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6"/>
  </p:notesMasterIdLst>
  <p:handoutMasterIdLst>
    <p:handoutMasterId r:id="rId37"/>
  </p:handoutMasterIdLst>
  <p:sldIdLst>
    <p:sldId id="257" r:id="rId5"/>
    <p:sldId id="275" r:id="rId6"/>
    <p:sldId id="276" r:id="rId7"/>
    <p:sldId id="271" r:id="rId8"/>
    <p:sldId id="281" r:id="rId9"/>
    <p:sldId id="278" r:id="rId10"/>
    <p:sldId id="316" r:id="rId11"/>
    <p:sldId id="313" r:id="rId12"/>
    <p:sldId id="280" r:id="rId13"/>
    <p:sldId id="274" r:id="rId14"/>
    <p:sldId id="259" r:id="rId15"/>
    <p:sldId id="282" r:id="rId16"/>
    <p:sldId id="283" r:id="rId17"/>
    <p:sldId id="284" r:id="rId18"/>
    <p:sldId id="285" r:id="rId19"/>
    <p:sldId id="308" r:id="rId20"/>
    <p:sldId id="305" r:id="rId21"/>
    <p:sldId id="314" r:id="rId22"/>
    <p:sldId id="315" r:id="rId23"/>
    <p:sldId id="299" r:id="rId24"/>
    <p:sldId id="291" r:id="rId25"/>
    <p:sldId id="309" r:id="rId26"/>
    <p:sldId id="306" r:id="rId27"/>
    <p:sldId id="307" r:id="rId28"/>
    <p:sldId id="312" r:id="rId29"/>
    <p:sldId id="266" r:id="rId30"/>
    <p:sldId id="267" r:id="rId31"/>
    <p:sldId id="268" r:id="rId32"/>
    <p:sldId id="269" r:id="rId33"/>
    <p:sldId id="300" r:id="rId34"/>
    <p:sldId id="296" r:id="rId3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69915" autoAdjust="0"/>
  </p:normalViewPr>
  <p:slideViewPr>
    <p:cSldViewPr>
      <p:cViewPr varScale="1">
        <p:scale>
          <a:sx n="52" d="100"/>
          <a:sy n="52" d="100"/>
        </p:scale>
        <p:origin x="42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260" tIns="45630" rIns="91260" bIns="4563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260" tIns="45630" rIns="91260" bIns="45630" rtlCol="0"/>
          <a:lstStyle>
            <a:lvl1pPr algn="r">
              <a:defRPr sz="1200"/>
            </a:lvl1pPr>
          </a:lstStyle>
          <a:p>
            <a:fld id="{5E6D5DA5-89A5-4583-A957-A7584C875FF5}" type="datetimeFigureOut">
              <a:rPr lang="en-US" smtClean="0"/>
              <a:pPr/>
              <a:t>7/6/2020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260" tIns="45630" rIns="91260" bIns="4563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260" tIns="45630" rIns="91260" bIns="45630" rtlCol="0" anchor="b"/>
          <a:lstStyle>
            <a:lvl1pPr algn="r">
              <a:defRPr sz="1200"/>
            </a:lvl1pPr>
          </a:lstStyle>
          <a:p>
            <a:fld id="{212DBAAB-1CD3-4E26-B4C1-0AD8646766A7}" type="slidenum">
              <a:rPr lang="en-US" smtClean="0"/>
              <a:pPr/>
              <a:t>‹#›</a:t>
            </a:fld>
            <a:endParaRPr lang="en-US"/>
          </a:p>
        </p:txBody>
      </p:sp>
    </p:spTree>
    <p:extLst>
      <p:ext uri="{BB962C8B-B14F-4D97-AF65-F5344CB8AC3E}">
        <p14:creationId xmlns:p14="http://schemas.microsoft.com/office/powerpoint/2010/main" val="2876706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140" tIns="46570" rIns="93140" bIns="46570" rtlCol="0"/>
          <a:lstStyle>
            <a:lvl1pPr algn="l">
              <a:defRPr sz="1200"/>
            </a:lvl1pPr>
          </a:lstStyle>
          <a:p>
            <a:endParaRPr lang="en-US"/>
          </a:p>
        </p:txBody>
      </p:sp>
      <p:sp>
        <p:nvSpPr>
          <p:cNvPr id="3" name="Date Placeholder 2"/>
          <p:cNvSpPr>
            <a:spLocks noGrp="1"/>
          </p:cNvSpPr>
          <p:nvPr>
            <p:ph type="dt" idx="1"/>
          </p:nvPr>
        </p:nvSpPr>
        <p:spPr>
          <a:xfrm>
            <a:off x="3978132" y="2"/>
            <a:ext cx="3043343" cy="465455"/>
          </a:xfrm>
          <a:prstGeom prst="rect">
            <a:avLst/>
          </a:prstGeom>
        </p:spPr>
        <p:txBody>
          <a:bodyPr vert="horz" lIns="93140" tIns="46570" rIns="93140" bIns="46570" rtlCol="0"/>
          <a:lstStyle>
            <a:lvl1pPr algn="r">
              <a:defRPr sz="1200"/>
            </a:lvl1pPr>
          </a:lstStyle>
          <a:p>
            <a:fld id="{4808E8C9-E4AA-4852-9671-8BA26ECE87FC}" type="datetimeFigureOut">
              <a:rPr lang="en-US" smtClean="0"/>
              <a:pPr/>
              <a:t>7/6/2020</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140" tIns="46570" rIns="93140" bIns="46570" rtlCol="0" anchor="ctr"/>
          <a:lstStyle/>
          <a:p>
            <a:endParaRPr lang="en-US"/>
          </a:p>
        </p:txBody>
      </p:sp>
      <p:sp>
        <p:nvSpPr>
          <p:cNvPr id="5" name="Notes Placeholder 4"/>
          <p:cNvSpPr>
            <a:spLocks noGrp="1"/>
          </p:cNvSpPr>
          <p:nvPr>
            <p:ph type="body" sz="quarter" idx="3"/>
          </p:nvPr>
        </p:nvSpPr>
        <p:spPr>
          <a:xfrm>
            <a:off x="702311" y="4421824"/>
            <a:ext cx="5618480" cy="4189095"/>
          </a:xfrm>
          <a:prstGeom prst="rect">
            <a:avLst/>
          </a:prstGeom>
        </p:spPr>
        <p:txBody>
          <a:bodyPr vert="horz" lIns="93140" tIns="46570" rIns="93140" bIns="4657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140" tIns="46570" rIns="93140" bIns="46570"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1"/>
            <a:ext cx="3043343" cy="465455"/>
          </a:xfrm>
          <a:prstGeom prst="rect">
            <a:avLst/>
          </a:prstGeom>
        </p:spPr>
        <p:txBody>
          <a:bodyPr vert="horz" lIns="93140" tIns="46570" rIns="93140" bIns="46570" rtlCol="0" anchor="b"/>
          <a:lstStyle>
            <a:lvl1pPr algn="r">
              <a:defRPr sz="1200"/>
            </a:lvl1pPr>
          </a:lstStyle>
          <a:p>
            <a:fld id="{F52C31CE-C0AA-4C9E-8150-082A77E06497}" type="slidenum">
              <a:rPr lang="en-US" smtClean="0"/>
              <a:pPr/>
              <a:t>‹#›</a:t>
            </a:fld>
            <a:endParaRPr lang="en-US"/>
          </a:p>
        </p:txBody>
      </p:sp>
    </p:spTree>
    <p:extLst>
      <p:ext uri="{BB962C8B-B14F-4D97-AF65-F5344CB8AC3E}">
        <p14:creationId xmlns:p14="http://schemas.microsoft.com/office/powerpoint/2010/main" val="3200397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5"/>
          </p:nvPr>
        </p:nvSpPr>
        <p:spPr>
          <a:ln/>
        </p:spPr>
        <p:txBody>
          <a:bodyPr/>
          <a:lstStyle/>
          <a:p>
            <a:fld id="{EDDFA099-F743-421B-8025-2426804EC438}" type="slidenum">
              <a:rPr lang="en-US">
                <a:solidFill>
                  <a:prstClr val="black"/>
                </a:solidFill>
              </a:rPr>
              <a:pPr/>
              <a:t>1</a:t>
            </a:fld>
            <a:endParaRPr lang="en-US">
              <a:solidFill>
                <a:prstClr val="black"/>
              </a:solidFill>
            </a:endParaRPr>
          </a:p>
        </p:txBody>
      </p:sp>
      <p:sp>
        <p:nvSpPr>
          <p:cNvPr id="5277698" name="Rectangle 2"/>
          <p:cNvSpPr>
            <a:spLocks noGrp="1" noRot="1" noChangeAspect="1" noTextEdit="1"/>
          </p:cNvSpPr>
          <p:nvPr>
            <p:ph type="sldImg"/>
          </p:nvPr>
        </p:nvSpPr>
        <p:spPr bwMode="auto">
          <a:noFill/>
          <a:ln>
            <a:solidFill>
              <a:srgbClr val="000000"/>
            </a:solidFill>
            <a:miter lim="800000"/>
            <a:headEnd/>
            <a:tailEnd/>
          </a:ln>
        </p:spPr>
      </p:sp>
      <p:sp>
        <p:nvSpPr>
          <p:cNvPr id="5277699" name="Rectangle 3"/>
          <p:cNvSpPr>
            <a:spLocks noGrp="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2C31CE-C0AA-4C9E-8150-082A77E06497}" type="slidenum">
              <a:rPr lang="en-US" smtClean="0"/>
              <a:pPr/>
              <a:t>17</a:t>
            </a:fld>
            <a:endParaRPr lang="en-US"/>
          </a:p>
        </p:txBody>
      </p:sp>
    </p:spTree>
    <p:extLst>
      <p:ext uri="{BB962C8B-B14F-4D97-AF65-F5344CB8AC3E}">
        <p14:creationId xmlns:p14="http://schemas.microsoft.com/office/powerpoint/2010/main" val="1279981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5"/>
          </p:nvPr>
        </p:nvSpPr>
        <p:spPr>
          <a:ln/>
        </p:spPr>
        <p:txBody>
          <a:bodyPr/>
          <a:lstStyle/>
          <a:p>
            <a:fld id="{65C6E063-8560-4C66-84AD-73B95B521053}" type="slidenum">
              <a:rPr lang="en-US">
                <a:solidFill>
                  <a:prstClr val="black"/>
                </a:solidFill>
              </a:rPr>
              <a:pPr/>
              <a:t>19</a:t>
            </a:fld>
            <a:endParaRPr lang="en-US">
              <a:solidFill>
                <a:prstClr val="black"/>
              </a:solidFill>
            </a:endParaRPr>
          </a:p>
        </p:txBody>
      </p:sp>
      <p:sp>
        <p:nvSpPr>
          <p:cNvPr id="5232642" name="Rectangle 2"/>
          <p:cNvSpPr>
            <a:spLocks noGrp="1" noRot="1" noChangeAspect="1" noTextEdit="1"/>
          </p:cNvSpPr>
          <p:nvPr>
            <p:ph type="sldImg"/>
          </p:nvPr>
        </p:nvSpPr>
        <p:spPr bwMode="auto">
          <a:noFill/>
          <a:ln>
            <a:solidFill>
              <a:srgbClr val="000000"/>
            </a:solidFill>
            <a:miter lim="800000"/>
            <a:headEnd/>
            <a:tailEnd/>
          </a:ln>
        </p:spPr>
      </p:sp>
      <p:sp>
        <p:nvSpPr>
          <p:cNvPr id="5232643" name="Rectangle 3"/>
          <p:cNvSpPr>
            <a:spLocks noGrp="1"/>
          </p:cNvSpPr>
          <p:nvPr>
            <p:ph type="body" idx="1"/>
          </p:nvPr>
        </p:nvSpPr>
        <p:spPr/>
        <p:txBody>
          <a:bodyPr/>
          <a:lstStyle/>
          <a:p>
            <a:pPr lvl="1"/>
            <a:endParaRPr lang="en-US" dirty="0"/>
          </a:p>
          <a:p>
            <a:pPr lvl="1"/>
            <a:endParaRPr lang="en-US" dirty="0"/>
          </a:p>
          <a:p>
            <a:pPr lvl="1"/>
            <a:endParaRPr lang="en-US" dirty="0"/>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2C31CE-C0AA-4C9E-8150-082A77E06497}" type="slidenum">
              <a:rPr lang="en-US" smtClean="0"/>
              <a:pPr/>
              <a:t>20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8C5A77-E61F-47BA-A63D-B74E538CCBDD}" type="slidenum">
              <a:rPr lang="en-US" smtClean="0"/>
              <a:pPr/>
              <a:t>22</a:t>
            </a:fld>
            <a:endParaRPr lang="en-US"/>
          </a:p>
        </p:txBody>
      </p:sp>
    </p:spTree>
    <p:extLst>
      <p:ext uri="{BB962C8B-B14F-4D97-AF65-F5344CB8AC3E}">
        <p14:creationId xmlns:p14="http://schemas.microsoft.com/office/powerpoint/2010/main" val="2360217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2C31CE-C0AA-4C9E-8150-082A77E06497}" type="slidenum">
              <a:rPr lang="en-US" smtClean="0"/>
              <a:pPr/>
              <a:t>23</a:t>
            </a:fld>
            <a:endParaRPr lang="en-US"/>
          </a:p>
        </p:txBody>
      </p:sp>
    </p:spTree>
    <p:extLst>
      <p:ext uri="{BB962C8B-B14F-4D97-AF65-F5344CB8AC3E}">
        <p14:creationId xmlns:p14="http://schemas.microsoft.com/office/powerpoint/2010/main" val="2801418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a:p>
        </p:txBody>
      </p:sp>
      <p:sp>
        <p:nvSpPr>
          <p:cNvPr id="4" name="Slide Number Placeholder 3"/>
          <p:cNvSpPr>
            <a:spLocks noGrp="1"/>
          </p:cNvSpPr>
          <p:nvPr>
            <p:ph type="sldNum" sz="quarter" idx="10"/>
          </p:nvPr>
        </p:nvSpPr>
        <p:spPr/>
        <p:txBody>
          <a:bodyPr/>
          <a:lstStyle/>
          <a:p>
            <a:fld id="{F52C31CE-C0AA-4C9E-8150-082A77E06497}" type="slidenum">
              <a:rPr lang="en-US" smtClean="0"/>
              <a:pPr/>
              <a:t>24</a:t>
            </a:fld>
            <a:endParaRPr lang="en-US"/>
          </a:p>
        </p:txBody>
      </p:sp>
    </p:spTree>
    <p:extLst>
      <p:ext uri="{BB962C8B-B14F-4D97-AF65-F5344CB8AC3E}">
        <p14:creationId xmlns:p14="http://schemas.microsoft.com/office/powerpoint/2010/main" val="13484125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2C31CE-C0AA-4C9E-8150-082A77E06497}" type="slidenum">
              <a:rPr lang="en-US" smtClean="0"/>
              <a:pPr/>
              <a:t>28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2C31CE-C0AA-4C9E-8150-082A77E06497}" type="slidenum">
              <a:rPr lang="en-US" smtClean="0"/>
              <a:pPr/>
              <a:t>31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2C31CE-C0AA-4C9E-8150-082A77E06497}"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D25CCB-B13A-4879-90BE-97633A0D1737}" type="slidenum">
              <a:rPr lang="en-US"/>
              <a:pPr/>
              <a:t>6</a:t>
            </a:fld>
            <a:endParaRPr lang="en-US"/>
          </a:p>
        </p:txBody>
      </p:sp>
      <p:sp>
        <p:nvSpPr>
          <p:cNvPr id="24578" name="Rectangle 2"/>
          <p:cNvSpPr>
            <a:spLocks noGrp="1" noRot="1" noChangeAspect="1" noChangeArrowheads="1" noTextEdit="1"/>
          </p:cNvSpPr>
          <p:nvPr>
            <p:ph type="sldImg"/>
          </p:nvPr>
        </p:nvSpPr>
        <p:spPr>
          <a:xfrm>
            <a:off x="1189038" y="700088"/>
            <a:ext cx="4654550" cy="3490912"/>
          </a:xfrm>
          <a:ln/>
        </p:spPr>
      </p:sp>
      <p:sp>
        <p:nvSpPr>
          <p:cNvPr id="24579" name="Rectangle 3"/>
          <p:cNvSpPr>
            <a:spLocks noGrp="1" noChangeArrowheads="1"/>
          </p:cNvSpPr>
          <p:nvPr>
            <p:ph type="body" idx="1"/>
          </p:nvPr>
        </p:nvSpPr>
        <p:spPr>
          <a:xfrm>
            <a:off x="702311" y="4421825"/>
            <a:ext cx="5618480" cy="4187479"/>
          </a:xfrm>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D25CCB-B13A-4879-90BE-97633A0D1737}" type="slidenum">
              <a:rPr lang="en-US"/>
              <a:pPr/>
              <a:t>7</a:t>
            </a:fld>
            <a:endParaRPr lang="en-US"/>
          </a:p>
        </p:txBody>
      </p:sp>
      <p:sp>
        <p:nvSpPr>
          <p:cNvPr id="24578" name="Rectangle 2"/>
          <p:cNvSpPr>
            <a:spLocks noGrp="1" noRot="1" noChangeAspect="1" noChangeArrowheads="1" noTextEdit="1"/>
          </p:cNvSpPr>
          <p:nvPr>
            <p:ph type="sldImg"/>
          </p:nvPr>
        </p:nvSpPr>
        <p:spPr>
          <a:xfrm>
            <a:off x="1189038" y="700088"/>
            <a:ext cx="4654550" cy="3490912"/>
          </a:xfrm>
          <a:ln/>
        </p:spPr>
      </p:sp>
      <p:sp>
        <p:nvSpPr>
          <p:cNvPr id="24579" name="Rectangle 3"/>
          <p:cNvSpPr>
            <a:spLocks noGrp="1" noChangeArrowheads="1"/>
          </p:cNvSpPr>
          <p:nvPr>
            <p:ph type="body" idx="1"/>
          </p:nvPr>
        </p:nvSpPr>
        <p:spPr>
          <a:xfrm>
            <a:off x="702311" y="4421825"/>
            <a:ext cx="5618480" cy="4187479"/>
          </a:xfrm>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82762"/>
            <a:endParaRPr lang="en-US" dirty="0"/>
          </a:p>
        </p:txBody>
      </p:sp>
      <p:sp>
        <p:nvSpPr>
          <p:cNvPr id="4" name="Slide Number Placeholder 3"/>
          <p:cNvSpPr>
            <a:spLocks noGrp="1"/>
          </p:cNvSpPr>
          <p:nvPr>
            <p:ph type="sldNum" sz="quarter" idx="10"/>
          </p:nvPr>
        </p:nvSpPr>
        <p:spPr/>
        <p:txBody>
          <a:bodyPr/>
          <a:lstStyle/>
          <a:p>
            <a:fld id="{F52C31CE-C0AA-4C9E-8150-082A77E06497}"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F52C31CE-C0AA-4C9E-8150-082A77E06497}"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5"/>
          </p:nvPr>
        </p:nvSpPr>
        <p:spPr>
          <a:ln/>
        </p:spPr>
        <p:txBody>
          <a:bodyPr/>
          <a:lstStyle/>
          <a:p>
            <a:fld id="{303E22AF-D951-4353-85BF-FCFCB9EA5214}" type="slidenum">
              <a:rPr lang="en-US">
                <a:solidFill>
                  <a:prstClr val="black"/>
                </a:solidFill>
              </a:rPr>
              <a:pPr/>
              <a:t>12</a:t>
            </a:fld>
            <a:endParaRPr lang="en-US">
              <a:solidFill>
                <a:prstClr val="black"/>
              </a:solidFill>
            </a:endParaRPr>
          </a:p>
        </p:txBody>
      </p:sp>
      <p:sp>
        <p:nvSpPr>
          <p:cNvPr id="5278722" name="Rectangle 2"/>
          <p:cNvSpPr>
            <a:spLocks noGrp="1" noRot="1" noChangeAspect="1" noTextEdit="1"/>
          </p:cNvSpPr>
          <p:nvPr>
            <p:ph type="sldImg"/>
          </p:nvPr>
        </p:nvSpPr>
        <p:spPr bwMode="auto">
          <a:noFill/>
          <a:ln>
            <a:solidFill>
              <a:srgbClr val="000000"/>
            </a:solidFill>
            <a:miter lim="800000"/>
            <a:headEnd/>
            <a:tailEnd/>
          </a:ln>
        </p:spPr>
      </p:sp>
      <p:sp>
        <p:nvSpPr>
          <p:cNvPr id="5278723" name="Rectangle 3"/>
          <p:cNvSpPr>
            <a:spLocks noGrp="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5"/>
          </p:nvPr>
        </p:nvSpPr>
        <p:spPr>
          <a:ln/>
        </p:spPr>
        <p:txBody>
          <a:bodyPr/>
          <a:lstStyle/>
          <a:p>
            <a:fld id="{BDDBB026-C810-4125-B858-67D27C2C89AE}" type="slidenum">
              <a:rPr lang="en-US">
                <a:solidFill>
                  <a:prstClr val="black"/>
                </a:solidFill>
              </a:rPr>
              <a:pPr/>
              <a:t>14</a:t>
            </a:fld>
            <a:endParaRPr lang="en-US">
              <a:solidFill>
                <a:prstClr val="black"/>
              </a:solidFill>
            </a:endParaRPr>
          </a:p>
        </p:txBody>
      </p:sp>
      <p:sp>
        <p:nvSpPr>
          <p:cNvPr id="5287938" name="Rectangle 2"/>
          <p:cNvSpPr>
            <a:spLocks noGrp="1" noRot="1" noChangeAspect="1" noTextEdit="1"/>
          </p:cNvSpPr>
          <p:nvPr>
            <p:ph type="sldImg"/>
          </p:nvPr>
        </p:nvSpPr>
        <p:spPr bwMode="auto">
          <a:noFill/>
          <a:ln>
            <a:solidFill>
              <a:srgbClr val="000000"/>
            </a:solidFill>
            <a:miter lim="800000"/>
            <a:headEnd/>
            <a:tailEnd/>
          </a:ln>
        </p:spPr>
      </p:sp>
      <p:sp>
        <p:nvSpPr>
          <p:cNvPr id="5287939" name="Rectangle 3"/>
          <p:cNvSpPr>
            <a:spLocks noGrp="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8C5A77-E61F-47BA-A63D-B74E538CCBDD}" type="slidenum">
              <a:rPr lang="en-US" smtClean="0"/>
              <a:pPr/>
              <a:t>16</a:t>
            </a:fld>
            <a:endParaRPr lang="en-US"/>
          </a:p>
        </p:txBody>
      </p:sp>
    </p:spTree>
    <p:extLst>
      <p:ext uri="{BB962C8B-B14F-4D97-AF65-F5344CB8AC3E}">
        <p14:creationId xmlns:p14="http://schemas.microsoft.com/office/powerpoint/2010/main" val="16430827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622338" name="Picture 2" descr="1-sector neutral-outlines"/>
          <p:cNvPicPr>
            <a:picLocks noChangeAspect="1" noChangeArrowheads="1"/>
          </p:cNvPicPr>
          <p:nvPr/>
        </p:nvPicPr>
        <p:blipFill>
          <a:blip r:embed="rId2" cstate="print"/>
          <a:srcRect/>
          <a:stretch>
            <a:fillRect/>
          </a:stretch>
        </p:blipFill>
        <p:spPr bwMode="auto">
          <a:xfrm>
            <a:off x="0" y="0"/>
            <a:ext cx="9144000" cy="6861175"/>
          </a:xfrm>
          <a:prstGeom prst="rect">
            <a:avLst/>
          </a:prstGeom>
          <a:noFill/>
        </p:spPr>
      </p:pic>
      <p:sp>
        <p:nvSpPr>
          <p:cNvPr id="4622339" name="Rectangle 3"/>
          <p:cNvSpPr>
            <a:spLocks noGrp="1" noChangeArrowheads="1"/>
          </p:cNvSpPr>
          <p:nvPr>
            <p:ph type="ctrTitle"/>
          </p:nvPr>
        </p:nvSpPr>
        <p:spPr>
          <a:xfrm>
            <a:off x="2124075" y="1700213"/>
            <a:ext cx="5761038" cy="1439862"/>
          </a:xfrm>
        </p:spPr>
        <p:txBody>
          <a:bodyPr/>
          <a:lstStyle>
            <a:lvl1pPr algn="ctr">
              <a:defRPr sz="3400"/>
            </a:lvl1pPr>
          </a:lstStyle>
          <a:p>
            <a:r>
              <a:rPr lang="en-US"/>
              <a:t>Click to edit Master title style</a:t>
            </a:r>
          </a:p>
        </p:txBody>
      </p:sp>
      <p:sp>
        <p:nvSpPr>
          <p:cNvPr id="4622340" name="Rectangle 4"/>
          <p:cNvSpPr>
            <a:spLocks noGrp="1" noChangeArrowheads="1"/>
          </p:cNvSpPr>
          <p:nvPr>
            <p:ph type="subTitle" idx="1"/>
          </p:nvPr>
        </p:nvSpPr>
        <p:spPr>
          <a:xfrm>
            <a:off x="2555875" y="3429000"/>
            <a:ext cx="5072063" cy="1752600"/>
          </a:xfrm>
        </p:spPr>
        <p:txBody>
          <a:bodyPr/>
          <a:lstStyle>
            <a:lvl1pPr marL="0" indent="0" algn="ctr">
              <a:buFontTx/>
              <a:buNone/>
              <a:defRPr>
                <a:solidFill>
                  <a:srgbClr val="0086BC"/>
                </a:solidFill>
              </a:defRPr>
            </a:lvl1pPr>
          </a:lstStyle>
          <a:p>
            <a:r>
              <a:rPr lang="en-US"/>
              <a:t>Click to edit Master subtitle style</a:t>
            </a:r>
          </a:p>
        </p:txBody>
      </p:sp>
      <p:pic>
        <p:nvPicPr>
          <p:cNvPr id="4622341" name="Picture 5" descr="Pic2"/>
          <p:cNvPicPr>
            <a:picLocks noChangeAspect="1" noChangeArrowheads="1"/>
          </p:cNvPicPr>
          <p:nvPr/>
        </p:nvPicPr>
        <p:blipFill>
          <a:blip r:embed="rId3" cstate="print"/>
          <a:srcRect/>
          <a:stretch>
            <a:fillRect/>
          </a:stretch>
        </p:blipFill>
        <p:spPr bwMode="auto">
          <a:xfrm>
            <a:off x="60325" y="2619375"/>
            <a:ext cx="1281113" cy="800100"/>
          </a:xfrm>
          <a:prstGeom prst="rect">
            <a:avLst/>
          </a:prstGeom>
          <a:noFill/>
          <a:ln w="9525">
            <a:noFill/>
            <a:miter lim="800000"/>
            <a:headEnd/>
            <a:tailEnd/>
          </a:ln>
        </p:spPr>
      </p:pic>
      <p:pic>
        <p:nvPicPr>
          <p:cNvPr id="4622342" name="Picture 6" descr="Pic1"/>
          <p:cNvPicPr>
            <a:picLocks noChangeAspect="1" noChangeArrowheads="1"/>
          </p:cNvPicPr>
          <p:nvPr/>
        </p:nvPicPr>
        <p:blipFill>
          <a:blip r:embed="rId4" cstate="print"/>
          <a:srcRect/>
          <a:stretch>
            <a:fillRect/>
          </a:stretch>
        </p:blipFill>
        <p:spPr bwMode="auto">
          <a:xfrm>
            <a:off x="60325" y="1677988"/>
            <a:ext cx="1281113" cy="8001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112F7ACC-401C-4BDE-9E80-D9CD4F640A80}"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5888"/>
            <a:ext cx="2058988" cy="60102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5888"/>
            <a:ext cx="6029325" cy="6010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A4624E73-4BD6-4D1C-9A66-625CA5F59AB3}"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B9D4EC1A-4618-484F-98DC-29EA805C8B81}"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49B2067F-BC19-4246-A898-00A1481B5705}"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FDEDF2B3-9873-4BB1-BE36-21AB10919A20}"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944BDE99-04E6-4B06-AF6B-E0C100554E14}"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DEE2940E-DA6E-4A71-AA7D-976BBE3629F3}"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0C430B2B-2DB1-490F-95CC-71A417765ACE}"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29371819-FAFC-4332-A433-9D0596F20FC1}"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A9983262-83BD-40F0-9E10-B6297DE7143F}" type="slidenum">
              <a:rPr lang="en-US">
                <a:solidFill>
                  <a:srgbClr val="000000"/>
                </a:solidFill>
              </a: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2B2B2"/>
        </a:solidFill>
        <a:effectLst/>
      </p:bgPr>
    </p:bg>
    <p:spTree>
      <p:nvGrpSpPr>
        <p:cNvPr id="1" name=""/>
        <p:cNvGrpSpPr/>
        <p:nvPr/>
      </p:nvGrpSpPr>
      <p:grpSpPr>
        <a:xfrm>
          <a:off x="0" y="0"/>
          <a:ext cx="0" cy="0"/>
          <a:chOff x="0" y="0"/>
          <a:chExt cx="0" cy="0"/>
        </a:xfrm>
      </p:grpSpPr>
      <p:pic>
        <p:nvPicPr>
          <p:cNvPr id="4621314" name="Picture 2" descr="1-sector neutral-nobar-outlines"/>
          <p:cNvPicPr>
            <a:picLocks noChangeAspect="1" noChangeArrowheads="1"/>
          </p:cNvPicPr>
          <p:nvPr/>
        </p:nvPicPr>
        <p:blipFill>
          <a:blip r:embed="rId13" cstate="print"/>
          <a:srcRect/>
          <a:stretch>
            <a:fillRect/>
          </a:stretch>
        </p:blipFill>
        <p:spPr bwMode="auto">
          <a:xfrm>
            <a:off x="0" y="0"/>
            <a:ext cx="9144000" cy="6859588"/>
          </a:xfrm>
          <a:prstGeom prst="rect">
            <a:avLst/>
          </a:prstGeom>
          <a:noFill/>
        </p:spPr>
      </p:pic>
      <p:sp>
        <p:nvSpPr>
          <p:cNvPr id="4621315" name="Rectangle 3"/>
          <p:cNvSpPr>
            <a:spLocks noGrp="1" noChangeArrowheads="1"/>
          </p:cNvSpPr>
          <p:nvPr>
            <p:ph type="title"/>
          </p:nvPr>
        </p:nvSpPr>
        <p:spPr bwMode="auto">
          <a:xfrm>
            <a:off x="468313" y="115888"/>
            <a:ext cx="8229600" cy="10810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621316" name="Rectangle 4"/>
          <p:cNvSpPr>
            <a:spLocks noGrp="1" noChangeArrowheads="1"/>
          </p:cNvSpPr>
          <p:nvPr>
            <p:ph type="body" idx="1"/>
          </p:nvPr>
        </p:nvSpPr>
        <p:spPr bwMode="auto">
          <a:xfrm>
            <a:off x="457200" y="1341438"/>
            <a:ext cx="8229600" cy="4784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621317" name="Rectangle 5"/>
          <p:cNvSpPr>
            <a:spLocks noGrp="1" noChangeArrowheads="1"/>
          </p:cNvSpPr>
          <p:nvPr>
            <p:ph type="sldNum" sz="quarter" idx="4"/>
          </p:nvPr>
        </p:nvSpPr>
        <p:spPr bwMode="auto">
          <a:xfrm>
            <a:off x="-271463" y="6503988"/>
            <a:ext cx="684213" cy="404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400"/>
            </a:lvl1pPr>
          </a:lstStyle>
          <a:p>
            <a:pPr fontAlgn="base">
              <a:spcBef>
                <a:spcPct val="0"/>
              </a:spcBef>
              <a:spcAft>
                <a:spcPct val="0"/>
              </a:spcAft>
            </a:pPr>
            <a:fld id="{B4ED7A4D-FC21-4307-BEDB-323A3F7C4F22}" type="slidenum">
              <a:rPr lang="en-US">
                <a:solidFill>
                  <a:srgbClr val="000000"/>
                </a:solidFill>
                <a:ea typeface="ＭＳ Ｐゴシック" charset="-128"/>
              </a:rPr>
              <a:pPr fontAlgn="base">
                <a:spcBef>
                  <a:spcPct val="0"/>
                </a:spcBef>
                <a:spcAft>
                  <a:spcPct val="0"/>
                </a:spcAft>
              </a:pPr>
              <a:t>‹#›</a:t>
            </a:fld>
            <a:endParaRPr lang="en-US">
              <a:solidFill>
                <a:srgbClr val="000000"/>
              </a:solidFill>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fontAlgn="base">
        <a:spcBef>
          <a:spcPct val="0"/>
        </a:spcBef>
        <a:spcAft>
          <a:spcPct val="0"/>
        </a:spcAft>
        <a:defRPr sz="2800">
          <a:solidFill>
            <a:srgbClr val="738591"/>
          </a:solidFill>
          <a:latin typeface="+mj-lt"/>
          <a:ea typeface="+mj-ea"/>
          <a:cs typeface="+mj-cs"/>
        </a:defRPr>
      </a:lvl1pPr>
      <a:lvl2pPr algn="l" rtl="0" fontAlgn="base">
        <a:spcBef>
          <a:spcPct val="0"/>
        </a:spcBef>
        <a:spcAft>
          <a:spcPct val="0"/>
        </a:spcAft>
        <a:defRPr sz="2800">
          <a:solidFill>
            <a:srgbClr val="738591"/>
          </a:solidFill>
          <a:latin typeface="Arial Black" pitchFamily="34" charset="0"/>
        </a:defRPr>
      </a:lvl2pPr>
      <a:lvl3pPr algn="l" rtl="0" fontAlgn="base">
        <a:spcBef>
          <a:spcPct val="0"/>
        </a:spcBef>
        <a:spcAft>
          <a:spcPct val="0"/>
        </a:spcAft>
        <a:defRPr sz="2800">
          <a:solidFill>
            <a:srgbClr val="738591"/>
          </a:solidFill>
          <a:latin typeface="Arial Black" pitchFamily="34" charset="0"/>
        </a:defRPr>
      </a:lvl3pPr>
      <a:lvl4pPr algn="l" rtl="0" fontAlgn="base">
        <a:spcBef>
          <a:spcPct val="0"/>
        </a:spcBef>
        <a:spcAft>
          <a:spcPct val="0"/>
        </a:spcAft>
        <a:defRPr sz="2800">
          <a:solidFill>
            <a:srgbClr val="738591"/>
          </a:solidFill>
          <a:latin typeface="Arial Black" pitchFamily="34" charset="0"/>
        </a:defRPr>
      </a:lvl4pPr>
      <a:lvl5pPr algn="l" rtl="0" fontAlgn="base">
        <a:spcBef>
          <a:spcPct val="0"/>
        </a:spcBef>
        <a:spcAft>
          <a:spcPct val="0"/>
        </a:spcAft>
        <a:defRPr sz="2800">
          <a:solidFill>
            <a:srgbClr val="738591"/>
          </a:solidFill>
          <a:latin typeface="Arial Black" pitchFamily="34" charset="0"/>
        </a:defRPr>
      </a:lvl5pPr>
      <a:lvl6pPr marL="457200" algn="l" rtl="0" fontAlgn="base">
        <a:spcBef>
          <a:spcPct val="0"/>
        </a:spcBef>
        <a:spcAft>
          <a:spcPct val="0"/>
        </a:spcAft>
        <a:defRPr sz="2800">
          <a:solidFill>
            <a:srgbClr val="738591"/>
          </a:solidFill>
          <a:latin typeface="Arial Black" pitchFamily="34" charset="0"/>
        </a:defRPr>
      </a:lvl6pPr>
      <a:lvl7pPr marL="914400" algn="l" rtl="0" fontAlgn="base">
        <a:spcBef>
          <a:spcPct val="0"/>
        </a:spcBef>
        <a:spcAft>
          <a:spcPct val="0"/>
        </a:spcAft>
        <a:defRPr sz="2800">
          <a:solidFill>
            <a:srgbClr val="738591"/>
          </a:solidFill>
          <a:latin typeface="Arial Black" pitchFamily="34" charset="0"/>
        </a:defRPr>
      </a:lvl7pPr>
      <a:lvl8pPr marL="1371600" algn="l" rtl="0" fontAlgn="base">
        <a:spcBef>
          <a:spcPct val="0"/>
        </a:spcBef>
        <a:spcAft>
          <a:spcPct val="0"/>
        </a:spcAft>
        <a:defRPr sz="2800">
          <a:solidFill>
            <a:srgbClr val="738591"/>
          </a:solidFill>
          <a:latin typeface="Arial Black" pitchFamily="34" charset="0"/>
        </a:defRPr>
      </a:lvl8pPr>
      <a:lvl9pPr marL="1828800" algn="l" rtl="0" fontAlgn="base">
        <a:spcBef>
          <a:spcPct val="0"/>
        </a:spcBef>
        <a:spcAft>
          <a:spcPct val="0"/>
        </a:spcAft>
        <a:defRPr sz="2800">
          <a:solidFill>
            <a:srgbClr val="738591"/>
          </a:solidFill>
          <a:latin typeface="Arial Black" pitchFamily="34"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4C6C1F-7F7B-4B93-971F-990FA8CE5205}"/>
              </a:ext>
            </a:extLst>
          </p:cNvPr>
          <p:cNvSpPr>
            <a:spLocks noGrp="1"/>
          </p:cNvSpPr>
          <p:nvPr>
            <p:ph type="ctrTitle"/>
          </p:nvPr>
        </p:nvSpPr>
        <p:spPr>
          <a:xfrm>
            <a:off x="2211387" y="1828800"/>
            <a:ext cx="5761038" cy="1439862"/>
          </a:xfrm>
        </p:spPr>
        <p:txBody>
          <a:bodyPr/>
          <a:lstStyle/>
          <a:p>
            <a:r>
              <a:rPr lang="en-US" dirty="0"/>
              <a:t>Use of OCAN in Crisis Intervention Webinar</a:t>
            </a:r>
            <a:endParaRPr lang="en-CA" dirty="0"/>
          </a:p>
        </p:txBody>
      </p:sp>
      <p:sp>
        <p:nvSpPr>
          <p:cNvPr id="5" name="Subtitle 4">
            <a:extLst>
              <a:ext uri="{FF2B5EF4-FFF2-40B4-BE49-F238E27FC236}">
                <a16:creationId xmlns:a16="http://schemas.microsoft.com/office/drawing/2014/main" id="{B5996B48-05F1-4D7F-A9D8-4E537157E6B5}"/>
              </a:ext>
            </a:extLst>
          </p:cNvPr>
          <p:cNvSpPr>
            <a:spLocks noGrp="1"/>
          </p:cNvSpPr>
          <p:nvPr>
            <p:ph type="subTitle" idx="1"/>
          </p:nvPr>
        </p:nvSpPr>
        <p:spPr/>
        <p:txBody>
          <a:bodyPr/>
          <a:lstStyle/>
          <a:p>
            <a:r>
              <a:rPr lang="en-US" dirty="0"/>
              <a:t>2020</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 progression of feedback collected </a:t>
            </a:r>
          </a:p>
        </p:txBody>
      </p:sp>
      <p:sp>
        <p:nvSpPr>
          <p:cNvPr id="3" name="Content Placeholder 2"/>
          <p:cNvSpPr>
            <a:spLocks noGrp="1"/>
          </p:cNvSpPr>
          <p:nvPr>
            <p:ph idx="1"/>
          </p:nvPr>
        </p:nvSpPr>
        <p:spPr>
          <a:xfrm>
            <a:off x="457200" y="1066800"/>
            <a:ext cx="8229600" cy="5059363"/>
          </a:xfrm>
        </p:spPr>
        <p:txBody>
          <a:bodyPr/>
          <a:lstStyle/>
          <a:p>
            <a:pPr lvl="1">
              <a:buFont typeface="Arial" pitchFamily="34" charset="0"/>
              <a:buChar char="•"/>
            </a:pPr>
            <a:endParaRPr lang="en-US" sz="2200" dirty="0"/>
          </a:p>
          <a:p>
            <a:pPr lvl="1">
              <a:buFont typeface="Arial" pitchFamily="34" charset="0"/>
              <a:buChar char="•"/>
            </a:pPr>
            <a:r>
              <a:rPr lang="en-US" sz="2200" dirty="0"/>
              <a:t>Support Centre Tickets: flagged a common pattern of challenges raised by organizations with crisis services (25% of crisis services)</a:t>
            </a:r>
          </a:p>
          <a:p>
            <a:pPr lvl="1">
              <a:buFont typeface="Arial" pitchFamily="34" charset="0"/>
              <a:buChar char="•"/>
            </a:pPr>
            <a:r>
              <a:rPr lang="en-US" sz="2200" dirty="0"/>
              <a:t>Issue presented to the MOHLTC and sector Steering Committee (SC) with approval to investigate further</a:t>
            </a:r>
          </a:p>
          <a:p>
            <a:pPr lvl="1">
              <a:buFont typeface="Arial" pitchFamily="34" charset="0"/>
              <a:buChar char="•"/>
            </a:pPr>
            <a:r>
              <a:rPr lang="en-US" sz="2200" dirty="0"/>
              <a:t>Interviews with 12 organizations conducted, analyzed and presented back to SC</a:t>
            </a:r>
            <a:endParaRPr lang="en-US" sz="2200" dirty="0">
              <a:solidFill>
                <a:srgbClr val="FF0000"/>
              </a:solidFill>
            </a:endParaRPr>
          </a:p>
          <a:p>
            <a:pPr lvl="1">
              <a:buFont typeface="Arial" pitchFamily="34" charset="0"/>
              <a:buChar char="•"/>
            </a:pPr>
            <a:r>
              <a:rPr lang="en-US" sz="2200" dirty="0"/>
              <a:t>Case study requested and conducted </a:t>
            </a:r>
          </a:p>
          <a:p>
            <a:pPr lvl="1">
              <a:buFont typeface="Arial" pitchFamily="34" charset="0"/>
              <a:buChar char="•"/>
            </a:pPr>
            <a:r>
              <a:rPr lang="en-US" sz="2200" dirty="0"/>
              <a:t>Guidelines from case study developed</a:t>
            </a:r>
          </a:p>
          <a:p>
            <a:pPr lvl="1">
              <a:buFont typeface="Arial" pitchFamily="34" charset="0"/>
              <a:buChar char="•"/>
            </a:pPr>
            <a:r>
              <a:rPr lang="en-US" sz="2200" dirty="0"/>
              <a:t>Findings presented to MOHLTC and SC with approval to conduct Webinars on use of OCAN in crisis intervention</a:t>
            </a:r>
          </a:p>
          <a:p>
            <a:pPr lvl="1">
              <a:buFont typeface="Arial" pitchFamily="34" charset="0"/>
              <a:buChar char="•"/>
            </a:pPr>
            <a:r>
              <a:rPr lang="en-US" sz="2200" dirty="0"/>
              <a:t>Feedback from participants of this webinar</a:t>
            </a:r>
          </a:p>
          <a:p>
            <a:pPr lvl="1">
              <a:buFont typeface="Arial" pitchFamily="34" charset="0"/>
              <a:buChar char="•"/>
            </a:pPr>
            <a:endParaRPr lang="en-US" sz="2200" dirty="0"/>
          </a:p>
        </p:txBody>
      </p:sp>
      <p:sp>
        <p:nvSpPr>
          <p:cNvPr id="4" name="Slide Number Placeholder 3"/>
          <p:cNvSpPr>
            <a:spLocks noGrp="1"/>
          </p:cNvSpPr>
          <p:nvPr>
            <p:ph type="sldNum" sz="quarter" idx="10"/>
          </p:nvPr>
        </p:nvSpPr>
        <p:spPr/>
        <p:txBody>
          <a:bodyPr/>
          <a:lstStyle/>
          <a:p>
            <a:fld id="{B9D4EC1A-4618-484F-98DC-29EA805C8B81}" type="slidenum">
              <a:rPr lang="en-US" smtClean="0">
                <a:solidFill>
                  <a:srgbClr val="000000"/>
                </a:solidFill>
              </a:rPr>
              <a:pPr/>
              <a:t>10</a:t>
            </a:fld>
            <a:endParaRPr lang="en-US">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F68FA95-CFD7-48D0-9828-F18638C622F8}" type="slidenum">
              <a:rPr lang="en-US">
                <a:solidFill>
                  <a:srgbClr val="000000"/>
                </a:solidFill>
              </a:rPr>
              <a:pPr/>
              <a:t>11</a:t>
            </a:fld>
            <a:endParaRPr lang="en-US">
              <a:solidFill>
                <a:srgbClr val="000000"/>
              </a:solidFill>
            </a:endParaRPr>
          </a:p>
        </p:txBody>
      </p:sp>
      <p:sp>
        <p:nvSpPr>
          <p:cNvPr id="5235714" name="Rectangle 2"/>
          <p:cNvSpPr>
            <a:spLocks noGrp="1" noChangeArrowheads="1"/>
          </p:cNvSpPr>
          <p:nvPr>
            <p:ph type="title"/>
          </p:nvPr>
        </p:nvSpPr>
        <p:spPr/>
        <p:txBody>
          <a:bodyPr/>
          <a:lstStyle/>
          <a:p>
            <a:r>
              <a:rPr lang="en-US" dirty="0"/>
              <a:t>HSPs Included in interviews</a:t>
            </a:r>
          </a:p>
        </p:txBody>
      </p:sp>
      <p:sp>
        <p:nvSpPr>
          <p:cNvPr id="5235715" name="Rectangle 3"/>
          <p:cNvSpPr>
            <a:spLocks noGrp="1" noChangeArrowheads="1"/>
          </p:cNvSpPr>
          <p:nvPr>
            <p:ph type="body" idx="1"/>
          </p:nvPr>
        </p:nvSpPr>
        <p:spPr/>
        <p:txBody>
          <a:bodyPr/>
          <a:lstStyle/>
          <a:p>
            <a:r>
              <a:rPr lang="en-US" dirty="0"/>
              <a:t>Interviews with 12 HSPs were conducted, including:</a:t>
            </a:r>
          </a:p>
          <a:p>
            <a:pPr lvl="1"/>
            <a:r>
              <a:rPr lang="en-US" sz="2400" dirty="0"/>
              <a:t>8 Community</a:t>
            </a:r>
          </a:p>
          <a:p>
            <a:pPr lvl="1"/>
            <a:r>
              <a:rPr lang="en-US" sz="2400" dirty="0"/>
              <a:t>4 Hospital	</a:t>
            </a:r>
          </a:p>
          <a:p>
            <a:pPr lvl="1"/>
            <a:r>
              <a:rPr lang="en-US" sz="2400" dirty="0"/>
              <a:t>10 LHINs</a:t>
            </a:r>
          </a:p>
          <a:p>
            <a:pPr lvl="1"/>
            <a:endParaRPr lang="en-US" sz="2400" dirty="0"/>
          </a:p>
          <a:p>
            <a:r>
              <a:rPr lang="en-US" dirty="0"/>
              <a:t>Types of services:</a:t>
            </a:r>
          </a:p>
          <a:p>
            <a:pPr lvl="1"/>
            <a:r>
              <a:rPr lang="en-US" sz="2400" dirty="0"/>
              <a:t>8 crisis calls	</a:t>
            </a:r>
          </a:p>
          <a:p>
            <a:pPr lvl="1"/>
            <a:r>
              <a:rPr lang="en-US" sz="2400" dirty="0"/>
              <a:t>6 mobile crisis</a:t>
            </a:r>
          </a:p>
          <a:p>
            <a:pPr lvl="1"/>
            <a:r>
              <a:rPr lang="en-US" sz="2400" dirty="0"/>
              <a:t>4 on-site</a:t>
            </a:r>
          </a:p>
          <a:p>
            <a:pPr lvl="1"/>
            <a:r>
              <a:rPr lang="en-US" sz="2400" dirty="0"/>
              <a:t>4 follow up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D5CFD75-61AD-4095-AF72-AE18C97204FF}" type="slidenum">
              <a:rPr lang="en-US">
                <a:solidFill>
                  <a:srgbClr val="000000"/>
                </a:solidFill>
              </a:rPr>
              <a:pPr/>
              <a:t>12</a:t>
            </a:fld>
            <a:endParaRPr lang="en-US">
              <a:solidFill>
                <a:srgbClr val="000000"/>
              </a:solidFill>
            </a:endParaRPr>
          </a:p>
        </p:txBody>
      </p:sp>
      <p:sp>
        <p:nvSpPr>
          <p:cNvPr id="5236738" name="Rectangle 2"/>
          <p:cNvSpPr>
            <a:spLocks noGrp="1" noChangeArrowheads="1"/>
          </p:cNvSpPr>
          <p:nvPr>
            <p:ph type="title"/>
          </p:nvPr>
        </p:nvSpPr>
        <p:spPr/>
        <p:txBody>
          <a:bodyPr/>
          <a:lstStyle/>
          <a:p>
            <a:r>
              <a:rPr lang="en-US" dirty="0"/>
              <a:t>Case Study Approach</a:t>
            </a:r>
          </a:p>
        </p:txBody>
      </p:sp>
      <p:sp>
        <p:nvSpPr>
          <p:cNvPr id="5236739" name="Rectangle 3"/>
          <p:cNvSpPr>
            <a:spLocks noGrp="1" noChangeArrowheads="1"/>
          </p:cNvSpPr>
          <p:nvPr>
            <p:ph type="body" idx="1"/>
          </p:nvPr>
        </p:nvSpPr>
        <p:spPr/>
        <p:txBody>
          <a:bodyPr/>
          <a:lstStyle/>
          <a:p>
            <a:pPr>
              <a:spcAft>
                <a:spcPts val="600"/>
              </a:spcAft>
            </a:pPr>
            <a:r>
              <a:rPr lang="en-CA" dirty="0"/>
              <a:t>Based on information gathered and Steering Committee discussions, the next step was to conduct a </a:t>
            </a:r>
            <a:r>
              <a:rPr lang="en-US" dirty="0"/>
              <a:t>case study </a:t>
            </a:r>
          </a:p>
          <a:p>
            <a:pPr>
              <a:spcAft>
                <a:spcPts val="600"/>
              </a:spcAft>
            </a:pPr>
            <a:r>
              <a:rPr lang="en-US" dirty="0"/>
              <a:t>The case study involved working with an HSP to understand what’s working well and identifying challenges regarding the use of OCAN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6A5133D-5F6E-41B2-A23F-B0DE052A9464}" type="slidenum">
              <a:rPr lang="en-US">
                <a:solidFill>
                  <a:srgbClr val="000000"/>
                </a:solidFill>
              </a:rPr>
              <a:pPr/>
              <a:t>13</a:t>
            </a:fld>
            <a:endParaRPr lang="en-US">
              <a:solidFill>
                <a:srgbClr val="000000"/>
              </a:solidFill>
            </a:endParaRPr>
          </a:p>
        </p:txBody>
      </p:sp>
      <p:sp>
        <p:nvSpPr>
          <p:cNvPr id="5279746" name="Rectangle 2"/>
          <p:cNvSpPr>
            <a:spLocks noGrp="1" noChangeArrowheads="1"/>
          </p:cNvSpPr>
          <p:nvPr>
            <p:ph type="title"/>
          </p:nvPr>
        </p:nvSpPr>
        <p:spPr/>
        <p:txBody>
          <a:bodyPr/>
          <a:lstStyle/>
          <a:p>
            <a:r>
              <a:rPr lang="en-US"/>
              <a:t>Steps for a Case Study</a:t>
            </a:r>
          </a:p>
        </p:txBody>
      </p:sp>
      <p:sp>
        <p:nvSpPr>
          <p:cNvPr id="5279747" name="Rectangle 3"/>
          <p:cNvSpPr>
            <a:spLocks noGrp="1" noChangeArrowheads="1"/>
          </p:cNvSpPr>
          <p:nvPr>
            <p:ph type="body" idx="1"/>
          </p:nvPr>
        </p:nvSpPr>
        <p:spPr/>
        <p:txBody>
          <a:bodyPr/>
          <a:lstStyle/>
          <a:p>
            <a:pPr>
              <a:spcAft>
                <a:spcPts val="600"/>
              </a:spcAft>
            </a:pPr>
            <a:r>
              <a:rPr lang="en-US" dirty="0"/>
              <a:t>Document what’s working</a:t>
            </a:r>
          </a:p>
          <a:p>
            <a:pPr>
              <a:spcAft>
                <a:spcPts val="600"/>
              </a:spcAft>
            </a:pPr>
            <a:r>
              <a:rPr lang="en-US" dirty="0"/>
              <a:t>Identify challenges</a:t>
            </a:r>
          </a:p>
          <a:p>
            <a:pPr>
              <a:spcAft>
                <a:spcPts val="600"/>
              </a:spcAft>
            </a:pPr>
            <a:r>
              <a:rPr lang="en-US" dirty="0"/>
              <a:t>Explain issue</a:t>
            </a:r>
          </a:p>
          <a:p>
            <a:pPr>
              <a:spcAft>
                <a:spcPts val="600"/>
              </a:spcAft>
            </a:pPr>
            <a:r>
              <a:rPr lang="en-US" dirty="0"/>
              <a:t>Identify organizational practices</a:t>
            </a:r>
          </a:p>
          <a:p>
            <a:pPr>
              <a:spcAft>
                <a:spcPts val="600"/>
              </a:spcAft>
            </a:pPr>
            <a:r>
              <a:rPr lang="en-US" dirty="0"/>
              <a:t>Document process</a:t>
            </a:r>
          </a:p>
          <a:p>
            <a:pPr>
              <a:spcAft>
                <a:spcPts val="600"/>
              </a:spcAft>
            </a:pPr>
            <a:r>
              <a:rPr lang="en-US" dirty="0"/>
              <a:t>Review case study with HSP </a:t>
            </a:r>
          </a:p>
          <a:p>
            <a:pPr>
              <a:spcAft>
                <a:spcPts val="600"/>
              </a:spcAft>
            </a:pPr>
            <a:r>
              <a:rPr lang="en-US" dirty="0"/>
              <a:t>Develop guidelines based on case study</a:t>
            </a:r>
          </a:p>
          <a:p>
            <a:pPr>
              <a:spcAft>
                <a:spcPts val="600"/>
              </a:spcAft>
              <a:buNone/>
            </a:pPr>
            <a:endParaRPr lang="en-US" dirty="0"/>
          </a:p>
          <a:p>
            <a:pPr>
              <a:spcAft>
                <a:spcPts val="600"/>
              </a:spcAft>
            </a:pPr>
            <a:endParaRPr lang="en-US" dirty="0"/>
          </a:p>
          <a:p>
            <a:pPr>
              <a:spcAft>
                <a:spcPts val="600"/>
              </a:spcAft>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74BA3F4-AFC1-4993-9627-C36608613F02}" type="slidenum">
              <a:rPr lang="en-US">
                <a:solidFill>
                  <a:srgbClr val="000000"/>
                </a:solidFill>
              </a:rPr>
              <a:pPr/>
              <a:t>14</a:t>
            </a:fld>
            <a:endParaRPr lang="en-US">
              <a:solidFill>
                <a:srgbClr val="000000"/>
              </a:solidFill>
            </a:endParaRPr>
          </a:p>
        </p:txBody>
      </p:sp>
      <p:sp>
        <p:nvSpPr>
          <p:cNvPr id="5280772" name="Rectangle 4"/>
          <p:cNvSpPr>
            <a:spLocks noGrp="1" noChangeArrowheads="1"/>
          </p:cNvSpPr>
          <p:nvPr>
            <p:ph type="title"/>
          </p:nvPr>
        </p:nvSpPr>
        <p:spPr/>
        <p:txBody>
          <a:bodyPr/>
          <a:lstStyle/>
          <a:p>
            <a:r>
              <a:rPr lang="en-US"/>
              <a:t>HSP for the Crisis Intervention Case Study</a:t>
            </a:r>
          </a:p>
        </p:txBody>
      </p:sp>
      <p:sp>
        <p:nvSpPr>
          <p:cNvPr id="5280773" name="Rectangle 5"/>
          <p:cNvSpPr>
            <a:spLocks noGrp="1" noChangeArrowheads="1"/>
          </p:cNvSpPr>
          <p:nvPr>
            <p:ph type="body" idx="1"/>
          </p:nvPr>
        </p:nvSpPr>
        <p:spPr/>
        <p:txBody>
          <a:bodyPr/>
          <a:lstStyle/>
          <a:p>
            <a:r>
              <a:rPr lang="en-US" dirty="0"/>
              <a:t>York Support Services Network was one of the 12 HSPs interviewed</a:t>
            </a:r>
          </a:p>
          <a:p>
            <a:pPr lvl="1"/>
            <a:r>
              <a:rPr lang="en-US" sz="2400" dirty="0"/>
              <a:t>Staff  trained and using OCAN in a range of services including mobile crisis</a:t>
            </a:r>
          </a:p>
          <a:p>
            <a:pPr lvl="1"/>
            <a:r>
              <a:rPr lang="en-US" sz="2400" dirty="0"/>
              <a:t>Clear business process developed and implemented</a:t>
            </a:r>
          </a:p>
          <a:p>
            <a:pPr lvl="1"/>
            <a:r>
              <a:rPr lang="en-US" sz="2400" dirty="0"/>
              <a:t>See benefit in using Core OCAN for service and systems planning</a:t>
            </a:r>
          </a:p>
          <a:p>
            <a:pPr lvl="1"/>
            <a:r>
              <a:rPr lang="en-US" sz="2400" dirty="0"/>
              <a:t>Current challenge – not using OCAN for telephone service because of the high volume of calls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Common  Issues Identified</a:t>
            </a:r>
          </a:p>
        </p:txBody>
      </p:sp>
      <p:sp>
        <p:nvSpPr>
          <p:cNvPr id="4" name="Slide Number Placeholder 3"/>
          <p:cNvSpPr>
            <a:spLocks noGrp="1"/>
          </p:cNvSpPr>
          <p:nvPr>
            <p:ph type="sldNum" sz="quarter" idx="4294967295"/>
          </p:nvPr>
        </p:nvSpPr>
        <p:spPr>
          <a:xfrm>
            <a:off x="0" y="6503988"/>
            <a:ext cx="684213" cy="404812"/>
          </a:xfrm>
        </p:spPr>
        <p:txBody>
          <a:bodyPr/>
          <a:lstStyle/>
          <a:p>
            <a:fld id="{B9D4EC1A-4618-484F-98DC-29EA805C8B81}" type="slidenum">
              <a:rPr lang="en-US" smtClean="0">
                <a:solidFill>
                  <a:srgbClr val="000000"/>
                </a:solidFill>
              </a:rPr>
              <a:pPr/>
              <a:t>15</a:t>
            </a:fld>
            <a:endParaRPr lang="en-US">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York Support Services Network -  Challenges</a:t>
            </a:r>
          </a:p>
        </p:txBody>
      </p:sp>
      <p:sp>
        <p:nvSpPr>
          <p:cNvPr id="3" name="Content Placeholder 2"/>
          <p:cNvSpPr>
            <a:spLocks noGrp="1"/>
          </p:cNvSpPr>
          <p:nvPr>
            <p:ph idx="1"/>
          </p:nvPr>
        </p:nvSpPr>
        <p:spPr>
          <a:xfrm>
            <a:off x="457200" y="1600200"/>
            <a:ext cx="8229600" cy="4525963"/>
          </a:xfrm>
        </p:spPr>
        <p:txBody>
          <a:bodyPr/>
          <a:lstStyle/>
          <a:p>
            <a:pPr>
              <a:spcAft>
                <a:spcPts val="600"/>
              </a:spcAft>
            </a:pPr>
            <a:r>
              <a:rPr lang="en-US" dirty="0"/>
              <a:t>High Call Volume</a:t>
            </a:r>
            <a:endParaRPr lang="en-US" i="1" dirty="0"/>
          </a:p>
          <a:p>
            <a:pPr>
              <a:spcAft>
                <a:spcPts val="600"/>
              </a:spcAft>
            </a:pPr>
            <a:r>
              <a:rPr lang="en-US" dirty="0"/>
              <a:t>Duplication of information within our database</a:t>
            </a:r>
          </a:p>
          <a:p>
            <a:pPr>
              <a:spcAft>
                <a:spcPts val="600"/>
              </a:spcAft>
            </a:pPr>
            <a:r>
              <a:rPr lang="en-US" dirty="0"/>
              <a:t>Not feasible with current technology to complete the Core OCAN in the telephone response service</a:t>
            </a:r>
          </a:p>
          <a:p>
            <a:pPr>
              <a:spcAft>
                <a:spcPts val="600"/>
              </a:spcAft>
            </a:pPr>
            <a:r>
              <a:rPr lang="en-US" dirty="0"/>
              <a:t>Competing local pressures regarding potential use of other assessment tools</a:t>
            </a:r>
          </a:p>
          <a:p>
            <a:pPr>
              <a:spcAft>
                <a:spcPts val="600"/>
              </a:spcAft>
            </a:pPr>
            <a:r>
              <a:rPr lang="en-US" dirty="0"/>
              <a:t>A number of OCAN elements not collected leading staff to manually entering “unknown” several times</a:t>
            </a:r>
          </a:p>
          <a:p>
            <a:pPr>
              <a:buNone/>
            </a:pPr>
            <a:endParaRPr lang="en-US" dirty="0">
              <a:solidFill>
                <a:srgbClr val="00B050"/>
              </a:solidFill>
            </a:endParaRPr>
          </a:p>
        </p:txBody>
      </p:sp>
      <p:sp>
        <p:nvSpPr>
          <p:cNvPr id="4" name="Slide Number Placeholder 3"/>
          <p:cNvSpPr>
            <a:spLocks noGrp="1"/>
          </p:cNvSpPr>
          <p:nvPr>
            <p:ph type="sldNum" sz="quarter" idx="10"/>
          </p:nvPr>
        </p:nvSpPr>
        <p:spPr/>
        <p:txBody>
          <a:bodyPr/>
          <a:lstStyle/>
          <a:p>
            <a:fld id="{B9D4EC1A-4618-484F-98DC-29EA805C8B81}" type="slidenum">
              <a:rPr lang="en-US" smtClean="0">
                <a:solidFill>
                  <a:srgbClr val="000000"/>
                </a:solidFill>
              </a:rPr>
              <a:pPr/>
              <a:t>16</a:t>
            </a:fld>
            <a:endParaRPr lang="en-US">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Gerstein Crisis Centre - Challenges</a:t>
            </a:r>
          </a:p>
        </p:txBody>
      </p:sp>
      <p:sp>
        <p:nvSpPr>
          <p:cNvPr id="3" name="Content Placeholder 2"/>
          <p:cNvSpPr>
            <a:spLocks noGrp="1"/>
          </p:cNvSpPr>
          <p:nvPr>
            <p:ph idx="1"/>
          </p:nvPr>
        </p:nvSpPr>
        <p:spPr/>
        <p:txBody>
          <a:bodyPr/>
          <a:lstStyle/>
          <a:p>
            <a:pPr>
              <a:spcAft>
                <a:spcPts val="1200"/>
              </a:spcAft>
            </a:pPr>
            <a:r>
              <a:rPr lang="en-US" dirty="0"/>
              <a:t>Rational for not collecting Core OCAN’s within crisis calls</a:t>
            </a:r>
          </a:p>
          <a:p>
            <a:pPr lvl="1">
              <a:spcAft>
                <a:spcPts val="1200"/>
              </a:spcAft>
            </a:pPr>
            <a:r>
              <a:rPr lang="en-US" dirty="0"/>
              <a:t>Focusing on the caller’s crisis and building on a rapport</a:t>
            </a:r>
          </a:p>
          <a:p>
            <a:pPr lvl="1">
              <a:spcAft>
                <a:spcPts val="1200"/>
              </a:spcAft>
            </a:pPr>
            <a:r>
              <a:rPr lang="en-US" dirty="0"/>
              <a:t>Creating the idea that the caller’s crisis is the primary reason they are calling and not interrupting the flow with an assessment </a:t>
            </a:r>
          </a:p>
          <a:p>
            <a:pPr lvl="1">
              <a:spcAft>
                <a:spcPts val="1200"/>
              </a:spcAft>
            </a:pPr>
            <a:r>
              <a:rPr lang="en-US" dirty="0"/>
              <a:t>Callers are usually emotionally elevated during a call and this is not an actual snapshot of their baseline and needs</a:t>
            </a:r>
          </a:p>
          <a:p>
            <a:pPr>
              <a:spcAft>
                <a:spcPts val="1200"/>
              </a:spcAft>
            </a:pPr>
            <a:r>
              <a:rPr lang="en-US" dirty="0"/>
              <a:t>Lack of software pre-populating basic information into an OCAN document</a:t>
            </a:r>
          </a:p>
          <a:p>
            <a:pPr>
              <a:spcAft>
                <a:spcPts val="1200"/>
              </a:spcAft>
            </a:pPr>
            <a:r>
              <a:rPr lang="en-US" dirty="0"/>
              <a:t>How best to utilize IAR standardized reports from uploaded OCAN’s within our service delivery framework</a:t>
            </a:r>
          </a:p>
        </p:txBody>
      </p:sp>
      <p:sp>
        <p:nvSpPr>
          <p:cNvPr id="4" name="Slide Number Placeholder 3"/>
          <p:cNvSpPr>
            <a:spLocks noGrp="1"/>
          </p:cNvSpPr>
          <p:nvPr>
            <p:ph type="sldNum" sz="quarter" idx="10"/>
          </p:nvPr>
        </p:nvSpPr>
        <p:spPr/>
        <p:txBody>
          <a:bodyPr/>
          <a:lstStyle/>
          <a:p>
            <a:fld id="{B9D4EC1A-4618-484F-98DC-29EA805C8B81}" type="slidenum">
              <a:rPr lang="en-US" smtClean="0">
                <a:solidFill>
                  <a:srgbClr val="000000"/>
                </a:solidFill>
              </a:rPr>
              <a:pPr/>
              <a:t>17</a:t>
            </a:fld>
            <a:endParaRPr lang="en-US">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Feedback from Webinar Participants</a:t>
            </a:r>
          </a:p>
        </p:txBody>
      </p:sp>
      <p:sp>
        <p:nvSpPr>
          <p:cNvPr id="3" name="Content Placeholder 2"/>
          <p:cNvSpPr>
            <a:spLocks noGrp="1"/>
          </p:cNvSpPr>
          <p:nvPr>
            <p:ph idx="1"/>
          </p:nvPr>
        </p:nvSpPr>
        <p:spPr>
          <a:xfrm>
            <a:off x="457200" y="1371600"/>
            <a:ext cx="8229600" cy="4953000"/>
          </a:xfrm>
        </p:spPr>
        <p:txBody>
          <a:bodyPr/>
          <a:lstStyle/>
          <a:p>
            <a:pPr>
              <a:spcAft>
                <a:spcPts val="1200"/>
              </a:spcAft>
            </a:pPr>
            <a:r>
              <a:rPr lang="en-US" dirty="0"/>
              <a:t>“Staff are entering the same information twice which is a duplication and time consuming”</a:t>
            </a:r>
          </a:p>
          <a:p>
            <a:pPr>
              <a:spcAft>
                <a:spcPts val="1200"/>
              </a:spcAft>
            </a:pPr>
            <a:r>
              <a:rPr lang="en-US" dirty="0"/>
              <a:t>“Unable to obtain all of the information for OCAN ”</a:t>
            </a:r>
          </a:p>
          <a:p>
            <a:pPr>
              <a:spcAft>
                <a:spcPts val="1200"/>
              </a:spcAft>
            </a:pPr>
            <a:r>
              <a:rPr lang="en-US" dirty="0"/>
              <a:t>“When a client is in a state of mental health crisis, it is not appropriate to ask some of the OCAN questions.”</a:t>
            </a:r>
          </a:p>
          <a:p>
            <a:pPr>
              <a:spcAft>
                <a:spcPts val="1200"/>
              </a:spcAft>
            </a:pPr>
            <a:r>
              <a:rPr lang="en-US" dirty="0"/>
              <a:t>“The goal is to assist the client with the crisis at hand”</a:t>
            </a:r>
          </a:p>
          <a:p>
            <a:pPr>
              <a:spcAft>
                <a:spcPts val="1200"/>
              </a:spcAft>
            </a:pPr>
            <a:r>
              <a:rPr lang="en-US" dirty="0"/>
              <a:t>“Clinically contraindicated to have a discussion with the client  about consent/releasing their information”</a:t>
            </a:r>
          </a:p>
          <a:p>
            <a:pPr>
              <a:spcAft>
                <a:spcPts val="1200"/>
              </a:spcAft>
            </a:pPr>
            <a:endParaRPr lang="en-US" dirty="0"/>
          </a:p>
        </p:txBody>
      </p:sp>
      <p:sp>
        <p:nvSpPr>
          <p:cNvPr id="4" name="Slide Number Placeholder 3"/>
          <p:cNvSpPr>
            <a:spLocks noGrp="1"/>
          </p:cNvSpPr>
          <p:nvPr>
            <p:ph type="sldNum" sz="quarter" idx="10"/>
          </p:nvPr>
        </p:nvSpPr>
        <p:spPr/>
        <p:txBody>
          <a:bodyPr/>
          <a:lstStyle/>
          <a:p>
            <a:fld id="{B9D4EC1A-4618-484F-98DC-29EA805C8B81}" type="slidenum">
              <a:rPr lang="en-US" smtClean="0">
                <a:solidFill>
                  <a:srgbClr val="000000"/>
                </a:solidFill>
              </a:rPr>
              <a:pPr/>
              <a:t>18</a:t>
            </a:fld>
            <a:endParaRPr lang="en-US">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34BE723-DD8D-4D78-8D4C-1EE5B1F89201}" type="slidenum">
              <a:rPr lang="en-US">
                <a:solidFill>
                  <a:srgbClr val="000000"/>
                </a:solidFill>
              </a:rPr>
              <a:pPr/>
              <a:t>19</a:t>
            </a:fld>
            <a:endParaRPr lang="en-US">
              <a:solidFill>
                <a:srgbClr val="000000"/>
              </a:solidFill>
            </a:endParaRPr>
          </a:p>
        </p:txBody>
      </p:sp>
      <p:sp>
        <p:nvSpPr>
          <p:cNvPr id="5231618" name="Rectangle 2"/>
          <p:cNvSpPr>
            <a:spLocks noGrp="1" noChangeArrowheads="1"/>
          </p:cNvSpPr>
          <p:nvPr>
            <p:ph type="title"/>
          </p:nvPr>
        </p:nvSpPr>
        <p:spPr/>
        <p:txBody>
          <a:bodyPr/>
          <a:lstStyle/>
          <a:p>
            <a:r>
              <a:rPr lang="en-US" dirty="0"/>
              <a:t>Summary of Challenges gathered </a:t>
            </a:r>
          </a:p>
        </p:txBody>
      </p:sp>
      <p:sp>
        <p:nvSpPr>
          <p:cNvPr id="5231619" name="Rectangle 3"/>
          <p:cNvSpPr>
            <a:spLocks noGrp="1" noChangeArrowheads="1"/>
          </p:cNvSpPr>
          <p:nvPr>
            <p:ph type="body" idx="1"/>
          </p:nvPr>
        </p:nvSpPr>
        <p:spPr>
          <a:xfrm>
            <a:off x="457200" y="914400"/>
            <a:ext cx="8382000" cy="5486400"/>
          </a:xfrm>
        </p:spPr>
        <p:txBody>
          <a:bodyPr/>
          <a:lstStyle/>
          <a:p>
            <a:pPr>
              <a:lnSpc>
                <a:spcPct val="80000"/>
              </a:lnSpc>
              <a:buFontTx/>
              <a:buNone/>
            </a:pPr>
            <a:endParaRPr lang="en-US" sz="800" b="1" dirty="0"/>
          </a:p>
          <a:p>
            <a:pPr>
              <a:lnSpc>
                <a:spcPct val="80000"/>
              </a:lnSpc>
            </a:pPr>
            <a:r>
              <a:rPr lang="en-US" sz="2200" b="1" dirty="0"/>
              <a:t>Challenges following OCAN standards for crisis services</a:t>
            </a:r>
          </a:p>
          <a:p>
            <a:pPr lvl="1">
              <a:lnSpc>
                <a:spcPct val="80000"/>
              </a:lnSpc>
              <a:buFont typeface="Arial" pitchFamily="34" charset="0"/>
              <a:buChar char="•"/>
            </a:pPr>
            <a:r>
              <a:rPr lang="en-US" dirty="0"/>
              <a:t>Business rules from slide #6</a:t>
            </a:r>
          </a:p>
          <a:p>
            <a:pPr lvl="1">
              <a:lnSpc>
                <a:spcPct val="80000"/>
              </a:lnSpc>
              <a:buFont typeface="Arial" pitchFamily="34" charset="0"/>
              <a:buChar char="•"/>
            </a:pPr>
            <a:r>
              <a:rPr lang="en-US" dirty="0"/>
              <a:t>Particularly for repeat users of crisis services</a:t>
            </a:r>
          </a:p>
          <a:p>
            <a:pPr lvl="1">
              <a:lnSpc>
                <a:spcPct val="80000"/>
              </a:lnSpc>
              <a:buNone/>
            </a:pPr>
            <a:endParaRPr lang="en-US" dirty="0"/>
          </a:p>
          <a:p>
            <a:pPr>
              <a:lnSpc>
                <a:spcPct val="80000"/>
              </a:lnSpc>
            </a:pPr>
            <a:r>
              <a:rPr lang="en-US" sz="2200" b="1" dirty="0"/>
              <a:t>Utility of OCAN information</a:t>
            </a:r>
          </a:p>
          <a:p>
            <a:pPr lvl="1">
              <a:lnSpc>
                <a:spcPct val="80000"/>
              </a:lnSpc>
              <a:buFont typeface="Arial" pitchFamily="34" charset="0"/>
              <a:buChar char="•"/>
            </a:pPr>
            <a:r>
              <a:rPr lang="en-US" dirty="0"/>
              <a:t>Many document relevant client information outside of OCAN</a:t>
            </a:r>
          </a:p>
          <a:p>
            <a:pPr lvl="1">
              <a:lnSpc>
                <a:spcPct val="80000"/>
              </a:lnSpc>
              <a:buFont typeface="Arial" pitchFamily="34" charset="0"/>
              <a:buChar char="•"/>
            </a:pPr>
            <a:r>
              <a:rPr lang="en-US" dirty="0"/>
              <a:t>Many OCAN elements are not collected </a:t>
            </a:r>
          </a:p>
          <a:p>
            <a:pPr lvl="1">
              <a:lnSpc>
                <a:spcPct val="80000"/>
              </a:lnSpc>
              <a:buFont typeface="Arial" pitchFamily="34" charset="0"/>
              <a:buChar char="•"/>
            </a:pPr>
            <a:r>
              <a:rPr lang="en-US" dirty="0"/>
              <a:t>OCAN content is not used - seen as an administrative  task</a:t>
            </a:r>
          </a:p>
          <a:p>
            <a:pPr lvl="1">
              <a:lnSpc>
                <a:spcPct val="80000"/>
              </a:lnSpc>
              <a:buNone/>
            </a:pPr>
            <a:endParaRPr lang="en-US" dirty="0"/>
          </a:p>
          <a:p>
            <a:pPr marL="342900" lvl="1" indent="-342900">
              <a:lnSpc>
                <a:spcPct val="80000"/>
              </a:lnSpc>
              <a:buFontTx/>
              <a:buChar char="•"/>
            </a:pPr>
            <a:r>
              <a:rPr lang="en-US" sz="2200" b="1" dirty="0"/>
              <a:t>Type of Crisis Intervention Service</a:t>
            </a:r>
          </a:p>
          <a:p>
            <a:pPr marL="742950" lvl="2" indent="-342900">
              <a:lnSpc>
                <a:spcPct val="80000"/>
              </a:lnSpc>
            </a:pPr>
            <a:r>
              <a:rPr lang="en-US" dirty="0"/>
              <a:t>Crisis call services and hospital emergency</a:t>
            </a:r>
          </a:p>
          <a:p>
            <a:pPr marL="742950" lvl="2" indent="-342900">
              <a:lnSpc>
                <a:spcPct val="80000"/>
              </a:lnSpc>
              <a:buNone/>
            </a:pPr>
            <a:r>
              <a:rPr lang="en-US" dirty="0"/>
              <a:t> </a:t>
            </a:r>
          </a:p>
          <a:p>
            <a:pPr>
              <a:lnSpc>
                <a:spcPct val="80000"/>
              </a:lnSpc>
            </a:pPr>
            <a:r>
              <a:rPr lang="en-US" sz="2200" b="1" dirty="0"/>
              <a:t>Technology does not support crisis work flow</a:t>
            </a:r>
          </a:p>
          <a:p>
            <a:pPr lvl="1">
              <a:lnSpc>
                <a:spcPct val="80000"/>
              </a:lnSpc>
            </a:pPr>
            <a:r>
              <a:rPr lang="en-US" dirty="0"/>
              <a:t>Entering information requires too many steps</a:t>
            </a:r>
          </a:p>
          <a:p>
            <a:pPr lvl="1">
              <a:lnSpc>
                <a:spcPct val="80000"/>
              </a:lnSpc>
            </a:pPr>
            <a:r>
              <a:rPr lang="en-US" dirty="0"/>
              <a:t>Duplication  - information  entered in 2 or more places (eg.CDS)</a:t>
            </a:r>
          </a:p>
          <a:p>
            <a:pPr lvl="1">
              <a:lnSpc>
                <a:spcPct val="80000"/>
              </a:lnSpc>
              <a:buNone/>
            </a:pPr>
            <a:endParaRPr lang="en-US" dirty="0"/>
          </a:p>
          <a:p>
            <a:pPr marL="342900" lvl="1" indent="-342900">
              <a:lnSpc>
                <a:spcPct val="80000"/>
              </a:lnSpc>
              <a:buFont typeface="Arial" pitchFamily="34" charset="0"/>
              <a:buChar char="•"/>
            </a:pPr>
            <a:r>
              <a:rPr lang="en-US" sz="2200" b="1" dirty="0"/>
              <a:t>Challenges related to obtaining consent directive </a:t>
            </a:r>
          </a:p>
          <a:p>
            <a:pPr>
              <a:lnSpc>
                <a:spcPct val="80000"/>
              </a:lnSpc>
              <a:buFontTx/>
              <a:buNone/>
            </a:pPr>
            <a:endParaRPr lang="en-US" sz="2000" b="1" dirty="0"/>
          </a:p>
          <a:p>
            <a:pPr>
              <a:lnSpc>
                <a:spcPct val="80000"/>
              </a:lnSpc>
            </a:pPr>
            <a:endParaRPr lang="en-US" sz="2000" dirty="0"/>
          </a:p>
          <a:p>
            <a:pPr>
              <a:lnSpc>
                <a:spcPct val="80000"/>
              </a:lnSpc>
              <a:buFontTx/>
              <a:buNone/>
            </a:pP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t>
            </a:r>
          </a:p>
        </p:txBody>
      </p:sp>
      <p:sp>
        <p:nvSpPr>
          <p:cNvPr id="3" name="Content Placeholder 2"/>
          <p:cNvSpPr>
            <a:spLocks noGrp="1"/>
          </p:cNvSpPr>
          <p:nvPr>
            <p:ph idx="1"/>
          </p:nvPr>
        </p:nvSpPr>
        <p:spPr>
          <a:xfrm>
            <a:off x="304800" y="990601"/>
            <a:ext cx="8382000" cy="4191000"/>
          </a:xfrm>
        </p:spPr>
        <p:txBody>
          <a:bodyPr/>
          <a:lstStyle/>
          <a:p>
            <a:pPr>
              <a:buNone/>
            </a:pPr>
            <a:r>
              <a:rPr lang="en-US" sz="2800" dirty="0"/>
              <a:t>	</a:t>
            </a:r>
          </a:p>
          <a:p>
            <a:pPr>
              <a:buNone/>
            </a:pPr>
            <a:r>
              <a:rPr lang="en-US" sz="2800" dirty="0"/>
              <a:t>	</a:t>
            </a:r>
            <a:r>
              <a:rPr lang="en-US" dirty="0"/>
              <a:t>To bring organizations with crisis intervention services together to identify common issues, share successes and discuss strategies to address challenges related to the use of OCAN</a:t>
            </a:r>
          </a:p>
          <a:p>
            <a:pPr>
              <a:buNone/>
            </a:pPr>
            <a:endParaRPr lang="en-US" sz="2800" dirty="0"/>
          </a:p>
          <a:p>
            <a:pPr>
              <a:buNone/>
            </a:pPr>
            <a:endParaRPr lang="en-US" sz="2800" dirty="0"/>
          </a:p>
          <a:p>
            <a:pPr lvl="1">
              <a:buNone/>
            </a:pPr>
            <a:endParaRPr lang="en-US" dirty="0"/>
          </a:p>
          <a:p>
            <a:pPr lvl="1">
              <a:buNone/>
            </a:pPr>
            <a:endParaRPr lang="en-US" dirty="0">
              <a:solidFill>
                <a:srgbClr val="FF0000"/>
              </a:solidFill>
            </a:endParaRPr>
          </a:p>
        </p:txBody>
      </p:sp>
      <p:sp>
        <p:nvSpPr>
          <p:cNvPr id="4" name="Slide Number Placeholder 3"/>
          <p:cNvSpPr>
            <a:spLocks noGrp="1"/>
          </p:cNvSpPr>
          <p:nvPr>
            <p:ph type="sldNum" sz="quarter" idx="10"/>
          </p:nvPr>
        </p:nvSpPr>
        <p:spPr/>
        <p:txBody>
          <a:bodyPr/>
          <a:lstStyle/>
          <a:p>
            <a:fld id="{B9D4EC1A-4618-484F-98DC-29EA805C8B81}" type="slidenum">
              <a:rPr lang="en-US" smtClean="0">
                <a:solidFill>
                  <a:srgbClr val="000000"/>
                </a:solidFill>
              </a:rPr>
              <a:pPr/>
              <a:t>2</a:t>
            </a:fld>
            <a:endParaRPr lang="en-US">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r>
              <a:rPr lang="en-US" sz="2800" dirty="0"/>
              <a:t>What do you see as the main challenges?</a:t>
            </a:r>
          </a:p>
          <a:p>
            <a:endParaRPr lang="en-US" sz="2800" dirty="0"/>
          </a:p>
        </p:txBody>
      </p:sp>
      <p:sp>
        <p:nvSpPr>
          <p:cNvPr id="4" name="Slide Number Placeholder 3"/>
          <p:cNvSpPr>
            <a:spLocks noGrp="1"/>
          </p:cNvSpPr>
          <p:nvPr>
            <p:ph type="sldNum" sz="quarter" idx="10"/>
          </p:nvPr>
        </p:nvSpPr>
        <p:spPr/>
        <p:txBody>
          <a:bodyPr/>
          <a:lstStyle/>
          <a:p>
            <a:fld id="{B9D4EC1A-4618-484F-98DC-29EA805C8B81}" type="slidenum">
              <a:rPr lang="en-US" smtClean="0">
                <a:solidFill>
                  <a:srgbClr val="000000"/>
                </a:solidFill>
              </a:rPr>
              <a:pPr/>
              <a:t>20</a:t>
            </a:fld>
            <a:endParaRPr lang="en-US">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Strategies to address challenges</a:t>
            </a:r>
          </a:p>
        </p:txBody>
      </p:sp>
      <p:sp>
        <p:nvSpPr>
          <p:cNvPr id="4" name="Slide Number Placeholder 3"/>
          <p:cNvSpPr>
            <a:spLocks noGrp="1"/>
          </p:cNvSpPr>
          <p:nvPr>
            <p:ph type="sldNum" sz="quarter" idx="4294967295"/>
          </p:nvPr>
        </p:nvSpPr>
        <p:spPr>
          <a:xfrm>
            <a:off x="0" y="6503988"/>
            <a:ext cx="684213" cy="404812"/>
          </a:xfrm>
        </p:spPr>
        <p:txBody>
          <a:bodyPr/>
          <a:lstStyle/>
          <a:p>
            <a:fld id="{B9D4EC1A-4618-484F-98DC-29EA805C8B81}" type="slidenum">
              <a:rPr lang="en-US" smtClean="0">
                <a:solidFill>
                  <a:srgbClr val="000000"/>
                </a:solidFill>
              </a:rPr>
              <a:pPr/>
              <a:t>21</a:t>
            </a:fld>
            <a:endParaRPr lang="en-US">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852487"/>
          </a:xfrm>
        </p:spPr>
        <p:txBody>
          <a:bodyPr/>
          <a:lstStyle/>
          <a:p>
            <a:r>
              <a:rPr lang="en-US" dirty="0"/>
              <a:t>York Support Services Network</a:t>
            </a:r>
          </a:p>
        </p:txBody>
      </p:sp>
      <p:sp>
        <p:nvSpPr>
          <p:cNvPr id="3" name="Content Placeholder 2"/>
          <p:cNvSpPr>
            <a:spLocks noGrp="1"/>
          </p:cNvSpPr>
          <p:nvPr>
            <p:ph idx="1"/>
          </p:nvPr>
        </p:nvSpPr>
        <p:spPr>
          <a:xfrm>
            <a:off x="457200" y="1371600"/>
            <a:ext cx="8229600" cy="4754563"/>
          </a:xfrm>
        </p:spPr>
        <p:txBody>
          <a:bodyPr/>
          <a:lstStyle/>
          <a:p>
            <a:pPr>
              <a:spcAft>
                <a:spcPts val="1200"/>
              </a:spcAft>
              <a:buNone/>
            </a:pPr>
            <a:r>
              <a:rPr lang="en-US" dirty="0"/>
              <a:t>Where it’s working and strategies to address challenges:</a:t>
            </a:r>
          </a:p>
          <a:p>
            <a:pPr>
              <a:spcAft>
                <a:spcPts val="1200"/>
              </a:spcAft>
            </a:pPr>
            <a:r>
              <a:rPr lang="en-US" dirty="0"/>
              <a:t>Current use of the Core and Full OCAN </a:t>
            </a:r>
          </a:p>
          <a:p>
            <a:pPr>
              <a:spcAft>
                <a:spcPts val="1200"/>
              </a:spcAft>
            </a:pPr>
            <a:r>
              <a:rPr lang="en-US" dirty="0"/>
              <a:t>Use of aggregate standardized clinical reports</a:t>
            </a:r>
          </a:p>
          <a:p>
            <a:pPr>
              <a:spcAft>
                <a:spcPts val="1200"/>
              </a:spcAft>
            </a:pPr>
            <a:r>
              <a:rPr lang="en-US" dirty="0"/>
              <a:t>Case study process with CCIM to identify the client information that crisis workers are collecting</a:t>
            </a:r>
          </a:p>
          <a:p>
            <a:pPr>
              <a:spcAft>
                <a:spcPts val="1200"/>
              </a:spcAft>
            </a:pPr>
            <a:r>
              <a:rPr lang="en-US" dirty="0"/>
              <a:t>Potential for technical solutions to enable the collection of  the relevant OCAN elements in telephone response service</a:t>
            </a:r>
          </a:p>
          <a:p>
            <a:pPr>
              <a:spcAft>
                <a:spcPts val="1200"/>
              </a:spcAft>
            </a:pPr>
            <a:r>
              <a:rPr lang="en-US" dirty="0"/>
              <a:t>Preliminary discussions with the LHIN</a:t>
            </a:r>
          </a:p>
        </p:txBody>
      </p:sp>
      <p:sp>
        <p:nvSpPr>
          <p:cNvPr id="4" name="Slide Number Placeholder 3"/>
          <p:cNvSpPr>
            <a:spLocks noGrp="1"/>
          </p:cNvSpPr>
          <p:nvPr>
            <p:ph type="sldNum" sz="quarter" idx="10"/>
          </p:nvPr>
        </p:nvSpPr>
        <p:spPr/>
        <p:txBody>
          <a:bodyPr/>
          <a:lstStyle/>
          <a:p>
            <a:fld id="{B9D4EC1A-4618-484F-98DC-29EA805C8B81}" type="slidenum">
              <a:rPr lang="en-US" smtClean="0">
                <a:solidFill>
                  <a:srgbClr val="000000"/>
                </a:solidFill>
              </a:rPr>
              <a:pPr/>
              <a:t>22</a:t>
            </a:fld>
            <a:endParaRPr lang="en-US" dirty="0">
              <a:solidFill>
                <a:srgbClr val="0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Gerstein Crisis Centre</a:t>
            </a:r>
          </a:p>
        </p:txBody>
      </p:sp>
      <p:sp>
        <p:nvSpPr>
          <p:cNvPr id="3" name="Content Placeholder 2"/>
          <p:cNvSpPr>
            <a:spLocks noGrp="1"/>
          </p:cNvSpPr>
          <p:nvPr>
            <p:ph idx="1"/>
          </p:nvPr>
        </p:nvSpPr>
        <p:spPr>
          <a:xfrm>
            <a:off x="457200" y="1295400"/>
            <a:ext cx="8229600" cy="4784725"/>
          </a:xfrm>
        </p:spPr>
        <p:txBody>
          <a:bodyPr/>
          <a:lstStyle/>
          <a:p>
            <a:pPr>
              <a:spcAft>
                <a:spcPts val="600"/>
              </a:spcAft>
              <a:buNone/>
            </a:pPr>
            <a:r>
              <a:rPr lang="en-US" dirty="0"/>
              <a:t>Where it’s working and strategies to address challenges:</a:t>
            </a:r>
          </a:p>
          <a:p>
            <a:pPr>
              <a:spcAft>
                <a:spcPts val="600"/>
              </a:spcAft>
            </a:pPr>
            <a:r>
              <a:rPr lang="en-US" dirty="0"/>
              <a:t>Re-evaluate documentation practices; vendor to be able to pre–populate information entered into a client’s database, to help eliminate double entries </a:t>
            </a:r>
          </a:p>
          <a:p>
            <a:pPr>
              <a:spcAft>
                <a:spcPts val="600"/>
              </a:spcAft>
            </a:pPr>
            <a:r>
              <a:rPr lang="en-US" dirty="0"/>
              <a:t>We have the technology to meet our needs </a:t>
            </a:r>
          </a:p>
          <a:p>
            <a:pPr lvl="1">
              <a:spcAft>
                <a:spcPts val="600"/>
              </a:spcAft>
            </a:pPr>
            <a:r>
              <a:rPr lang="en-US" dirty="0"/>
              <a:t>Client basic information is being collected within a database, such as name, address, age, diagnosis, etc.</a:t>
            </a:r>
          </a:p>
          <a:p>
            <a:pPr lvl="1">
              <a:spcAft>
                <a:spcPts val="600"/>
              </a:spcAft>
            </a:pPr>
            <a:r>
              <a:rPr lang="en-US" dirty="0"/>
              <a:t>Enhancement of technology could provide the venue to capture this information within the OCAN</a:t>
            </a:r>
          </a:p>
          <a:p>
            <a:pPr lvl="1">
              <a:spcAft>
                <a:spcPts val="600"/>
              </a:spcAft>
            </a:pPr>
            <a:r>
              <a:rPr lang="en-US" dirty="0"/>
              <a:t>This could increase our numbers of completed OCAN’s as double inputting would be eliminated </a:t>
            </a:r>
          </a:p>
          <a:p>
            <a:pPr lvl="1">
              <a:spcAft>
                <a:spcPts val="600"/>
              </a:spcAft>
            </a:pPr>
            <a:r>
              <a:rPr lang="en-US" dirty="0"/>
              <a:t>All information is secure within our database </a:t>
            </a:r>
          </a:p>
          <a:p>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B9D4EC1A-4618-484F-98DC-29EA805C8B81}" type="slidenum">
              <a:rPr lang="en-US" smtClean="0">
                <a:solidFill>
                  <a:srgbClr val="000000"/>
                </a:solidFill>
              </a:rPr>
              <a:pPr/>
              <a:t>23</a:t>
            </a:fld>
            <a:endParaRPr lang="en-US">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676400"/>
          </a:xfrm>
        </p:spPr>
        <p:txBody>
          <a:bodyPr/>
          <a:lstStyle/>
          <a:p>
            <a:r>
              <a:rPr lang="en-CA" dirty="0"/>
              <a:t>Gerstein Crisis Centre Cont’d </a:t>
            </a:r>
            <a:br>
              <a:rPr lang="en-CA" dirty="0"/>
            </a:br>
            <a:endParaRPr lang="en-CA" dirty="0"/>
          </a:p>
        </p:txBody>
      </p:sp>
      <p:sp>
        <p:nvSpPr>
          <p:cNvPr id="3" name="Content Placeholder 2"/>
          <p:cNvSpPr>
            <a:spLocks noGrp="1"/>
          </p:cNvSpPr>
          <p:nvPr>
            <p:ph idx="1"/>
          </p:nvPr>
        </p:nvSpPr>
        <p:spPr/>
        <p:txBody>
          <a:bodyPr/>
          <a:lstStyle/>
          <a:p>
            <a:pPr>
              <a:spcAft>
                <a:spcPts val="600"/>
              </a:spcAft>
              <a:buNone/>
            </a:pPr>
            <a:r>
              <a:rPr lang="en-US" dirty="0"/>
              <a:t>Where it’s working and strategies to address challenges:</a:t>
            </a:r>
            <a:endParaRPr lang="en-CA" dirty="0"/>
          </a:p>
          <a:p>
            <a:pPr>
              <a:spcAft>
                <a:spcPts val="600"/>
              </a:spcAft>
            </a:pPr>
            <a:r>
              <a:rPr lang="en-CA" dirty="0"/>
              <a:t>How we are planning to utilize the IAR standardized reports; addressing the needs seen within the OCAN</a:t>
            </a:r>
          </a:p>
          <a:p>
            <a:pPr>
              <a:spcAft>
                <a:spcPts val="600"/>
              </a:spcAft>
            </a:pPr>
            <a:r>
              <a:rPr lang="en-CA" dirty="0"/>
              <a:t>A gateway to provide better service delivery based on findings</a:t>
            </a:r>
          </a:p>
          <a:p>
            <a:pPr>
              <a:spcAft>
                <a:spcPts val="600"/>
              </a:spcAft>
            </a:pPr>
            <a:r>
              <a:rPr lang="en-CA" dirty="0"/>
              <a:t>A snapshot of what information is being collected / what is lacking</a:t>
            </a:r>
          </a:p>
          <a:p>
            <a:pPr>
              <a:spcAft>
                <a:spcPts val="600"/>
              </a:spcAft>
            </a:pPr>
            <a:r>
              <a:rPr lang="en-CA" dirty="0"/>
              <a:t>Assigning a “go to” staff member to help manage questions / concerns </a:t>
            </a:r>
          </a:p>
          <a:p>
            <a:pPr>
              <a:spcAft>
                <a:spcPts val="600"/>
              </a:spcAft>
            </a:pPr>
            <a:r>
              <a:rPr lang="en-CA" dirty="0"/>
              <a:t>Assigning a lead staff member at each site to help manage OCAN completion</a:t>
            </a:r>
          </a:p>
          <a:p>
            <a:endParaRPr lang="en-CA" dirty="0"/>
          </a:p>
          <a:p>
            <a:endParaRPr lang="en-CA" dirty="0"/>
          </a:p>
        </p:txBody>
      </p:sp>
      <p:sp>
        <p:nvSpPr>
          <p:cNvPr id="4" name="Slide Number Placeholder 3"/>
          <p:cNvSpPr>
            <a:spLocks noGrp="1"/>
          </p:cNvSpPr>
          <p:nvPr>
            <p:ph type="sldNum" sz="quarter" idx="10"/>
          </p:nvPr>
        </p:nvSpPr>
        <p:spPr/>
        <p:txBody>
          <a:bodyPr/>
          <a:lstStyle/>
          <a:p>
            <a:fld id="{B9D4EC1A-4618-484F-98DC-29EA805C8B81}" type="slidenum">
              <a:rPr lang="en-US" smtClean="0">
                <a:solidFill>
                  <a:srgbClr val="000000"/>
                </a:solidFill>
              </a:rPr>
              <a:pPr/>
              <a:t>24</a:t>
            </a:fld>
            <a:endParaRPr lang="en-US">
              <a:solidFill>
                <a:srgbClr val="000000"/>
              </a:solidFill>
            </a:endParaRPr>
          </a:p>
        </p:txBody>
      </p:sp>
    </p:spTree>
    <p:extLst>
      <p:ext uri="{BB962C8B-B14F-4D97-AF65-F5344CB8AC3E}">
        <p14:creationId xmlns:p14="http://schemas.microsoft.com/office/powerpoint/2010/main" val="3895956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Strategy Ideas from Webinar Participants</a:t>
            </a:r>
          </a:p>
        </p:txBody>
      </p:sp>
      <p:sp>
        <p:nvSpPr>
          <p:cNvPr id="3" name="Content Placeholder 2"/>
          <p:cNvSpPr>
            <a:spLocks noGrp="1"/>
          </p:cNvSpPr>
          <p:nvPr>
            <p:ph idx="1"/>
          </p:nvPr>
        </p:nvSpPr>
        <p:spPr>
          <a:xfrm>
            <a:off x="457200" y="990600"/>
            <a:ext cx="8229600" cy="5486400"/>
          </a:xfrm>
        </p:spPr>
        <p:txBody>
          <a:bodyPr/>
          <a:lstStyle/>
          <a:p>
            <a:pPr>
              <a:spcAft>
                <a:spcPts val="600"/>
              </a:spcAft>
            </a:pPr>
            <a:r>
              <a:rPr lang="en-US" dirty="0"/>
              <a:t>“It should be made clear that collecting OCAN is secondary to responding to the client's crisis”</a:t>
            </a:r>
          </a:p>
          <a:p>
            <a:pPr>
              <a:spcAft>
                <a:spcPts val="600"/>
              </a:spcAft>
            </a:pPr>
            <a:r>
              <a:rPr lang="en-US" dirty="0"/>
              <a:t> “Technological solutions to reduce time on computers”</a:t>
            </a:r>
          </a:p>
          <a:p>
            <a:pPr>
              <a:spcAft>
                <a:spcPts val="600"/>
              </a:spcAft>
            </a:pPr>
            <a:r>
              <a:rPr lang="en-US" dirty="0"/>
              <a:t>“We have built it so that some of the information in OCAN is auto-filled from other documentation”</a:t>
            </a:r>
          </a:p>
          <a:p>
            <a:pPr>
              <a:spcAft>
                <a:spcPts val="600"/>
              </a:spcAft>
            </a:pPr>
            <a:r>
              <a:rPr lang="en-US" dirty="0"/>
              <a:t>“Reduce the number of fields required in crisis situations”</a:t>
            </a:r>
          </a:p>
          <a:p>
            <a:pPr>
              <a:spcAft>
                <a:spcPts val="600"/>
              </a:spcAft>
            </a:pPr>
            <a:r>
              <a:rPr lang="en-US" dirty="0"/>
              <a:t>“The first OCAN is a starting point. With repeat contacts, have software pre-populate so only new info. is added”</a:t>
            </a:r>
          </a:p>
          <a:p>
            <a:pPr>
              <a:spcAft>
                <a:spcPts val="600"/>
              </a:spcAft>
            </a:pPr>
            <a:r>
              <a:rPr lang="en-US" dirty="0"/>
              <a:t>“Make it more meaningful by actually using IAR”</a:t>
            </a:r>
          </a:p>
          <a:p>
            <a:pPr>
              <a:spcAft>
                <a:spcPts val="600"/>
              </a:spcAft>
            </a:pPr>
            <a:r>
              <a:rPr lang="en-US" dirty="0"/>
              <a:t>“Everyone needs to be doing it consistently”</a:t>
            </a:r>
          </a:p>
          <a:p>
            <a:pPr>
              <a:spcAft>
                <a:spcPts val="600"/>
              </a:spcAft>
            </a:pPr>
            <a:r>
              <a:rPr lang="en-US" dirty="0"/>
              <a:t>Address the issue of “double reporting”</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9D4EC1A-4618-484F-98DC-29EA805C8B81}" type="slidenum">
              <a:rPr lang="en-US" smtClean="0">
                <a:solidFill>
                  <a:srgbClr val="000000"/>
                </a:solidFill>
              </a:rPr>
              <a:pPr/>
              <a:t>25</a:t>
            </a:fld>
            <a:endParaRPr lang="en-US">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9"/>
          <p:cNvSpPr>
            <a:spLocks noGrp="1" noChangeArrowheads="1"/>
          </p:cNvSpPr>
          <p:nvPr>
            <p:ph type="sldNum" sz="quarter" idx="10"/>
          </p:nvPr>
        </p:nvSpPr>
        <p:spPr>
          <a:ln/>
        </p:spPr>
        <p:txBody>
          <a:bodyPr/>
          <a:lstStyle/>
          <a:p>
            <a:fld id="{5648EBB8-A50E-4923-B71D-2C9095ED1249}" type="slidenum">
              <a:rPr lang="en-US"/>
              <a:pPr/>
              <a:t>26</a:t>
            </a:fld>
            <a:endParaRPr lang="en-US"/>
          </a:p>
        </p:txBody>
      </p:sp>
      <p:sp>
        <p:nvSpPr>
          <p:cNvPr id="311299" name="Rectangle 3"/>
          <p:cNvSpPr>
            <a:spLocks noChangeArrowheads="1"/>
          </p:cNvSpPr>
          <p:nvPr/>
        </p:nvSpPr>
        <p:spPr bwMode="auto">
          <a:xfrm>
            <a:off x="609600" y="1219200"/>
            <a:ext cx="8229600" cy="4784725"/>
          </a:xfrm>
          <a:prstGeom prst="rect">
            <a:avLst/>
          </a:prstGeom>
          <a:noFill/>
          <a:ln w="9525">
            <a:noFill/>
            <a:miter lim="800000"/>
            <a:headEnd/>
            <a:tailEnd/>
          </a:ln>
        </p:spPr>
        <p:txBody>
          <a:bodyPr/>
          <a:lstStyle/>
          <a:p>
            <a:pPr marL="457200" indent="-457200" algn="l">
              <a:lnSpc>
                <a:spcPct val="100000"/>
              </a:lnSpc>
              <a:spcBef>
                <a:spcPct val="20000"/>
              </a:spcBef>
            </a:pPr>
            <a:endParaRPr lang="en-US" sz="2800" dirty="0"/>
          </a:p>
          <a:p>
            <a:pPr marL="457200" indent="-457200" algn="l">
              <a:lnSpc>
                <a:spcPct val="100000"/>
              </a:lnSpc>
              <a:spcBef>
                <a:spcPct val="20000"/>
              </a:spcBef>
            </a:pPr>
            <a:r>
              <a:rPr lang="en-US" sz="2400" dirty="0"/>
              <a:t>Categories</a:t>
            </a:r>
          </a:p>
          <a:p>
            <a:pPr marL="457200" indent="-457200" algn="l">
              <a:lnSpc>
                <a:spcPct val="100000"/>
              </a:lnSpc>
              <a:spcBef>
                <a:spcPct val="20000"/>
              </a:spcBef>
            </a:pPr>
            <a:endParaRPr lang="en-US" sz="2400" dirty="0"/>
          </a:p>
          <a:p>
            <a:pPr marL="838200" lvl="1" indent="-381000" algn="l" eaLnBrk="0" hangingPunct="0">
              <a:lnSpc>
                <a:spcPct val="100000"/>
              </a:lnSpc>
              <a:spcBef>
                <a:spcPct val="20000"/>
              </a:spcBef>
              <a:spcAft>
                <a:spcPts val="600"/>
              </a:spcAft>
            </a:pPr>
            <a:r>
              <a:rPr lang="en-US" sz="2400" dirty="0"/>
              <a:t>1. Business Process</a:t>
            </a:r>
          </a:p>
          <a:p>
            <a:pPr marL="838200" lvl="1" indent="-381000" algn="l" eaLnBrk="0" hangingPunct="0">
              <a:lnSpc>
                <a:spcPct val="100000"/>
              </a:lnSpc>
              <a:spcBef>
                <a:spcPct val="20000"/>
              </a:spcBef>
              <a:spcAft>
                <a:spcPts val="600"/>
              </a:spcAft>
            </a:pPr>
            <a:r>
              <a:rPr lang="en-US" sz="2400" dirty="0"/>
              <a:t>2. Technology Enabling Business Process</a:t>
            </a:r>
          </a:p>
          <a:p>
            <a:pPr marL="838200" lvl="1" indent="-381000" algn="l" eaLnBrk="0" hangingPunct="0">
              <a:lnSpc>
                <a:spcPct val="100000"/>
              </a:lnSpc>
              <a:spcBef>
                <a:spcPct val="20000"/>
              </a:spcBef>
              <a:spcAft>
                <a:spcPts val="600"/>
              </a:spcAft>
            </a:pPr>
            <a:r>
              <a:rPr lang="en-US" sz="2400" dirty="0"/>
              <a:t>3. Change Management Strategies</a:t>
            </a:r>
          </a:p>
          <a:p>
            <a:pPr marL="457200" indent="-457200" algn="l">
              <a:lnSpc>
                <a:spcPct val="100000"/>
              </a:lnSpc>
              <a:spcBef>
                <a:spcPct val="20000"/>
              </a:spcBef>
              <a:spcAft>
                <a:spcPts val="600"/>
              </a:spcAft>
              <a:buFontTx/>
              <a:buAutoNum type="arabicPeriod"/>
            </a:pPr>
            <a:endParaRPr lang="en-US" sz="2800" dirty="0"/>
          </a:p>
          <a:p>
            <a:pPr marL="838200" lvl="1" indent="-381000" algn="l">
              <a:lnSpc>
                <a:spcPct val="100000"/>
              </a:lnSpc>
              <a:spcBef>
                <a:spcPct val="20000"/>
              </a:spcBef>
              <a:buFontTx/>
              <a:buChar char="–"/>
            </a:pPr>
            <a:endParaRPr lang="en-US" sz="2000" dirty="0"/>
          </a:p>
          <a:p>
            <a:pPr marL="457200" indent="-457200" algn="l" eaLnBrk="0" hangingPunct="0">
              <a:lnSpc>
                <a:spcPct val="100000"/>
              </a:lnSpc>
              <a:spcBef>
                <a:spcPct val="20000"/>
              </a:spcBef>
              <a:buFontTx/>
              <a:buChar char="•"/>
            </a:pPr>
            <a:endParaRPr lang="en-US" sz="2400" dirty="0"/>
          </a:p>
        </p:txBody>
      </p:sp>
      <p:sp>
        <p:nvSpPr>
          <p:cNvPr id="2" name="Title 1">
            <a:extLst>
              <a:ext uri="{FF2B5EF4-FFF2-40B4-BE49-F238E27FC236}">
                <a16:creationId xmlns:a16="http://schemas.microsoft.com/office/drawing/2014/main" id="{800F6985-9226-45FA-B9E2-BFEEB9959474}"/>
              </a:ext>
            </a:extLst>
          </p:cNvPr>
          <p:cNvSpPr>
            <a:spLocks noGrp="1"/>
          </p:cNvSpPr>
          <p:nvPr>
            <p:ph type="title"/>
          </p:nvPr>
        </p:nvSpPr>
        <p:spPr>
          <a:xfrm>
            <a:off x="634314" y="457200"/>
            <a:ext cx="8229600" cy="1081087"/>
          </a:xfrm>
        </p:spPr>
        <p:txBody>
          <a:bodyPr/>
          <a:lstStyle/>
          <a:p>
            <a:pPr lvl="0" eaLnBrk="0" fontAlgn="auto" hangingPunct="0">
              <a:spcBef>
                <a:spcPts val="0"/>
              </a:spcBef>
              <a:spcAft>
                <a:spcPts val="0"/>
              </a:spcAft>
            </a:pPr>
            <a:r>
              <a:rPr lang="en-US" sz="3200" kern="1200" dirty="0">
                <a:latin typeface="Arial Black" pitchFamily="34" charset="0"/>
                <a:ea typeface="+mn-ea"/>
                <a:cs typeface="+mn-cs"/>
              </a:rPr>
              <a:t>Strategies to address issues</a:t>
            </a:r>
            <a:br>
              <a:rPr lang="en-US" sz="3200" kern="1200" dirty="0">
                <a:latin typeface="Arial Black" pitchFamily="34" charset="0"/>
                <a:ea typeface="+mn-ea"/>
                <a:cs typeface="+mn-cs"/>
              </a:rPr>
            </a:br>
            <a:endParaRPr lang="en-C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9"/>
          <p:cNvSpPr>
            <a:spLocks noGrp="1" noChangeArrowheads="1"/>
          </p:cNvSpPr>
          <p:nvPr>
            <p:ph type="sldNum" sz="quarter" idx="10"/>
          </p:nvPr>
        </p:nvSpPr>
        <p:spPr>
          <a:ln/>
        </p:spPr>
        <p:txBody>
          <a:bodyPr/>
          <a:lstStyle/>
          <a:p>
            <a:fld id="{496A866C-6E7F-4210-B715-8E4A4D9A58ED}" type="slidenum">
              <a:rPr lang="en-US"/>
              <a:pPr/>
              <a:t>27</a:t>
            </a:fld>
            <a:endParaRPr lang="en-US"/>
          </a:p>
        </p:txBody>
      </p:sp>
      <p:sp>
        <p:nvSpPr>
          <p:cNvPr id="312323" name="Rectangle 3"/>
          <p:cNvSpPr>
            <a:spLocks noChangeArrowheads="1"/>
          </p:cNvSpPr>
          <p:nvPr/>
        </p:nvSpPr>
        <p:spPr bwMode="auto">
          <a:xfrm>
            <a:off x="611188" y="1196975"/>
            <a:ext cx="8229600" cy="4784725"/>
          </a:xfrm>
          <a:prstGeom prst="rect">
            <a:avLst/>
          </a:prstGeom>
          <a:noFill/>
          <a:ln w="9525">
            <a:noFill/>
            <a:miter lim="800000"/>
            <a:headEnd/>
            <a:tailEnd/>
          </a:ln>
        </p:spPr>
        <p:txBody>
          <a:bodyPr/>
          <a:lstStyle/>
          <a:p>
            <a:pPr marL="457200" indent="-457200" algn="l">
              <a:lnSpc>
                <a:spcPct val="100000"/>
              </a:lnSpc>
              <a:spcBef>
                <a:spcPct val="20000"/>
              </a:spcBef>
            </a:pPr>
            <a:r>
              <a:rPr lang="en-US" sz="2400" dirty="0"/>
              <a:t>Review business process:</a:t>
            </a:r>
          </a:p>
          <a:p>
            <a:pPr marL="381000" indent="-381000">
              <a:spcBef>
                <a:spcPct val="20000"/>
              </a:spcBef>
              <a:buFont typeface="Arial" pitchFamily="34" charset="0"/>
              <a:buChar char="•"/>
            </a:pPr>
            <a:r>
              <a:rPr lang="en-US" sz="2400" dirty="0"/>
              <a:t>Complete “As Is” business process map</a:t>
            </a:r>
          </a:p>
          <a:p>
            <a:pPr marL="876300" lvl="1" indent="-419100">
              <a:spcBef>
                <a:spcPct val="20000"/>
              </a:spcBef>
              <a:buFontTx/>
              <a:buChar char="•"/>
            </a:pPr>
            <a:r>
              <a:rPr lang="en-US" sz="2400" dirty="0"/>
              <a:t>Identify information routinely collected in crisis services</a:t>
            </a:r>
          </a:p>
          <a:p>
            <a:pPr marL="381000" indent="-381000">
              <a:spcBef>
                <a:spcPct val="20000"/>
              </a:spcBef>
              <a:buFont typeface="Arial" pitchFamily="34" charset="0"/>
              <a:buChar char="•"/>
            </a:pPr>
            <a:r>
              <a:rPr lang="en-US" sz="2400" dirty="0"/>
              <a:t>Complete “To Be” business process map</a:t>
            </a:r>
          </a:p>
          <a:p>
            <a:pPr marL="876300" lvl="1" indent="-419100">
              <a:spcBef>
                <a:spcPct val="20000"/>
              </a:spcBef>
              <a:buFontTx/>
              <a:buChar char="•"/>
            </a:pPr>
            <a:r>
              <a:rPr lang="en-US" sz="2400" dirty="0"/>
              <a:t>Avoid duplication </a:t>
            </a:r>
          </a:p>
          <a:p>
            <a:pPr marL="876300" lvl="1" indent="-419100">
              <a:spcBef>
                <a:spcPct val="20000"/>
              </a:spcBef>
              <a:buFontTx/>
              <a:buChar char="•"/>
            </a:pPr>
            <a:r>
              <a:rPr lang="en-US" sz="2400" dirty="0"/>
              <a:t>Incorporate OCAN so it supports the work</a:t>
            </a:r>
          </a:p>
          <a:p>
            <a:pPr marL="876300" lvl="1" indent="-419100">
              <a:spcBef>
                <a:spcPct val="20000"/>
              </a:spcBef>
              <a:buFontTx/>
              <a:buChar char="•"/>
            </a:pPr>
            <a:r>
              <a:rPr lang="en-US" sz="2400" dirty="0"/>
              <a:t>Coordinate across services to complete a single OCAN</a:t>
            </a:r>
          </a:p>
          <a:p>
            <a:pPr marL="838200" lvl="1" indent="-381000" algn="l">
              <a:lnSpc>
                <a:spcPct val="100000"/>
              </a:lnSpc>
              <a:spcBef>
                <a:spcPct val="20000"/>
              </a:spcBef>
            </a:pPr>
            <a:endParaRPr lang="en-US" sz="2400" dirty="0"/>
          </a:p>
          <a:p>
            <a:pPr marL="838200" lvl="1" indent="-381000" algn="l">
              <a:lnSpc>
                <a:spcPct val="100000"/>
              </a:lnSpc>
              <a:spcBef>
                <a:spcPct val="20000"/>
              </a:spcBef>
              <a:buFontTx/>
              <a:buChar char="–"/>
            </a:pPr>
            <a:endParaRPr lang="en-US" sz="2400" dirty="0"/>
          </a:p>
          <a:p>
            <a:pPr marL="838200" lvl="1" indent="-381000" algn="l">
              <a:lnSpc>
                <a:spcPct val="100000"/>
              </a:lnSpc>
              <a:spcBef>
                <a:spcPct val="20000"/>
              </a:spcBef>
              <a:buFontTx/>
              <a:buChar char="–"/>
            </a:pPr>
            <a:endParaRPr lang="en-US" sz="2000" dirty="0"/>
          </a:p>
        </p:txBody>
      </p:sp>
      <p:sp>
        <p:nvSpPr>
          <p:cNvPr id="2" name="Title 1">
            <a:extLst>
              <a:ext uri="{FF2B5EF4-FFF2-40B4-BE49-F238E27FC236}">
                <a16:creationId xmlns:a16="http://schemas.microsoft.com/office/drawing/2014/main" id="{34B69946-B407-4332-9F14-2B8DE1C62F62}"/>
              </a:ext>
            </a:extLst>
          </p:cNvPr>
          <p:cNvSpPr>
            <a:spLocks noGrp="1"/>
          </p:cNvSpPr>
          <p:nvPr>
            <p:ph type="title"/>
          </p:nvPr>
        </p:nvSpPr>
        <p:spPr>
          <a:xfrm>
            <a:off x="457200" y="533400"/>
            <a:ext cx="8229600" cy="1081087"/>
          </a:xfrm>
        </p:spPr>
        <p:txBody>
          <a:bodyPr/>
          <a:lstStyle/>
          <a:p>
            <a:pPr lvl="0" eaLnBrk="0" fontAlgn="auto" hangingPunct="0">
              <a:spcBef>
                <a:spcPts val="0"/>
              </a:spcBef>
              <a:spcAft>
                <a:spcPts val="0"/>
              </a:spcAft>
            </a:pPr>
            <a:r>
              <a:rPr lang="en-US" sz="3200" kern="1200" dirty="0">
                <a:latin typeface="Arial Black" pitchFamily="34" charset="0"/>
                <a:ea typeface="+mn-ea"/>
                <a:cs typeface="+mn-cs"/>
              </a:rPr>
              <a:t>Business Process </a:t>
            </a:r>
            <a:br>
              <a:rPr lang="en-US" sz="3200" kern="1200" dirty="0">
                <a:latin typeface="Arial Black" pitchFamily="34" charset="0"/>
                <a:ea typeface="+mn-ea"/>
                <a:cs typeface="+mn-cs"/>
              </a:rPr>
            </a:br>
            <a:endParaRPr lang="en-C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9"/>
          <p:cNvSpPr>
            <a:spLocks noGrp="1" noChangeArrowheads="1"/>
          </p:cNvSpPr>
          <p:nvPr>
            <p:ph type="sldNum" sz="quarter" idx="10"/>
          </p:nvPr>
        </p:nvSpPr>
        <p:spPr>
          <a:ln/>
        </p:spPr>
        <p:txBody>
          <a:bodyPr/>
          <a:lstStyle/>
          <a:p>
            <a:fld id="{9633309D-016A-4C27-81AD-FCE5AE77198B}" type="slidenum">
              <a:rPr lang="en-US"/>
              <a:pPr/>
              <a:t>28</a:t>
            </a:fld>
            <a:endParaRPr lang="en-US"/>
          </a:p>
        </p:txBody>
      </p:sp>
      <p:sp>
        <p:nvSpPr>
          <p:cNvPr id="313347" name="Rectangle 4"/>
          <p:cNvSpPr>
            <a:spLocks noChangeArrowheads="1"/>
          </p:cNvSpPr>
          <p:nvPr/>
        </p:nvSpPr>
        <p:spPr bwMode="auto">
          <a:xfrm>
            <a:off x="611188" y="1628775"/>
            <a:ext cx="8208962" cy="3508653"/>
          </a:xfrm>
          <a:prstGeom prst="rect">
            <a:avLst/>
          </a:prstGeom>
          <a:noFill/>
          <a:ln w="9525">
            <a:noFill/>
            <a:miter lim="800000"/>
            <a:headEnd/>
            <a:tailEnd/>
          </a:ln>
        </p:spPr>
        <p:txBody>
          <a:bodyPr>
            <a:spAutoFit/>
          </a:bodyPr>
          <a:lstStyle/>
          <a:p>
            <a:pPr marL="342900" indent="-342900" algn="l">
              <a:spcAft>
                <a:spcPts val="1200"/>
              </a:spcAft>
            </a:pPr>
            <a:r>
              <a:rPr lang="en-US" sz="2400" dirty="0"/>
              <a:t>Develop technology that supports the workflow:</a:t>
            </a:r>
          </a:p>
          <a:p>
            <a:pPr marL="342900" indent="-342900" algn="l">
              <a:spcAft>
                <a:spcPts val="1200"/>
              </a:spcAft>
              <a:buFontTx/>
              <a:buChar char="•"/>
            </a:pPr>
            <a:r>
              <a:rPr lang="en-US" sz="2400" dirty="0"/>
              <a:t>View most clinically relevant fields first</a:t>
            </a:r>
          </a:p>
          <a:p>
            <a:pPr marL="342900" indent="-342900" algn="l">
              <a:spcAft>
                <a:spcPts val="1200"/>
              </a:spcAft>
              <a:buFontTx/>
              <a:buChar char="•"/>
            </a:pPr>
            <a:r>
              <a:rPr lang="en-US" sz="2400" dirty="0"/>
              <a:t>Provide defaults to most common responses</a:t>
            </a:r>
          </a:p>
          <a:p>
            <a:pPr marL="342900" indent="-342900" algn="l">
              <a:spcAft>
                <a:spcPts val="1200"/>
              </a:spcAft>
              <a:buFontTx/>
              <a:buChar char="•"/>
            </a:pPr>
            <a:r>
              <a:rPr lang="en-US" sz="2400" dirty="0"/>
              <a:t>Pre-populate to avoid duplication</a:t>
            </a:r>
          </a:p>
          <a:p>
            <a:pPr marL="342900" indent="-342900" algn="l">
              <a:spcAft>
                <a:spcPts val="1200"/>
              </a:spcAft>
              <a:buFontTx/>
              <a:buChar char="•"/>
            </a:pPr>
            <a:r>
              <a:rPr lang="en-US" sz="2400" dirty="0"/>
              <a:t>When collaborating on a single OCAN, automate process of providing the OCAN lead with information</a:t>
            </a:r>
          </a:p>
          <a:p>
            <a:pPr marL="342900" indent="-342900" algn="l"/>
            <a:endParaRPr lang="en-US" sz="2800" dirty="0"/>
          </a:p>
        </p:txBody>
      </p:sp>
      <p:sp>
        <p:nvSpPr>
          <p:cNvPr id="2" name="Title 1">
            <a:extLst>
              <a:ext uri="{FF2B5EF4-FFF2-40B4-BE49-F238E27FC236}">
                <a16:creationId xmlns:a16="http://schemas.microsoft.com/office/drawing/2014/main" id="{9D04FF07-4401-4C89-95FF-DF0C59D7F117}"/>
              </a:ext>
            </a:extLst>
          </p:cNvPr>
          <p:cNvSpPr>
            <a:spLocks noGrp="1"/>
          </p:cNvSpPr>
          <p:nvPr>
            <p:ph type="title"/>
          </p:nvPr>
        </p:nvSpPr>
        <p:spPr>
          <a:xfrm>
            <a:off x="457200" y="547688"/>
            <a:ext cx="8229600" cy="1081087"/>
          </a:xfrm>
        </p:spPr>
        <p:txBody>
          <a:bodyPr/>
          <a:lstStyle/>
          <a:p>
            <a:pPr lvl="0" eaLnBrk="0" fontAlgn="auto" hangingPunct="0">
              <a:spcBef>
                <a:spcPts val="0"/>
              </a:spcBef>
              <a:spcAft>
                <a:spcPts val="0"/>
              </a:spcAft>
            </a:pPr>
            <a:r>
              <a:rPr lang="en-US" sz="3200" kern="1200" dirty="0">
                <a:latin typeface="Arial Black" pitchFamily="34" charset="0"/>
                <a:ea typeface="+mn-ea"/>
                <a:cs typeface="+mn-cs"/>
              </a:rPr>
              <a:t>Technology Enabling Business Process </a:t>
            </a:r>
            <a:br>
              <a:rPr lang="en-US" sz="3200" kern="1200" dirty="0">
                <a:latin typeface="Arial Black" pitchFamily="34" charset="0"/>
                <a:ea typeface="+mn-ea"/>
                <a:cs typeface="+mn-cs"/>
              </a:rPr>
            </a:br>
            <a:endParaRPr lang="en-C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9"/>
          <p:cNvSpPr>
            <a:spLocks noGrp="1" noChangeArrowheads="1"/>
          </p:cNvSpPr>
          <p:nvPr>
            <p:ph type="sldNum" sz="quarter" idx="10"/>
          </p:nvPr>
        </p:nvSpPr>
        <p:spPr>
          <a:ln/>
        </p:spPr>
        <p:txBody>
          <a:bodyPr/>
          <a:lstStyle/>
          <a:p>
            <a:fld id="{5EA486DA-BD2B-4962-8FF5-8945BCC090A4}" type="slidenum">
              <a:rPr lang="en-US"/>
              <a:pPr/>
              <a:t>29</a:t>
            </a:fld>
            <a:endParaRPr lang="en-US"/>
          </a:p>
        </p:txBody>
      </p:sp>
      <p:sp>
        <p:nvSpPr>
          <p:cNvPr id="314371" name="Rectangle 3"/>
          <p:cNvSpPr>
            <a:spLocks noChangeArrowheads="1"/>
          </p:cNvSpPr>
          <p:nvPr/>
        </p:nvSpPr>
        <p:spPr bwMode="auto">
          <a:xfrm>
            <a:off x="533400" y="1295400"/>
            <a:ext cx="8361362" cy="4102662"/>
          </a:xfrm>
          <a:prstGeom prst="rect">
            <a:avLst/>
          </a:prstGeom>
          <a:noFill/>
          <a:ln w="9525">
            <a:noFill/>
            <a:miter lim="800000"/>
            <a:headEnd/>
            <a:tailEnd/>
          </a:ln>
        </p:spPr>
        <p:txBody>
          <a:bodyPr wrap="square">
            <a:spAutoFit/>
          </a:bodyPr>
          <a:lstStyle/>
          <a:p>
            <a:pPr marL="342900" indent="-342900" algn="l">
              <a:spcAft>
                <a:spcPts val="600"/>
              </a:spcAft>
            </a:pPr>
            <a:r>
              <a:rPr lang="en-US" sz="2400" dirty="0"/>
              <a:t>Develop and implement strategies</a:t>
            </a:r>
            <a:r>
              <a:rPr lang="en-US" dirty="0"/>
              <a:t>:</a:t>
            </a:r>
          </a:p>
          <a:p>
            <a:pPr marL="342900" indent="-342900" algn="l">
              <a:lnSpc>
                <a:spcPct val="100000"/>
              </a:lnSpc>
              <a:spcBef>
                <a:spcPct val="20000"/>
              </a:spcBef>
              <a:spcAft>
                <a:spcPts val="600"/>
              </a:spcAft>
              <a:buFont typeface="Arial" charset="0"/>
              <a:buChar char="•"/>
            </a:pPr>
            <a:r>
              <a:rPr lang="en-US" sz="2400" dirty="0">
                <a:cs typeface="Times New Roman" pitchFamily="18" charset="0"/>
              </a:rPr>
              <a:t>Communicating the benefits</a:t>
            </a:r>
          </a:p>
          <a:p>
            <a:pPr marL="342900" indent="-342900" algn="l">
              <a:lnSpc>
                <a:spcPct val="100000"/>
              </a:lnSpc>
              <a:spcBef>
                <a:spcPct val="20000"/>
              </a:spcBef>
              <a:spcAft>
                <a:spcPts val="600"/>
              </a:spcAft>
              <a:buFont typeface="Arial" charset="0"/>
              <a:buChar char="•"/>
            </a:pPr>
            <a:r>
              <a:rPr lang="en-US" sz="2400" dirty="0">
                <a:cs typeface="Times New Roman" pitchFamily="18" charset="0"/>
              </a:rPr>
              <a:t>Acknowledging the challenges</a:t>
            </a:r>
          </a:p>
          <a:p>
            <a:pPr marL="342900" indent="-342900" algn="l">
              <a:lnSpc>
                <a:spcPct val="100000"/>
              </a:lnSpc>
              <a:spcBef>
                <a:spcPct val="20000"/>
              </a:spcBef>
              <a:spcAft>
                <a:spcPts val="600"/>
              </a:spcAft>
              <a:buFont typeface="Arial" charset="0"/>
              <a:buChar char="•"/>
            </a:pPr>
            <a:r>
              <a:rPr lang="en-US" sz="2400" dirty="0">
                <a:cs typeface="Times New Roman" pitchFamily="18" charset="0"/>
              </a:rPr>
              <a:t>Addressing feedback</a:t>
            </a:r>
          </a:p>
          <a:p>
            <a:pPr marL="342900" indent="-342900" algn="l">
              <a:lnSpc>
                <a:spcPct val="100000"/>
              </a:lnSpc>
              <a:spcBef>
                <a:spcPct val="20000"/>
              </a:spcBef>
              <a:spcAft>
                <a:spcPts val="600"/>
              </a:spcAft>
              <a:buFont typeface="Arial" charset="0"/>
              <a:buChar char="•"/>
            </a:pPr>
            <a:r>
              <a:rPr lang="en-US" sz="2400" dirty="0">
                <a:cs typeface="Times New Roman" pitchFamily="18" charset="0"/>
              </a:rPr>
              <a:t>Delivering training</a:t>
            </a:r>
          </a:p>
          <a:p>
            <a:pPr marL="342900" indent="-342900" algn="l">
              <a:lnSpc>
                <a:spcPct val="100000"/>
              </a:lnSpc>
              <a:spcBef>
                <a:spcPct val="20000"/>
              </a:spcBef>
              <a:spcAft>
                <a:spcPts val="600"/>
              </a:spcAft>
              <a:buFont typeface="Arial" charset="0"/>
              <a:buChar char="•"/>
            </a:pPr>
            <a:r>
              <a:rPr lang="en-US" sz="2400" dirty="0">
                <a:cs typeface="Times New Roman" pitchFamily="18" charset="0"/>
              </a:rPr>
              <a:t>Using the reports for service planning</a:t>
            </a:r>
          </a:p>
          <a:p>
            <a:pPr marL="342900" indent="-342900" algn="l">
              <a:lnSpc>
                <a:spcPct val="100000"/>
              </a:lnSpc>
              <a:spcBef>
                <a:spcPct val="20000"/>
              </a:spcBef>
              <a:spcAft>
                <a:spcPts val="600"/>
              </a:spcAft>
              <a:buFont typeface="Arial" charset="0"/>
              <a:buChar char="•"/>
            </a:pPr>
            <a:r>
              <a:rPr lang="en-US" sz="2400" dirty="0">
                <a:cs typeface="Times New Roman" pitchFamily="18" charset="0"/>
              </a:rPr>
              <a:t>Celebrating milestones</a:t>
            </a:r>
            <a:endParaRPr lang="en-US" sz="2400" dirty="0"/>
          </a:p>
          <a:p>
            <a:pPr marL="342900" indent="-342900" algn="l">
              <a:lnSpc>
                <a:spcPct val="100000"/>
              </a:lnSpc>
              <a:spcBef>
                <a:spcPct val="20000"/>
              </a:spcBef>
              <a:spcAft>
                <a:spcPts val="600"/>
              </a:spcAft>
              <a:buFontTx/>
              <a:buChar char="–"/>
            </a:pPr>
            <a:endParaRPr lang="en-US" sz="2400" dirty="0"/>
          </a:p>
        </p:txBody>
      </p:sp>
      <p:sp>
        <p:nvSpPr>
          <p:cNvPr id="2" name="Title 1">
            <a:extLst>
              <a:ext uri="{FF2B5EF4-FFF2-40B4-BE49-F238E27FC236}">
                <a16:creationId xmlns:a16="http://schemas.microsoft.com/office/drawing/2014/main" id="{86BC1C99-55A2-414E-8045-0785FC365903}"/>
              </a:ext>
            </a:extLst>
          </p:cNvPr>
          <p:cNvSpPr>
            <a:spLocks noGrp="1"/>
          </p:cNvSpPr>
          <p:nvPr>
            <p:ph type="title"/>
          </p:nvPr>
        </p:nvSpPr>
        <p:spPr>
          <a:xfrm>
            <a:off x="457200" y="685800"/>
            <a:ext cx="8229600" cy="1081087"/>
          </a:xfrm>
        </p:spPr>
        <p:txBody>
          <a:bodyPr/>
          <a:lstStyle/>
          <a:p>
            <a:pPr lvl="0" eaLnBrk="0" fontAlgn="auto" hangingPunct="0">
              <a:spcBef>
                <a:spcPts val="0"/>
              </a:spcBef>
              <a:spcAft>
                <a:spcPts val="0"/>
              </a:spcAft>
            </a:pPr>
            <a:r>
              <a:rPr lang="en-US" sz="3200" kern="1200" dirty="0">
                <a:latin typeface="Arial Black" pitchFamily="34" charset="0"/>
                <a:ea typeface="+mn-ea"/>
                <a:cs typeface="+mn-cs"/>
              </a:rPr>
              <a:t>Change Management</a:t>
            </a:r>
            <a:br>
              <a:rPr lang="en-US" sz="3200" kern="1200" dirty="0">
                <a:latin typeface="Arial Black" pitchFamily="34" charset="0"/>
                <a:ea typeface="+mn-ea"/>
                <a:cs typeface="+mn-cs"/>
              </a:rPr>
            </a:b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Goals</a:t>
            </a:r>
          </a:p>
        </p:txBody>
      </p:sp>
      <p:sp>
        <p:nvSpPr>
          <p:cNvPr id="3" name="Content Placeholder 2"/>
          <p:cNvSpPr>
            <a:spLocks noGrp="1"/>
          </p:cNvSpPr>
          <p:nvPr>
            <p:ph idx="1"/>
          </p:nvPr>
        </p:nvSpPr>
        <p:spPr>
          <a:ln>
            <a:solidFill>
              <a:schemeClr val="accent1"/>
            </a:solidFill>
          </a:ln>
        </p:spPr>
        <p:txBody>
          <a:bodyPr/>
          <a:lstStyle/>
          <a:p>
            <a:endParaRPr lang="en-US" dirty="0"/>
          </a:p>
          <a:p>
            <a:r>
              <a:rPr lang="en-US" dirty="0"/>
              <a:t>To collect relevant</a:t>
            </a:r>
            <a:r>
              <a:rPr lang="en-US" dirty="0">
                <a:solidFill>
                  <a:srgbClr val="FF0000"/>
                </a:solidFill>
              </a:rPr>
              <a:t> </a:t>
            </a:r>
            <a:r>
              <a:rPr lang="en-US" dirty="0"/>
              <a:t>client level information in a standardized way for the purposes of informing service delivery and planning</a:t>
            </a:r>
            <a:r>
              <a:rPr lang="en-US" dirty="0">
                <a:solidFill>
                  <a:srgbClr val="FF0000"/>
                </a:solidFill>
              </a:rPr>
              <a:t> </a:t>
            </a:r>
            <a:r>
              <a:rPr lang="en-US" dirty="0"/>
              <a:t>for users of crisis services</a:t>
            </a:r>
          </a:p>
          <a:p>
            <a:pPr lvl="0"/>
            <a:endParaRPr lang="en-US" dirty="0"/>
          </a:p>
          <a:p>
            <a:pPr lvl="0"/>
            <a:r>
              <a:rPr lang="en-US" dirty="0"/>
              <a:t>To work towards an</a:t>
            </a:r>
            <a:r>
              <a:rPr lang="en-US" i="1" dirty="0"/>
              <a:t> </a:t>
            </a:r>
            <a:r>
              <a:rPr lang="en-US" dirty="0"/>
              <a:t>approach to collecting information using processes and technical solutions that support the day to day operations of crisis services</a:t>
            </a:r>
            <a:r>
              <a:rPr lang="en-US" i="1" dirty="0"/>
              <a:t>.</a:t>
            </a:r>
          </a:p>
          <a:p>
            <a:pPr lvl="0"/>
            <a:endParaRPr lang="en-US" i="1" dirty="0"/>
          </a:p>
          <a:p>
            <a:pPr lvl="0">
              <a:buNone/>
            </a:pPr>
            <a:endParaRPr lang="en-US" dirty="0"/>
          </a:p>
          <a:p>
            <a:pPr>
              <a:buNone/>
            </a:pPr>
            <a:endParaRPr lang="en-US" dirty="0">
              <a:solidFill>
                <a:srgbClr val="FF0000"/>
              </a:solidFill>
            </a:endParaRPr>
          </a:p>
          <a:p>
            <a:pPr>
              <a:buNone/>
            </a:pPr>
            <a:endParaRPr lang="en-US" i="1" dirty="0"/>
          </a:p>
          <a:p>
            <a:endParaRPr lang="en-US" dirty="0"/>
          </a:p>
        </p:txBody>
      </p:sp>
      <p:sp>
        <p:nvSpPr>
          <p:cNvPr id="4" name="Slide Number Placeholder 3"/>
          <p:cNvSpPr>
            <a:spLocks noGrp="1"/>
          </p:cNvSpPr>
          <p:nvPr>
            <p:ph type="sldNum" sz="quarter" idx="10"/>
          </p:nvPr>
        </p:nvSpPr>
        <p:spPr/>
        <p:txBody>
          <a:bodyPr/>
          <a:lstStyle/>
          <a:p>
            <a:fld id="{B9D4EC1A-4618-484F-98DC-29EA805C8B81}" type="slidenum">
              <a:rPr lang="en-US" smtClean="0">
                <a:solidFill>
                  <a:srgbClr val="000000"/>
                </a:solidFill>
              </a:rPr>
              <a:pPr/>
              <a:t>3</a:t>
            </a:fld>
            <a:endParaRPr lang="en-US">
              <a:solidFill>
                <a:srgbClr val="00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a:t>
            </a:r>
          </a:p>
        </p:txBody>
      </p:sp>
      <p:sp>
        <p:nvSpPr>
          <p:cNvPr id="3" name="Content Placeholder 2"/>
          <p:cNvSpPr>
            <a:spLocks noGrp="1"/>
          </p:cNvSpPr>
          <p:nvPr>
            <p:ph idx="1"/>
          </p:nvPr>
        </p:nvSpPr>
        <p:spPr/>
        <p:txBody>
          <a:bodyPr/>
          <a:lstStyle/>
          <a:p>
            <a:r>
              <a:rPr lang="en-US" sz="2800" dirty="0"/>
              <a:t>What strategies do you want to raise or elaborate on to address the challenges </a:t>
            </a:r>
          </a:p>
        </p:txBody>
      </p:sp>
      <p:sp>
        <p:nvSpPr>
          <p:cNvPr id="4" name="Slide Number Placeholder 3"/>
          <p:cNvSpPr>
            <a:spLocks noGrp="1"/>
          </p:cNvSpPr>
          <p:nvPr>
            <p:ph type="sldNum" sz="quarter" idx="10"/>
          </p:nvPr>
        </p:nvSpPr>
        <p:spPr/>
        <p:txBody>
          <a:bodyPr/>
          <a:lstStyle/>
          <a:p>
            <a:fld id="{B9D4EC1A-4618-484F-98DC-29EA805C8B81}" type="slidenum">
              <a:rPr lang="en-US" smtClean="0">
                <a:solidFill>
                  <a:srgbClr val="000000"/>
                </a:solidFill>
              </a:rPr>
              <a:pPr/>
              <a:t>30</a:t>
            </a:fld>
            <a:endParaRPr lang="en-US">
              <a:solidFill>
                <a:srgbClr val="00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 Up</a:t>
            </a:r>
          </a:p>
        </p:txBody>
      </p:sp>
      <p:sp>
        <p:nvSpPr>
          <p:cNvPr id="3" name="Content Placeholder 2"/>
          <p:cNvSpPr>
            <a:spLocks noGrp="1"/>
          </p:cNvSpPr>
          <p:nvPr>
            <p:ph idx="1"/>
          </p:nvPr>
        </p:nvSpPr>
        <p:spPr>
          <a:xfrm>
            <a:off x="457200" y="1143000"/>
            <a:ext cx="8229600" cy="4983163"/>
          </a:xfrm>
        </p:spPr>
        <p:txBody>
          <a:bodyPr/>
          <a:lstStyle/>
          <a:p>
            <a:pPr>
              <a:spcAft>
                <a:spcPts val="1200"/>
              </a:spcAft>
            </a:pPr>
            <a:r>
              <a:rPr lang="en-US" dirty="0"/>
              <a:t>Strategies for organizations to consider exploring internally</a:t>
            </a:r>
          </a:p>
          <a:p>
            <a:pPr>
              <a:spcAft>
                <a:spcPts val="1200"/>
              </a:spcAft>
            </a:pPr>
            <a:r>
              <a:rPr lang="en-US" dirty="0"/>
              <a:t>Strategies for sector networks/tables and LHINs to consider exploring</a:t>
            </a:r>
          </a:p>
          <a:p>
            <a:pPr>
              <a:spcAft>
                <a:spcPts val="1200"/>
              </a:spcAft>
            </a:pPr>
            <a:r>
              <a:rPr lang="en-US" dirty="0"/>
              <a:t>Issues to take back to the sector steering committee and MOHLTC </a:t>
            </a:r>
          </a:p>
          <a:p>
            <a:pPr>
              <a:spcAft>
                <a:spcPts val="1200"/>
              </a:spcAft>
            </a:pPr>
            <a:endParaRPr lang="en-US" dirty="0"/>
          </a:p>
          <a:p>
            <a:pPr lvl="1">
              <a:spcAft>
                <a:spcPts val="1200"/>
              </a:spcAft>
              <a:buNone/>
            </a:pPr>
            <a:endParaRPr lang="en-US" dirty="0"/>
          </a:p>
        </p:txBody>
      </p:sp>
      <p:sp>
        <p:nvSpPr>
          <p:cNvPr id="4" name="Slide Number Placeholder 3"/>
          <p:cNvSpPr>
            <a:spLocks noGrp="1"/>
          </p:cNvSpPr>
          <p:nvPr>
            <p:ph type="sldNum" sz="quarter" idx="10"/>
          </p:nvPr>
        </p:nvSpPr>
        <p:spPr/>
        <p:txBody>
          <a:bodyPr/>
          <a:lstStyle/>
          <a:p>
            <a:fld id="{B9D4EC1A-4618-484F-98DC-29EA805C8B81}" type="slidenum">
              <a:rPr lang="en-US" smtClean="0">
                <a:solidFill>
                  <a:srgbClr val="000000"/>
                </a:solidFill>
              </a:rPr>
              <a:pPr/>
              <a:t>31</a:t>
            </a:fld>
            <a:endParaRPr lang="en-US">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457200" y="990600"/>
            <a:ext cx="8229600" cy="5181600"/>
          </a:xfrm>
        </p:spPr>
        <p:txBody>
          <a:bodyPr/>
          <a:lstStyle/>
          <a:p>
            <a:pPr>
              <a:buNone/>
            </a:pPr>
            <a:endParaRPr lang="en-US" dirty="0"/>
          </a:p>
          <a:p>
            <a:pPr>
              <a:spcAft>
                <a:spcPts val="1200"/>
              </a:spcAft>
            </a:pPr>
            <a:r>
              <a:rPr lang="en-US" dirty="0"/>
              <a:t>Provide OCAN standards for crisis intervention services</a:t>
            </a:r>
          </a:p>
          <a:p>
            <a:pPr>
              <a:spcAft>
                <a:spcPts val="1200"/>
              </a:spcAft>
            </a:pPr>
            <a:r>
              <a:rPr lang="en-US" dirty="0"/>
              <a:t>Understand the steps taken to gather feedback from crisis intervention services</a:t>
            </a:r>
            <a:endParaRPr lang="en-US" dirty="0">
              <a:solidFill>
                <a:srgbClr val="FF0000"/>
              </a:solidFill>
            </a:endParaRPr>
          </a:p>
          <a:p>
            <a:pPr>
              <a:spcAft>
                <a:spcPts val="1200"/>
              </a:spcAft>
            </a:pPr>
            <a:r>
              <a:rPr lang="en-US" dirty="0"/>
              <a:t>Identify common issues</a:t>
            </a:r>
          </a:p>
          <a:p>
            <a:pPr>
              <a:spcAft>
                <a:spcPts val="1200"/>
              </a:spcAft>
            </a:pPr>
            <a:r>
              <a:rPr lang="en-US" dirty="0"/>
              <a:t>Share strategies to address challenges</a:t>
            </a:r>
          </a:p>
          <a:p>
            <a:pPr>
              <a:spcAft>
                <a:spcPts val="1200"/>
              </a:spcAft>
            </a:pPr>
            <a:r>
              <a:rPr lang="en-US" dirty="0"/>
              <a:t>Document  key issues to take back to the sector steering committee and MOHLTC </a:t>
            </a:r>
          </a:p>
          <a:p>
            <a:pPr>
              <a:spcAft>
                <a:spcPts val="1200"/>
              </a:spcAft>
            </a:pPr>
            <a:endParaRPr lang="en-US" dirty="0"/>
          </a:p>
          <a:p>
            <a:pPr>
              <a:spcAft>
                <a:spcPts val="1200"/>
              </a:spcAft>
            </a:pPr>
            <a:endParaRPr lang="en-US" dirty="0"/>
          </a:p>
        </p:txBody>
      </p:sp>
      <p:sp>
        <p:nvSpPr>
          <p:cNvPr id="4" name="Slide Number Placeholder 3"/>
          <p:cNvSpPr>
            <a:spLocks noGrp="1"/>
          </p:cNvSpPr>
          <p:nvPr>
            <p:ph type="sldNum" sz="quarter" idx="10"/>
          </p:nvPr>
        </p:nvSpPr>
        <p:spPr/>
        <p:txBody>
          <a:bodyPr/>
          <a:lstStyle/>
          <a:p>
            <a:fld id="{B9D4EC1A-4618-484F-98DC-29EA805C8B81}" type="slidenum">
              <a:rPr lang="en-US" smtClean="0">
                <a:solidFill>
                  <a:srgbClr val="000000"/>
                </a:solidFill>
              </a:rPr>
              <a:pPr/>
              <a:t>4</a:t>
            </a:fld>
            <a:endParaRPr lang="en-US">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Crisis Standards</a:t>
            </a:r>
          </a:p>
        </p:txBody>
      </p:sp>
      <p:sp>
        <p:nvSpPr>
          <p:cNvPr id="4" name="Slide Number Placeholder 3"/>
          <p:cNvSpPr>
            <a:spLocks noGrp="1"/>
          </p:cNvSpPr>
          <p:nvPr>
            <p:ph type="sldNum" sz="quarter" idx="4294967295"/>
          </p:nvPr>
        </p:nvSpPr>
        <p:spPr>
          <a:xfrm>
            <a:off x="0" y="6503988"/>
            <a:ext cx="684213" cy="404812"/>
          </a:xfrm>
        </p:spPr>
        <p:txBody>
          <a:bodyPr/>
          <a:lstStyle/>
          <a:p>
            <a:fld id="{B9D4EC1A-4618-484F-98DC-29EA805C8B81}" type="slidenum">
              <a:rPr lang="en-US" smtClean="0">
                <a:solidFill>
                  <a:srgbClr val="000000"/>
                </a:solidFill>
              </a:rPr>
              <a:pPr/>
              <a:t>5</a:t>
            </a:fld>
            <a:endParaRPr lang="en-US">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a:t>Assessment Standard for Crisis Intervention</a:t>
            </a:r>
          </a:p>
        </p:txBody>
      </p:sp>
      <p:sp>
        <p:nvSpPr>
          <p:cNvPr id="23555" name="Rectangle 3"/>
          <p:cNvSpPr>
            <a:spLocks noGrp="1" noChangeArrowheads="1"/>
          </p:cNvSpPr>
          <p:nvPr>
            <p:ph type="body" idx="1"/>
          </p:nvPr>
        </p:nvSpPr>
        <p:spPr>
          <a:xfrm>
            <a:off x="457200" y="1143000"/>
            <a:ext cx="8229600" cy="5181600"/>
          </a:xfrm>
        </p:spPr>
        <p:txBody>
          <a:bodyPr/>
          <a:lstStyle/>
          <a:p>
            <a:pPr>
              <a:buNone/>
            </a:pPr>
            <a:r>
              <a:rPr lang="en-US" b="1" dirty="0"/>
              <a:t>“Reason for OCAN” </a:t>
            </a:r>
            <a:r>
              <a:rPr lang="en-US" dirty="0"/>
              <a:t>rules for Initial OCAN, (Prior to) Discharge and Reassessments </a:t>
            </a:r>
            <a:r>
              <a:rPr lang="en-US" b="1" dirty="0"/>
              <a:t>do not apply </a:t>
            </a:r>
            <a:r>
              <a:rPr lang="en-US" dirty="0"/>
              <a:t>for the Crisis Intervention functional centre</a:t>
            </a:r>
          </a:p>
          <a:p>
            <a:pPr>
              <a:buNone/>
            </a:pPr>
            <a:endParaRPr lang="en-US" b="1" dirty="0"/>
          </a:p>
          <a:p>
            <a:pPr>
              <a:buNone/>
            </a:pPr>
            <a:r>
              <a:rPr lang="en-US" b="1" dirty="0"/>
              <a:t>2 Business Rules:</a:t>
            </a:r>
          </a:p>
          <a:p>
            <a:pPr>
              <a:buNone/>
            </a:pPr>
            <a:endParaRPr lang="en-US" b="1" dirty="0"/>
          </a:p>
          <a:p>
            <a:pPr>
              <a:buNone/>
            </a:pPr>
            <a:r>
              <a:rPr lang="en-US" dirty="0"/>
              <a:t>1.	If the consumer is involved with </a:t>
            </a:r>
            <a:r>
              <a:rPr lang="en-US" b="1" i="1" dirty="0"/>
              <a:t>only one </a:t>
            </a:r>
            <a:r>
              <a:rPr lang="en-US" dirty="0"/>
              <a:t>functional centre, do the following: </a:t>
            </a:r>
            <a:endParaRPr lang="en-CA" dirty="0"/>
          </a:p>
          <a:p>
            <a:pPr lvl="1"/>
            <a:r>
              <a:rPr lang="en-US" dirty="0"/>
              <a:t>When the Consumer comes into the functional centre, conduct an Initial Core OCAN. When the consumer leaves the functional centre, complete the Mental Health Functional Centre Use Section (exit date and exit disposition) on the Initial Core OCAN that was done at entry. A new Initial CORE OCAN is completed each time a client is admitted. </a:t>
            </a:r>
          </a:p>
          <a:p>
            <a:pPr lvl="1"/>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a:t>Assessment Standard for Crisis Intervention Cont’d</a:t>
            </a:r>
          </a:p>
        </p:txBody>
      </p:sp>
      <p:sp>
        <p:nvSpPr>
          <p:cNvPr id="23555" name="Rectangle 3"/>
          <p:cNvSpPr>
            <a:spLocks noGrp="1" noChangeArrowheads="1"/>
          </p:cNvSpPr>
          <p:nvPr>
            <p:ph type="body" idx="1"/>
          </p:nvPr>
        </p:nvSpPr>
        <p:spPr>
          <a:xfrm>
            <a:off x="457200" y="1143000"/>
            <a:ext cx="8229600" cy="5181600"/>
          </a:xfrm>
        </p:spPr>
        <p:txBody>
          <a:bodyPr/>
          <a:lstStyle/>
          <a:p>
            <a:pPr>
              <a:buNone/>
            </a:pPr>
            <a:endParaRPr lang="en-US" dirty="0"/>
          </a:p>
          <a:p>
            <a:pPr>
              <a:buNone/>
            </a:pPr>
            <a:r>
              <a:rPr lang="en-US" b="1" dirty="0"/>
              <a:t>Business rules continued</a:t>
            </a:r>
            <a:r>
              <a:rPr lang="en-US" dirty="0"/>
              <a:t>:</a:t>
            </a:r>
          </a:p>
          <a:p>
            <a:pPr>
              <a:buNone/>
            </a:pPr>
            <a:endParaRPr lang="en-US" dirty="0"/>
          </a:p>
          <a:p>
            <a:pPr>
              <a:buNone/>
            </a:pPr>
            <a:r>
              <a:rPr lang="en-US" dirty="0"/>
              <a:t>2.	If the consumer is involved with </a:t>
            </a:r>
            <a:r>
              <a:rPr lang="en-US" b="1" i="1" dirty="0"/>
              <a:t>more than one </a:t>
            </a:r>
            <a:r>
              <a:rPr lang="en-US" dirty="0"/>
              <a:t>functional centre, do the following:</a:t>
            </a:r>
            <a:endParaRPr lang="en-CA" dirty="0"/>
          </a:p>
          <a:p>
            <a:pPr lvl="1"/>
            <a:r>
              <a:rPr lang="en-US" dirty="0"/>
              <a:t>Complete the Mental Health Functional Centre Use Section each time the consumer comes into and leaves the functional centre. This should be provided to the OCAN Lead to be included in the next Assessment.</a:t>
            </a:r>
            <a:endParaRPr lang="en-CA" dirty="0"/>
          </a:p>
          <a:p>
            <a:pPr lvl="1"/>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Sector Perspective</a:t>
            </a:r>
          </a:p>
        </p:txBody>
      </p:sp>
      <p:sp>
        <p:nvSpPr>
          <p:cNvPr id="3" name="Content Placeholder 2"/>
          <p:cNvSpPr>
            <a:spLocks noGrp="1"/>
          </p:cNvSpPr>
          <p:nvPr>
            <p:ph idx="1"/>
          </p:nvPr>
        </p:nvSpPr>
        <p:spPr>
          <a:xfrm>
            <a:off x="457200" y="1143000"/>
            <a:ext cx="8229600" cy="5029200"/>
          </a:xfrm>
        </p:spPr>
        <p:txBody>
          <a:bodyPr/>
          <a:lstStyle/>
          <a:p>
            <a:pPr>
              <a:spcAft>
                <a:spcPts val="1200"/>
              </a:spcAft>
              <a:buNone/>
            </a:pPr>
            <a:r>
              <a:rPr lang="en-US" dirty="0"/>
              <a:t>	Recommendations made by sector steering committee</a:t>
            </a:r>
          </a:p>
          <a:p>
            <a:pPr>
              <a:spcAft>
                <a:spcPts val="1200"/>
              </a:spcAft>
            </a:pPr>
            <a:r>
              <a:rPr lang="en-US" dirty="0"/>
              <a:t>Use the same tool across different types of services and allow for the response “unknown”  in OCAN</a:t>
            </a:r>
          </a:p>
          <a:p>
            <a:pPr lvl="1">
              <a:spcAft>
                <a:spcPts val="1200"/>
              </a:spcAft>
            </a:pPr>
            <a:r>
              <a:rPr lang="en-US" sz="2200" dirty="0"/>
              <a:t>To allow for standardization</a:t>
            </a:r>
          </a:p>
          <a:p>
            <a:pPr>
              <a:spcAft>
                <a:spcPts val="1200"/>
              </a:spcAft>
            </a:pPr>
            <a:r>
              <a:rPr lang="en-US" dirty="0"/>
              <a:t>Include crisis services</a:t>
            </a:r>
          </a:p>
          <a:p>
            <a:pPr lvl="1">
              <a:spcAft>
                <a:spcPts val="1200"/>
              </a:spcAft>
            </a:pPr>
            <a:r>
              <a:rPr lang="en-US" sz="2200" dirty="0"/>
              <a:t>To benefit the client beyond the single crisis contact through sharing of information that can inform next steps</a:t>
            </a:r>
          </a:p>
          <a:p>
            <a:pPr lvl="1">
              <a:spcAft>
                <a:spcPts val="1200"/>
              </a:spcAft>
            </a:pPr>
            <a:r>
              <a:rPr lang="en-US" sz="2200" dirty="0"/>
              <a:t>To use reports to inform service planning decisions that better address the needs of people using crisis services</a:t>
            </a:r>
          </a:p>
          <a:p>
            <a:pPr>
              <a:spcAft>
                <a:spcPts val="1200"/>
              </a:spcAft>
            </a:pPr>
            <a:endParaRPr lang="en-US" dirty="0"/>
          </a:p>
          <a:p>
            <a:endParaRPr lang="en-US" dirty="0"/>
          </a:p>
        </p:txBody>
      </p:sp>
      <p:sp>
        <p:nvSpPr>
          <p:cNvPr id="4" name="Slide Number Placeholder 3"/>
          <p:cNvSpPr>
            <a:spLocks noGrp="1"/>
          </p:cNvSpPr>
          <p:nvPr>
            <p:ph type="sldNum" sz="quarter" idx="10"/>
          </p:nvPr>
        </p:nvSpPr>
        <p:spPr/>
        <p:txBody>
          <a:bodyPr/>
          <a:lstStyle/>
          <a:p>
            <a:fld id="{B9D4EC1A-4618-484F-98DC-29EA805C8B81}" type="slidenum">
              <a:rPr lang="en-US" smtClean="0">
                <a:solidFill>
                  <a:srgbClr val="000000"/>
                </a:solidFill>
              </a:rPr>
              <a:pPr/>
              <a:t>8</a:t>
            </a:fld>
            <a:endParaRPr lang="en-US">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BACKGROUND</a:t>
            </a:r>
          </a:p>
        </p:txBody>
      </p:sp>
      <p:sp>
        <p:nvSpPr>
          <p:cNvPr id="6" name="Subtitle 5"/>
          <p:cNvSpPr>
            <a:spLocks noGrp="1"/>
          </p:cNvSpPr>
          <p:nvPr>
            <p:ph type="subTitle" idx="1"/>
          </p:nvPr>
        </p:nvSpPr>
        <p:spPr/>
        <p:txBody>
          <a:bodyPr/>
          <a:lstStyle/>
          <a:p>
            <a:r>
              <a:rPr lang="en-US" dirty="0"/>
              <a:t>Process of gathering feedback from crisis services</a:t>
            </a:r>
          </a:p>
        </p:txBody>
      </p:sp>
      <p:sp>
        <p:nvSpPr>
          <p:cNvPr id="4" name="Slide Number Placeholder 3"/>
          <p:cNvSpPr>
            <a:spLocks noGrp="1"/>
          </p:cNvSpPr>
          <p:nvPr>
            <p:ph type="sldNum" sz="quarter" idx="4294967295"/>
          </p:nvPr>
        </p:nvSpPr>
        <p:spPr>
          <a:xfrm>
            <a:off x="0" y="6503988"/>
            <a:ext cx="684213" cy="404812"/>
          </a:xfrm>
        </p:spPr>
        <p:txBody>
          <a:bodyPr/>
          <a:lstStyle/>
          <a:p>
            <a:fld id="{B9D4EC1A-4618-484F-98DC-29EA805C8B81}" type="slidenum">
              <a:rPr lang="en-US" smtClean="0">
                <a:solidFill>
                  <a:srgbClr val="000000"/>
                </a:solidFill>
              </a:rPr>
              <a:pPr/>
              <a:t>9</a:t>
            </a:fld>
            <a:endParaRPr lang="en-US">
              <a:solidFill>
                <a:srgbClr val="000000"/>
              </a:solidFill>
            </a:endParaRPr>
          </a:p>
        </p:txBody>
      </p:sp>
    </p:spTree>
  </p:cSld>
  <p:clrMapOvr>
    <a:masterClrMapping/>
  </p:clrMapOvr>
</p:sld>
</file>

<file path=ppt/theme/theme1.xml><?xml version="1.0" encoding="utf-8"?>
<a:theme xmlns:a="http://schemas.openxmlformats.org/drawingml/2006/main" name="Aboriginal slides_CMHCAP">
  <a:themeElements>
    <a:clrScheme name="Aboriginal slides_CMHCA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boriginal slides_CMHCAP">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0093D0"/>
            </a:gs>
            <a:gs pos="100000">
              <a:schemeClr val="bg1"/>
            </a:gs>
          </a:gsLst>
          <a:lin ang="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9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gradFill rotWithShape="1">
          <a:gsLst>
            <a:gs pos="0">
              <a:srgbClr val="0093D0"/>
            </a:gs>
            <a:gs pos="100000">
              <a:schemeClr val="bg1"/>
            </a:gs>
          </a:gsLst>
          <a:lin ang="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9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Aboriginal slides_CMHCA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boriginal slides_CMHCA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boriginal slides_CMHCA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boriginal slides_CMHCA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boriginal slides_CMHCA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boriginal slides_CMHCA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boriginal slides_CMHCA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boriginal slides_CMHCA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boriginal slides_CMHCA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boriginal slides_CMHCA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boriginal slides_CMHCA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boriginal slides_CMHCA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319040B178BC349B0B12024653EB28A" ma:contentTypeVersion="0" ma:contentTypeDescription="Create a new document." ma:contentTypeScope="" ma:versionID="1b6df6a5a33af210ae2ea98f383f2f2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40236F6B-60DB-428E-9DCA-EDDDC6916B6B}">
  <ds:schemaRefs>
    <ds:schemaRef ds:uri="http://schemas.microsoft.com/sharepoint/v3/contenttype/forms"/>
  </ds:schemaRefs>
</ds:datastoreItem>
</file>

<file path=customXml/itemProps2.xml><?xml version="1.0" encoding="utf-8"?>
<ds:datastoreItem xmlns:ds="http://schemas.openxmlformats.org/officeDocument/2006/customXml" ds:itemID="{05900CB0-0F56-4347-AEB0-1F112BFF35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BEBC38D8-0A35-4028-B373-46974DF91FB7}">
  <ds:schemaRefs>
    <ds:schemaRef ds:uri="http://purl.org/dc/dcmitype/"/>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4522</TotalTime>
  <Words>1338</Words>
  <Application>Microsoft Office PowerPoint</Application>
  <PresentationFormat>On-screen Show (4:3)</PresentationFormat>
  <Paragraphs>244</Paragraphs>
  <Slides>31</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Arial Black</vt:lpstr>
      <vt:lpstr>Calibri</vt:lpstr>
      <vt:lpstr>Aboriginal slides_CMHCAP</vt:lpstr>
      <vt:lpstr>Use of OCAN in Crisis Intervention Webinar</vt:lpstr>
      <vt:lpstr>Purpose </vt:lpstr>
      <vt:lpstr>Primary Goals</vt:lpstr>
      <vt:lpstr>Objectives</vt:lpstr>
      <vt:lpstr>Crisis Standards</vt:lpstr>
      <vt:lpstr>Assessment Standard for Crisis Intervention</vt:lpstr>
      <vt:lpstr>Assessment Standard for Crisis Intervention Cont’d</vt:lpstr>
      <vt:lpstr>Sector Perspective</vt:lpstr>
      <vt:lpstr>BACKGROUND</vt:lpstr>
      <vt:lpstr>Steps - progression of feedback collected </vt:lpstr>
      <vt:lpstr>HSPs Included in interviews</vt:lpstr>
      <vt:lpstr>Case Study Approach</vt:lpstr>
      <vt:lpstr>Steps for a Case Study</vt:lpstr>
      <vt:lpstr>HSP for the Crisis Intervention Case Study</vt:lpstr>
      <vt:lpstr>Common  Issues Identified</vt:lpstr>
      <vt:lpstr>York Support Services Network -  Challenges</vt:lpstr>
      <vt:lpstr>Gerstein Crisis Centre - Challenges</vt:lpstr>
      <vt:lpstr>Feedback from Webinar Participants</vt:lpstr>
      <vt:lpstr>Summary of Challenges gathered </vt:lpstr>
      <vt:lpstr>Discussion</vt:lpstr>
      <vt:lpstr>Strategies to address challenges</vt:lpstr>
      <vt:lpstr>York Support Services Network</vt:lpstr>
      <vt:lpstr>Gerstein Crisis Centre</vt:lpstr>
      <vt:lpstr>Gerstein Crisis Centre Cont’d  </vt:lpstr>
      <vt:lpstr>Strategy Ideas from Webinar Participants</vt:lpstr>
      <vt:lpstr>Strategies to address issues </vt:lpstr>
      <vt:lpstr>Business Process  </vt:lpstr>
      <vt:lpstr>Technology Enabling Business Process  </vt:lpstr>
      <vt:lpstr>Change Management </vt:lpstr>
      <vt:lpstr>Discussion: </vt:lpstr>
      <vt:lpstr>Wrap Up</vt:lpstr>
    </vt:vector>
  </TitlesOfParts>
  <Company>CCIM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Jennifer.zosky</dc:creator>
  <cp:lastModifiedBy>Obille, Miles (MOH)</cp:lastModifiedBy>
  <cp:revision>127</cp:revision>
  <cp:lastPrinted>2014-10-17T13:35:22Z</cp:lastPrinted>
  <dcterms:created xsi:type="dcterms:W3CDTF">2014-09-11T20:45:13Z</dcterms:created>
  <dcterms:modified xsi:type="dcterms:W3CDTF">2020-07-06T15:09:55Z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4a106e-6316-442c-ad35-738afd673d2b_Enabled">
    <vt:lpwstr>True</vt:lpwstr>
  </property>
  <property fmtid="{D5CDD505-2E9C-101B-9397-08002B2CF9AE}" pid="3" name="MSIP_Label_034a106e-6316-442c-ad35-738afd673d2b_SiteId">
    <vt:lpwstr>cddc1229-ac2a-4b97-b78a-0e5cacb5865c</vt:lpwstr>
  </property>
  <property fmtid="{D5CDD505-2E9C-101B-9397-08002B2CF9AE}" pid="4" name="MSIP_Label_034a106e-6316-442c-ad35-738afd673d2b_Owner">
    <vt:lpwstr>Miles.Obille@ontario.ca</vt:lpwstr>
  </property>
  <property fmtid="{D5CDD505-2E9C-101B-9397-08002B2CF9AE}" pid="5" name="MSIP_Label_034a106e-6316-442c-ad35-738afd673d2b_SetDate">
    <vt:lpwstr>2020-07-06T15:09:54.3282962Z</vt:lpwstr>
  </property>
  <property fmtid="{D5CDD505-2E9C-101B-9397-08002B2CF9AE}" pid="6" name="MSIP_Label_034a106e-6316-442c-ad35-738afd673d2b_Name">
    <vt:lpwstr>OPS - Unclassified Information</vt:lpwstr>
  </property>
  <property fmtid="{D5CDD505-2E9C-101B-9397-08002B2CF9AE}" pid="7" name="MSIP_Label_034a106e-6316-442c-ad35-738afd673d2b_Application">
    <vt:lpwstr>Microsoft Azure Information Protection</vt:lpwstr>
  </property>
  <property fmtid="{D5CDD505-2E9C-101B-9397-08002B2CF9AE}" pid="8" name="MSIP_Label_034a106e-6316-442c-ad35-738afd673d2b_ActionId">
    <vt:lpwstr>e7f4ef07-90d7-4342-8f6a-224284df6bee</vt:lpwstr>
  </property>
  <property fmtid="{D5CDD505-2E9C-101B-9397-08002B2CF9AE}" pid="9" name="MSIP_Label_034a106e-6316-442c-ad35-738afd673d2b_Extended_MSFT_Method">
    <vt:lpwstr>Automatic</vt:lpwstr>
  </property>
  <property fmtid="{D5CDD505-2E9C-101B-9397-08002B2CF9AE}" pid="10" name="Sensitivity">
    <vt:lpwstr>OPS - Unclassified Information</vt:lpwstr>
  </property>
</Properties>
</file>