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7" r:id="rId5"/>
    <p:sldId id="289" r:id="rId6"/>
    <p:sldId id="270" r:id="rId7"/>
    <p:sldId id="284" r:id="rId8"/>
    <p:sldId id="269" r:id="rId9"/>
    <p:sldId id="258" r:id="rId10"/>
    <p:sldId id="259" r:id="rId11"/>
    <p:sldId id="286" r:id="rId12"/>
    <p:sldId id="278" r:id="rId13"/>
    <p:sldId id="273" r:id="rId14"/>
    <p:sldId id="287" r:id="rId15"/>
    <p:sldId id="279" r:id="rId16"/>
    <p:sldId id="274" r:id="rId17"/>
    <p:sldId id="288" r:id="rId18"/>
    <p:sldId id="263" r:id="rId19"/>
    <p:sldId id="275" r:id="rId20"/>
    <p:sldId id="276" r:id="rId21"/>
    <p:sldId id="277" r:id="rId22"/>
    <p:sldId id="264" r:id="rId23"/>
    <p:sldId id="265" r:id="rId24"/>
    <p:sldId id="26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6" autoAdjust="0"/>
    <p:restoredTop sz="94504" autoAdjust="0"/>
  </p:normalViewPr>
  <p:slideViewPr>
    <p:cSldViewPr>
      <p:cViewPr varScale="1">
        <p:scale>
          <a:sx n="41" d="100"/>
          <a:sy n="41" d="100"/>
        </p:scale>
        <p:origin x="44" y="7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D16A-EAEC-407D-B1EB-5F8BB467CED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64E4-EEE8-49BE-9BA3-83609786E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C0D91-F139-4494-86DB-8D60D7E826CE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>
            <a:normAutofit/>
          </a:bodyPr>
          <a:lstStyle/>
          <a:p>
            <a:endParaRPr lang="en-CA" b="1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B1F3A-6E18-40F9-BFD7-EEE14FC9E9D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42057-F151-4605-9EBE-19789051948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135E0-98A7-4827-B23E-8EEE27EA8B3E}" type="slidenum">
              <a:rPr lang="en-US"/>
              <a:pPr/>
              <a:t>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b="1" dirty="0"/>
          </a:p>
          <a:p>
            <a:pPr eaLnBrk="1" hangingPunct="1"/>
            <a:endParaRPr lang="en-US" sz="1600" b="1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6E874-E254-4C44-A471-AA662134C4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D6F6-6D6A-4493-8511-2B7D232C90F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DFB90-5004-434D-93B5-D488DD29FD6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64E4-EEE8-49BE-9BA3-83609786EB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-sector neutral-outlin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5" y="1700213"/>
            <a:ext cx="5761038" cy="1439862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429000"/>
            <a:ext cx="507206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86B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3" name="Picture 5" descr="Pic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2619375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ic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1677988"/>
            <a:ext cx="12811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A51D1D-6749-42D1-9EAA-23524A79DE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6E6055-9EAC-4D3E-8BED-2936CD546B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D5954-23E8-4283-AA72-45652C1E3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11D3F1-F4DC-4241-B307-101EA16CA0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7B9749-A7D5-4664-B522-A02EE009A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C00EA2-C3E4-4340-9D1A-B11ACC60D4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B69D6-A8B9-42A2-821C-28E5A56008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4F2290-15B3-4157-B68C-2EF862F633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DE5FE7-ED11-4726-A68A-5DFB16ABD3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605823-84C5-4A87-B9B6-E61D0AA91C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sector neutral-nobar-outlin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71463" y="6503988"/>
            <a:ext cx="6842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278E49-655F-4612-BA35-B358B0030B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ved=0CAQQjRw&amp;url=http://www.canstockphoto.com/images-photos/business-agreement.html&amp;ei=TwqOU5mbGIWjyASAhYD4Ag&amp;bvm=bv.68191837,d.aWw&amp;psig=AFQjCNE11Jya3b-LLCrNQb7i5LbCPYRGyw&amp;ust=1401904079431174" TargetMode="External"/><Relationship Id="rId3" Type="http://schemas.openxmlformats.org/officeDocument/2006/relationships/hyperlink" Target="http://www.google.ca/url?sa=i&amp;rct=j&amp;q=&amp;esrc=s&amp;frm=1&amp;source=images&amp;cd=&amp;cad=rja&amp;uact=8&amp;ved=0CAQQjRw&amp;url=http://www.fotosearch.com/clip-art/percent-symbol.html&amp;ei=L72MU9WRFMynyAS_8IBY&amp;bvm=bv.67720277,d.aWw&amp;psig=AFQjCNGplJCK9KInTTu2JzbqdKoT-uM-4Q&amp;ust=1401818799367318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hyperlink" Target="http://www.google.ca/url?sa=i&amp;rct=j&amp;q=&amp;esrc=s&amp;frm=1&amp;source=images&amp;cd=&amp;cad=rja&amp;uact=8&amp;docid=JPpS4jFw6buv0M&amp;tbnid=HN3UkKMkHZF3-M:&amp;ved=0CAUQjRw&amp;url=http://www.gograph.com/stock-illustration/sales-trend.html&amp;ei=y72MU5QSxoqoBpeKgvgH&amp;bvm=bv.67720277,d.aWw&amp;psig=AFQjCNGSycHuPIVkR3MB1pkqwP6vv8OB_w&amp;ust=1401818946536179" TargetMode="External"/><Relationship Id="rId10" Type="http://schemas.openxmlformats.org/officeDocument/2006/relationships/hyperlink" Target="http://www.google.ca/url?sa=i&amp;rct=j&amp;q=&amp;esrc=s&amp;frm=1&amp;source=images&amp;cd=&amp;cad=rja&amp;uact=8&amp;docid=uBj_SPdIIWKQeM&amp;tbnid=pD-hhRVeKi87yM:&amp;ved=0CAUQjRw&amp;url=http://oakmeadowblogs.com/social-studies/2014/04/11/new-book-on-changing-american-demographics/&amp;ei=hgqOU-eMBcmPqgb82oC4Bw&amp;bvm=bv.68191837,d.aWw&amp;psig=AFQjCNEcIISLse5yJRLBGUrjLiUwJIUVIw&amp;ust=1401904131841027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im.on.ca/CMHA/OCAN/Private/Pages/Education%20Training%20V2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it02wZRD49vKhM&amp;tbnid=8xlebZdvRS1-NM:&amp;ved=0CAUQjRw&amp;url=http://www.clipartpal.com/clipart/objects/clock_183813.html&amp;ei=Z7KMU7KhJ4aXqAaij4GoCQ&amp;bvm=bv.67720277,d.aWw&amp;psig=AFQjCNHCC0Uh5Vg8ZdAXFCTvdpg746ACRQ&amp;ust=1401816012055011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google.ca/url?sa=i&amp;rct=j&amp;q=&amp;esrc=s&amp;frm=1&amp;source=images&amp;cd=&amp;cad=rja&amp;uact=8&amp;docid=qf88IhDy9PJw3M&amp;tbnid=wgYzjBh9vRJV5M:&amp;ved=0CAUQjRw&amp;url=http://www.clipartsfree.net/clipart/18139-notepad-with-text-and-pencil-clipart.html&amp;ei=KbSMU5rKJoeCqgap2IDgCQ&amp;psig=AFQjCNENy_TSczBlHm78lVgrKjlI3Ruq6w&amp;ust=14018164870030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sBEap0AwxBUvkM&amp;tbnid=QaKxO6AQSIQZDM:&amp;ved=0CAUQjRw&amp;url=http://imgarcade.com/1/conference-committee-clipart/&amp;ei=27GMU-3mK8eKqgbsyoK4Bw&amp;bvm=bv.67720277,d.aWw&amp;psig=AFQjCNFUqmxhii9YS3sQkcZKLj5xSRo2RA&amp;ust=1401815870251184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ca/url?sa=i&amp;rct=j&amp;q=&amp;esrc=s&amp;frm=1&amp;source=images&amp;cd=&amp;cad=rja&amp;uact=8&amp;docid=0f532KXAejF41M&amp;tbnid=fUG-zH_UjAMxWM:&amp;ved=0CAUQjRw&amp;url=http://www.123rf.com/stock-photo/economic_growth.html&amp;ei=TLOMU_SuH5KPqAaLkoDgCg&amp;psig=AFQjCNEnDKN_vqgScDlJ5jCpq2Iuyhdtkg&amp;ust=1401816194542299" TargetMode="External"/><Relationship Id="rId4" Type="http://schemas.openxmlformats.org/officeDocument/2006/relationships/hyperlink" Target="http://www.google.ca/url?sa=i&amp;rct=j&amp;q=&amp;esrc=s&amp;frm=1&amp;source=images&amp;cd=&amp;ved=0CAQQjRw&amp;url=http://www.minney.org/case-studies&amp;ei=dLGMU9KyKoamyATsPQ&amp;bvm=bv.67720277,d.aWw&amp;psig=AFQjCNE7G52A_lKzc2JasTaqoyN-VT0roQ&amp;ust=1401815796791159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160-0E40-423A-B25C-4F8AE6BB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793" y="2709069"/>
            <a:ext cx="5761038" cy="1439862"/>
          </a:xfrm>
        </p:spPr>
        <p:txBody>
          <a:bodyPr/>
          <a:lstStyle/>
          <a:p>
            <a:r>
              <a:rPr lang="en-US" sz="4000" dirty="0"/>
              <a:t>How to Use The OCAN </a:t>
            </a:r>
            <a:br>
              <a:rPr lang="en-US" sz="4000" dirty="0"/>
            </a:br>
            <a:r>
              <a:rPr lang="en-US" sz="4000" dirty="0"/>
              <a:t>Quality Toolkit Webinar</a:t>
            </a:r>
            <a:br>
              <a:rPr lang="en-US" sz="4000" dirty="0"/>
            </a:b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PUTWorksheet"/>
          <p:cNvPicPr>
            <a:picLocks noChangeAspect="1" noChangeArrowheads="1"/>
          </p:cNvPicPr>
          <p:nvPr/>
        </p:nvPicPr>
        <p:blipFill>
          <a:blip r:embed="rId3" cstate="print"/>
          <a:srcRect l="23586" t="1706" b="1526"/>
          <a:stretch>
            <a:fillRect/>
          </a:stretch>
        </p:blipFill>
        <p:spPr bwMode="auto">
          <a:xfrm>
            <a:off x="533400" y="1066800"/>
            <a:ext cx="8305800" cy="564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9690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Worksheet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Identifying OCAN information that informs your quality efforts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3.gstatic.com/images?q=tbn:ANd9GcTiL-uraHvpeK2rIkFYtrKShGqNd3tgP0e1lCRHtwqAaFIcfW4gMdc6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4038600"/>
            <a:ext cx="2324100" cy="1619251"/>
          </a:xfrm>
          <a:prstGeom prst="rect">
            <a:avLst/>
          </a:prstGeom>
          <a:noFill/>
        </p:spPr>
      </p:pic>
      <p:pic>
        <p:nvPicPr>
          <p:cNvPr id="44038" name="Picture 6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038600"/>
            <a:ext cx="2209800" cy="1619251"/>
          </a:xfrm>
          <a:prstGeom prst="rect">
            <a:avLst/>
          </a:prstGeom>
          <a:noFill/>
        </p:spPr>
      </p:pic>
      <p:graphicFrame>
        <p:nvGraphicFramePr>
          <p:cNvPr id="11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15641"/>
              </p:ext>
            </p:extLst>
          </p:nvPr>
        </p:nvGraphicFramePr>
        <p:xfrm>
          <a:off x="342900" y="1143000"/>
          <a:ext cx="2895600" cy="1400651"/>
        </p:xfrm>
        <a:graphic>
          <a:graphicData uri="http://schemas.openxmlformats.org/drawingml/2006/table">
            <a:tbl>
              <a:tblPr firstRow="1"/>
              <a:tblGrid>
                <a:gridCol w="73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Optimal Referral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Actual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Drop down list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Name of optimal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Drop down 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Name of actual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784067"/>
              </p:ext>
            </p:extLst>
          </p:nvPr>
        </p:nvGraphicFramePr>
        <p:xfrm>
          <a:off x="609600" y="1752600"/>
          <a:ext cx="2362200" cy="1234091"/>
        </p:xfrm>
        <a:graphic>
          <a:graphicData uri="http://schemas.openxmlformats.org/drawingml/2006/table">
            <a:tbl>
              <a:tblPr firstRow="1"/>
              <a:tblGrid>
                <a:gridCol w="544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Accommodation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Submit application for supported housing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01015"/>
              </p:ext>
            </p:extLst>
          </p:nvPr>
        </p:nvGraphicFramePr>
        <p:xfrm>
          <a:off x="3771900" y="4038600"/>
          <a:ext cx="2438400" cy="16109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866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Accommodation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40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Food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2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Looking After the Home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Self Care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26">
                <a:tc>
                  <a:txBody>
                    <a:bodyPr/>
                    <a:lstStyle/>
                    <a:p>
                      <a:pPr marL="0" marR="0" lvl="0" indent="0" algn="ctr" defTabSz="1135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Daytime Activities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5" marR="9141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" y="3048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Summary of Actions and Summary of Referrals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86045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Consumer Self-Assessment Completion Rate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30480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Key Demographics and Issues for HSP’s Client group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0" y="5860450"/>
            <a:ext cx="219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Areas of Need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56789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Change in Needs over 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2800" y="30480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Level of Agreement – Consumers and Staff</a:t>
            </a:r>
          </a:p>
        </p:txBody>
      </p:sp>
      <p:pic>
        <p:nvPicPr>
          <p:cNvPr id="20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1264" y="1"/>
            <a:ext cx="1272735" cy="1066800"/>
          </a:xfrm>
          <a:prstGeom prst="rect">
            <a:avLst/>
          </a:prstGeom>
          <a:noFill/>
        </p:spPr>
      </p:pic>
      <p:pic>
        <p:nvPicPr>
          <p:cNvPr id="26626" name="Picture 2" descr="https://encrypted-tbn0.gstatic.com/images?q=tbn:ANd9GcShqmvDN-URrZMg60duJ0BT2uDV8v4bqWvWx2Bq90CWbMbAew-INYCneV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1143000"/>
            <a:ext cx="2133600" cy="1885950"/>
          </a:xfrm>
          <a:prstGeom prst="rect">
            <a:avLst/>
          </a:prstGeom>
          <a:noFill/>
        </p:spPr>
      </p:pic>
      <p:pic>
        <p:nvPicPr>
          <p:cNvPr id="26628" name="Picture 4">
            <a:hlinkClick r:id="rId10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4150" y="1143000"/>
            <a:ext cx="2095500" cy="17791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8393113" cy="1081087"/>
          </a:xfrm>
        </p:spPr>
        <p:txBody>
          <a:bodyPr/>
          <a:lstStyle/>
          <a:p>
            <a:r>
              <a:rPr lang="en-US" dirty="0"/>
              <a:t>Output: Example Strategies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UTPUTWorksh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567" t="1569" b="1852"/>
          <a:stretch>
            <a:fillRect/>
          </a:stretch>
        </p:blipFill>
        <p:spPr bwMode="auto">
          <a:xfrm>
            <a:off x="457200" y="990600"/>
            <a:ext cx="8229600" cy="56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1264" y="1"/>
            <a:ext cx="1272735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9"/>
            <a:ext cx="8229600" cy="798512"/>
          </a:xfrm>
        </p:spPr>
        <p:txBody>
          <a:bodyPr/>
          <a:lstStyle/>
          <a:p>
            <a:r>
              <a:rPr lang="en-US" dirty="0"/>
              <a:t>Output: Worksheet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you review the outputs to contribute to improving service quality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Example Strategies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715000"/>
          </a:xfrm>
        </p:spPr>
        <p:txBody>
          <a:bodyPr/>
          <a:lstStyle/>
          <a:p>
            <a:r>
              <a:rPr lang="en-CA" dirty="0"/>
              <a:t>Gives examples of processes to regularly review the OCAN information to inform service delivery and decision-making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sz="2200" dirty="0"/>
              <a:t>Consumer/Worker Meetings</a:t>
            </a:r>
          </a:p>
          <a:p>
            <a:pPr lvl="1"/>
            <a:r>
              <a:rPr lang="en-US" sz="2200" dirty="0"/>
              <a:t>Supervision Meetings</a:t>
            </a:r>
          </a:p>
          <a:p>
            <a:pPr lvl="1"/>
            <a:r>
              <a:rPr lang="en-US" sz="2200" dirty="0"/>
              <a:t>Direct Service Team Meetings/Case Conferences</a:t>
            </a:r>
          </a:p>
          <a:p>
            <a:pPr lvl="1"/>
            <a:r>
              <a:rPr lang="en-US" sz="2200" dirty="0"/>
              <a:t>Program Planning Meetings</a:t>
            </a:r>
          </a:p>
          <a:p>
            <a:pPr lvl="1"/>
            <a:r>
              <a:rPr lang="en-US" sz="2200" dirty="0"/>
              <a:t>HSP Strategic Level Planning and Evaluation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15361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447800" cy="1144347"/>
          </a:xfrm>
          <a:prstGeom prst="rect">
            <a:avLst/>
          </a:prstGeom>
          <a:noFill/>
        </p:spPr>
      </p:pic>
      <p:pic>
        <p:nvPicPr>
          <p:cNvPr id="5" name="Picture 7" descr="Two people sitting and having a convers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3124200" cy="2514600"/>
          </a:xfrm>
          <a:prstGeom prst="rect">
            <a:avLst/>
          </a:prstGeom>
          <a:noFill/>
        </p:spPr>
      </p:pic>
      <p:pic>
        <p:nvPicPr>
          <p:cNvPr id="20483" name="Picture 3" descr="C:\Users\Jennifer.zosky\AppData\Local\Microsoft\Windows\Temporary Internet Files\Content.Outlook\XLUB6I68\Staff_Meeting.jpg&#10;&#10;Group discus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4860892" cy="212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VIEWWorksheet"/>
          <p:cNvPicPr>
            <a:picLocks noChangeAspect="1" noChangeArrowheads="1"/>
          </p:cNvPicPr>
          <p:nvPr/>
        </p:nvPicPr>
        <p:blipFill>
          <a:blip r:embed="rId3" cstate="print"/>
          <a:srcRect l="24335" t="1483" r="714"/>
          <a:stretch>
            <a:fillRect/>
          </a:stretch>
        </p:blipFill>
        <p:spPr bwMode="auto">
          <a:xfrm>
            <a:off x="533400" y="1066800"/>
            <a:ext cx="8153400" cy="55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10238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Worksheet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You can start anywhere within the framework </a:t>
            </a:r>
          </a:p>
          <a:p>
            <a:r>
              <a:rPr lang="en-US" dirty="0"/>
              <a:t>Take an approach that fits with your organization’s processes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Examples: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Summary of Actions used regularly – Output and Review</a:t>
            </a:r>
          </a:p>
          <a:p>
            <a:r>
              <a:rPr lang="en-US" dirty="0"/>
              <a:t>Planned refresher training– Input</a:t>
            </a:r>
          </a:p>
          <a:p>
            <a:r>
              <a:rPr lang="en-US" dirty="0"/>
              <a:t>Staff quality improvement meeting –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608" y="0"/>
            <a:ext cx="13283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start?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It doesn’t end – continuous improvement process</a:t>
            </a:r>
          </a:p>
          <a:p>
            <a:r>
              <a:rPr lang="en-US" dirty="0"/>
              <a:t>Build it into ongoing operational processes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Examples of existing processes you may have: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Consumer surveys or focus groups</a:t>
            </a:r>
          </a:p>
          <a:p>
            <a:r>
              <a:rPr lang="en-US" dirty="0"/>
              <a:t>Quality Assurance Committee</a:t>
            </a:r>
          </a:p>
          <a:p>
            <a:r>
              <a:rPr lang="en-US" dirty="0"/>
              <a:t>Regular team meetings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608" y="0"/>
            <a:ext cx="13283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end?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Quality Planning Templa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828801"/>
            <a:ext cx="8001000" cy="4419599"/>
          </a:xfrm>
          <a:noFill/>
          <a:ln>
            <a:solidFill>
              <a:schemeClr val="tx1"/>
            </a:solidFill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066800"/>
            <a:ext cx="45720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ea typeface="ＭＳ Ｐゴシック" pitchFamily="34" charset="-128"/>
              </a:rPr>
              <a:t>Put a plan of action in place</a:t>
            </a: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081087"/>
          </a:xfrm>
        </p:spPr>
        <p:txBody>
          <a:bodyPr/>
          <a:lstStyle/>
          <a:p>
            <a:r>
              <a:rPr lang="en-US" dirty="0"/>
              <a:t>Section 6: Next 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B67-3D8A-483C-AAE6-F3542B164664}" type="slidenum">
              <a:rPr lang="en-US"/>
              <a:pPr/>
              <a:t>2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WebEx Housekeeping Tips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• Move your mouse occasionally</a:t>
            </a:r>
          </a:p>
          <a:p>
            <a:pPr>
              <a:buFontTx/>
              <a:buNone/>
            </a:pPr>
            <a:r>
              <a:rPr lang="en-US" sz="2400" dirty="0"/>
              <a:t>• Put your speaker phone on mute (*6)</a:t>
            </a:r>
          </a:p>
          <a:p>
            <a:pPr>
              <a:buFontTx/>
              <a:buNone/>
            </a:pPr>
            <a:r>
              <a:rPr lang="en-US" sz="2400" dirty="0"/>
              <a:t>• Do not put your phone on hold</a:t>
            </a:r>
          </a:p>
          <a:p>
            <a:pPr>
              <a:buFontTx/>
              <a:buNone/>
            </a:pPr>
            <a:r>
              <a:rPr lang="en-US" sz="2400" dirty="0"/>
              <a:t>• Your screen should be showing a Participants panel and Chat panel</a:t>
            </a:r>
          </a:p>
          <a:p>
            <a:pPr>
              <a:buFontTx/>
              <a:buNone/>
            </a:pPr>
            <a:r>
              <a:rPr lang="en-US" sz="2400" dirty="0"/>
              <a:t>• If not, go into the panel menu by clicking the green tab</a:t>
            </a:r>
          </a:p>
          <a:p>
            <a:pPr>
              <a:buFontTx/>
              <a:buNone/>
            </a:pPr>
            <a:r>
              <a:rPr lang="en-US" sz="2400" dirty="0"/>
              <a:t>• Then click on the participants icon to open the participant box and the chat icon to open the chat box</a:t>
            </a:r>
          </a:p>
          <a:p>
            <a:pPr>
              <a:buFontTx/>
              <a:buNone/>
            </a:pPr>
            <a:r>
              <a:rPr lang="en-US" sz="2400" dirty="0"/>
              <a:t>• To ask a question during the WebEx, write it out in the Chat box and select “send to all participants”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CMH sector provided advice and input, including representatives from:</a:t>
            </a:r>
          </a:p>
          <a:p>
            <a:pPr lvl="1"/>
            <a:r>
              <a:rPr lang="en-US" sz="2200" dirty="0"/>
              <a:t>Canadian Mental Health Association (CMHA) – Champlain East</a:t>
            </a:r>
            <a:endParaRPr lang="en-CA" sz="2200" dirty="0"/>
          </a:p>
          <a:p>
            <a:pPr lvl="1"/>
            <a:r>
              <a:rPr lang="en-US" sz="2200" dirty="0"/>
              <a:t>Canadian Mental Health Association (CMHA) – Toronto Branch </a:t>
            </a:r>
            <a:endParaRPr lang="en-CA" sz="2200" dirty="0"/>
          </a:p>
          <a:p>
            <a:pPr lvl="1"/>
            <a:r>
              <a:rPr lang="en-US" sz="2200" dirty="0" err="1"/>
              <a:t>Enaahtig</a:t>
            </a:r>
            <a:r>
              <a:rPr lang="en-US" sz="2200" dirty="0"/>
              <a:t> Healing Lodge &amp; Learning Centre</a:t>
            </a:r>
          </a:p>
          <a:p>
            <a:pPr lvl="1"/>
            <a:r>
              <a:rPr lang="en-US" sz="2200" dirty="0"/>
              <a:t>Frontenac Community Mental Health and Addiction Services </a:t>
            </a:r>
            <a:endParaRPr lang="en-CA" sz="2200" dirty="0"/>
          </a:p>
          <a:p>
            <a:pPr lvl="1"/>
            <a:r>
              <a:rPr lang="en-US" sz="2200" dirty="0"/>
              <a:t>Oak Centre Clubhouse</a:t>
            </a:r>
          </a:p>
          <a:p>
            <a:pPr lvl="1"/>
            <a:r>
              <a:rPr lang="en-US" sz="2200" dirty="0"/>
              <a:t>People for Equal Partnership (PEP)</a:t>
            </a:r>
            <a:endParaRPr lang="en-CA" sz="2200" dirty="0"/>
          </a:p>
          <a:p>
            <a:pPr lvl="1"/>
            <a:r>
              <a:rPr lang="en-US" sz="2200" dirty="0"/>
              <a:t>Supportive Housing in Peel </a:t>
            </a:r>
          </a:p>
          <a:p>
            <a:pPr lvl="1"/>
            <a:r>
              <a:rPr lang="en-US" sz="2200" dirty="0"/>
              <a:t>Trillium Health Centre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or Feedback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r>
              <a:rPr lang="en-US" b="1" dirty="0"/>
              <a:t>If you have any questions or comments, please contact:</a:t>
            </a:r>
          </a:p>
          <a:p>
            <a:pPr lvl="4">
              <a:buFontTx/>
              <a:buNone/>
            </a:pPr>
            <a:r>
              <a:rPr lang="en-US" sz="2400" b="1" dirty="0"/>
              <a:t>Support Centre</a:t>
            </a:r>
          </a:p>
          <a:p>
            <a:pPr lvl="4">
              <a:buFontTx/>
              <a:buNone/>
            </a:pPr>
            <a:endParaRPr lang="en-US" sz="2400" b="1" dirty="0"/>
          </a:p>
          <a:p>
            <a:pPr lvl="4">
              <a:buFontTx/>
              <a:buNone/>
            </a:pPr>
            <a:r>
              <a:rPr lang="en-US" sz="2400" b="1" dirty="0"/>
              <a:t>Telephone:  1-866-909-5600 </a:t>
            </a:r>
          </a:p>
          <a:p>
            <a:pPr lvl="4">
              <a:buFontTx/>
              <a:buNone/>
            </a:pPr>
            <a:r>
              <a:rPr lang="en-US" sz="2400" b="1" dirty="0"/>
              <a:t>Website: 	www.ccim.on.ca </a:t>
            </a:r>
          </a:p>
          <a:p>
            <a:pPr lvl="4">
              <a:buFontTx/>
              <a:buNone/>
            </a:pPr>
            <a:r>
              <a:rPr lang="en-US" sz="2400" b="1" dirty="0"/>
              <a:t>E-mail: 	cmhcap@ccim.on.ca</a:t>
            </a:r>
          </a:p>
          <a:p>
            <a:pPr>
              <a:buFontTx/>
              <a:buNone/>
            </a:pPr>
            <a:r>
              <a:rPr lang="en-US" b="1" dirty="0"/>
              <a:t>             </a:t>
            </a:r>
          </a:p>
          <a:p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to download the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US" sz="2400" b="1" dirty="0">
              <a:solidFill>
                <a:srgbClr val="FF0000"/>
              </a:solidFill>
              <a:hlinkClick r:id="rId2"/>
            </a:endParaRPr>
          </a:p>
          <a:p>
            <a:pPr marL="342900" lvl="1" indent="-342900" algn="ctr">
              <a:buNone/>
            </a:pPr>
            <a:endParaRPr lang="en-US" sz="2400" b="1" dirty="0">
              <a:solidFill>
                <a:srgbClr val="FF0000"/>
              </a:solidFill>
              <a:hlinkClick r:id="rId2"/>
            </a:endParaRPr>
          </a:p>
          <a:p>
            <a:pPr marL="342900" lvl="1" indent="-342900" algn="ctr">
              <a:buNone/>
            </a:pPr>
            <a:endParaRPr lang="en-US" sz="2400" b="1" dirty="0">
              <a:solidFill>
                <a:srgbClr val="FF0000"/>
              </a:solidFill>
              <a:hlinkClick r:id="rId2"/>
            </a:endParaRPr>
          </a:p>
          <a:p>
            <a:pPr marL="342900" lvl="1" indent="-342900" algn="ctr">
              <a:buNone/>
            </a:pPr>
            <a:r>
              <a:rPr lang="en-US" sz="3200" b="1" dirty="0">
                <a:solidFill>
                  <a:srgbClr val="FF0000"/>
                </a:solidFill>
                <a:hlinkClick r:id="rId2"/>
              </a:rPr>
              <a:t>https://www.ccim.on.ca/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/>
              <a:t>Quality Background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endParaRPr lang="en-CA" dirty="0"/>
          </a:p>
          <a:p>
            <a:pPr>
              <a:buNone/>
            </a:pPr>
            <a:r>
              <a:rPr lang="en-CA" dirty="0"/>
              <a:t>	“Common standards for information management and clinical care can help improve the quality and consistency of services across the province”*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	Many organizations are working on quality improvement plans to meet standards set out by the </a:t>
            </a:r>
            <a:r>
              <a:rPr lang="en-US" i="1" dirty="0"/>
              <a:t>Excellent Care for All Act</a:t>
            </a:r>
            <a:r>
              <a:rPr lang="en-US" dirty="0"/>
              <a:t> (2010)</a:t>
            </a:r>
          </a:p>
          <a:p>
            <a:pPr lvl="2">
              <a:buNone/>
            </a:pPr>
            <a:r>
              <a:rPr lang="en-US" sz="2600" dirty="0"/>
              <a:t>	Decisions about client care are based on the best evidence and standards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CA" sz="1600" i="1" dirty="0"/>
              <a:t>* Every Door is the Right Door</a:t>
            </a:r>
            <a:r>
              <a:rPr lang="en-CA" sz="1600" b="1" i="1" dirty="0"/>
              <a:t>, </a:t>
            </a:r>
            <a:r>
              <a:rPr lang="en-CA" sz="1600" dirty="0"/>
              <a:t>The Provincial 10-year  Mental Health Strategy (2009), </a:t>
            </a:r>
            <a:endParaRPr lang="en-US" sz="1600" dirty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C9151E-D921-48FE-8E4D-30830BECE30D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OCAN Fit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OCAN is one source that can contribute to your organization’s quality improvement efforts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Goal of the toolkit</a:t>
            </a:r>
            <a:r>
              <a:rPr lang="en-US" dirty="0"/>
              <a:t>: “quality” is looked at in two ways: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OCAN information is of good quality</a:t>
            </a:r>
          </a:p>
          <a:p>
            <a:pPr lvl="0"/>
            <a:r>
              <a:rPr lang="en-US" dirty="0"/>
              <a:t>The OCAN can inform HSP quality goals to improve service planning and delivery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2"/>
          </a:xfrm>
        </p:spPr>
        <p:txBody>
          <a:bodyPr/>
          <a:lstStyle/>
          <a:p>
            <a:r>
              <a:rPr lang="en-US" dirty="0"/>
              <a:t>To assess the processes that HSPs currently use to:</a:t>
            </a:r>
          </a:p>
          <a:p>
            <a:pPr lvl="1"/>
            <a:r>
              <a:rPr lang="en-US" sz="2200" dirty="0"/>
              <a:t>Monitor the quality of OCANs</a:t>
            </a:r>
          </a:p>
          <a:p>
            <a:pPr lvl="1"/>
            <a:r>
              <a:rPr lang="en-US" sz="2200" dirty="0"/>
              <a:t>Utilize OCAN information in service delivery and planning at various levels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To learn about processes that other HSPs are using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To think about ways you may want to build on your current  processes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walk away with tools to put ideas into action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81087"/>
          </a:xfrm>
        </p:spPr>
        <p:txBody>
          <a:bodyPr/>
          <a:lstStyle/>
          <a:p>
            <a:r>
              <a:rPr lang="en-US" dirty="0"/>
              <a:t>OCAN Quality Toolkit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135563"/>
          </a:xfrm>
        </p:spPr>
        <p:txBody>
          <a:bodyPr/>
          <a:lstStyle/>
          <a:p>
            <a:r>
              <a:rPr lang="en-CA" dirty="0"/>
              <a:t>Toolkit intent:</a:t>
            </a:r>
          </a:p>
          <a:p>
            <a:pPr lvl="1"/>
            <a:r>
              <a:rPr lang="en-CA" sz="2200" dirty="0"/>
              <a:t>Using real examples, the toolkit provides </a:t>
            </a:r>
            <a:r>
              <a:rPr lang="en-CA" sz="2200" i="1" dirty="0"/>
              <a:t>practical  </a:t>
            </a:r>
            <a:r>
              <a:rPr lang="en-CA" sz="2200" dirty="0"/>
              <a:t>and meaningful ways to improve the quality and utility of OCAN information </a:t>
            </a:r>
          </a:p>
          <a:p>
            <a:pPr lvl="1">
              <a:buNone/>
            </a:pPr>
            <a:endParaRPr lang="en-CA" dirty="0"/>
          </a:p>
          <a:p>
            <a:r>
              <a:rPr lang="en-US" dirty="0"/>
              <a:t>Toolkit measure of success:</a:t>
            </a:r>
          </a:p>
          <a:p>
            <a:pPr lvl="1"/>
            <a:r>
              <a:rPr lang="en-US" sz="2200" dirty="0"/>
              <a:t>Interested HSPs “walk away” with a plan to implement at least one strategy around monitoring OCAN quality and using OCAN information on a day-to-day basis to benefit consumers served</a:t>
            </a:r>
          </a:p>
          <a:p>
            <a:pPr lvl="1"/>
            <a:endParaRPr lang="en-US" dirty="0"/>
          </a:p>
          <a:p>
            <a:r>
              <a:rPr lang="en-US" dirty="0"/>
              <a:t>What’s in the toolkit:</a:t>
            </a:r>
          </a:p>
          <a:p>
            <a:pPr lvl="1"/>
            <a:r>
              <a:rPr lang="en-US" sz="2200" dirty="0"/>
              <a:t>Framework</a:t>
            </a:r>
          </a:p>
          <a:p>
            <a:pPr lvl="1"/>
            <a:r>
              <a:rPr lang="en-US" sz="2200" dirty="0"/>
              <a:t>Sector examples</a:t>
            </a:r>
          </a:p>
          <a:p>
            <a:pPr lvl="1"/>
            <a:r>
              <a:rPr lang="en-US" sz="2200" dirty="0"/>
              <a:t>Worksheets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OCAN Quality Toolkit continued</a:t>
            </a:r>
          </a:p>
        </p:txBody>
      </p:sp>
      <p:pic>
        <p:nvPicPr>
          <p:cNvPr id="1027" name="Picture 3" descr="Quality Framework for OCAN"/>
          <p:cNvPicPr>
            <a:picLocks noChangeAspect="1" noChangeArrowheads="1"/>
          </p:cNvPicPr>
          <p:nvPr/>
        </p:nvPicPr>
        <p:blipFill>
          <a:blip r:embed="rId3" cstate="print"/>
          <a:srcRect r="2039" b="995"/>
          <a:stretch>
            <a:fillRect/>
          </a:stretch>
        </p:blipFill>
        <p:spPr bwMode="auto">
          <a:xfrm>
            <a:off x="1905000" y="1752600"/>
            <a:ext cx="6511068" cy="408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Processes to improve the quality of OCANs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15" y="1371600"/>
            <a:ext cx="2133600" cy="1752600"/>
          </a:xfrm>
          <a:prstGeom prst="rect">
            <a:avLst/>
          </a:prstGeom>
          <a:noFill/>
        </p:spPr>
      </p:pic>
      <p:pic>
        <p:nvPicPr>
          <p:cNvPr id="5126" name="Picture 6" descr="https://encrypted-tbn0.gstatic.com/images?q=tbn:ANd9GcSNpDHkAid5hR25kMj_Rnrw1ooUQZMFAMkYutY0mFxLcbUSQoavvQfDJ9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6679" y="1219200"/>
            <a:ext cx="2169681" cy="1905000"/>
          </a:xfrm>
          <a:prstGeom prst="rect">
            <a:avLst/>
          </a:prstGeom>
          <a:noFill/>
        </p:spPr>
      </p:pic>
      <p:pic>
        <p:nvPicPr>
          <p:cNvPr id="5128" name="Picture 8">
            <a:hlinkClick r:id="rId6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076700"/>
            <a:ext cx="2500313" cy="1600200"/>
          </a:xfrm>
          <a:prstGeom prst="rect">
            <a:avLst/>
          </a:prstGeom>
          <a:noFill/>
        </p:spPr>
      </p:pic>
      <p:pic>
        <p:nvPicPr>
          <p:cNvPr id="5130" name="Picture 10">
            <a:hlinkClick r:id="rId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2819" y="4076700"/>
            <a:ext cx="2057400" cy="1600200"/>
          </a:xfrm>
          <a:prstGeom prst="rect">
            <a:avLst/>
          </a:prstGeom>
          <a:noFill/>
        </p:spPr>
      </p:pic>
      <p:pic>
        <p:nvPicPr>
          <p:cNvPr id="5132" name="Picture 12">
            <a:hlinkClick r:id="rId10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272" y="3962400"/>
            <a:ext cx="2296886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8224" y="33528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on One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2913" y="33528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Consistent approach for </a:t>
            </a:r>
          </a:p>
          <a:p>
            <a:pPr algn="ctr"/>
            <a:r>
              <a:rPr lang="en-US" dirty="0"/>
              <a:t>Documenting free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3101" y="3352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8591" y="567690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 for OCANs to </a:t>
            </a:r>
          </a:p>
          <a:p>
            <a:pPr algn="ctr"/>
            <a:r>
              <a:rPr lang="en-US" dirty="0"/>
              <a:t>Get done on time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60198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Forming a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01980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Using standardized reports</a:t>
            </a:r>
          </a:p>
          <a:p>
            <a:pPr algn="ctr"/>
            <a:r>
              <a:rPr lang="en-US" dirty="0"/>
              <a:t>to identify errors</a:t>
            </a:r>
          </a:p>
        </p:txBody>
      </p:sp>
      <p:pic>
        <p:nvPicPr>
          <p:cNvPr id="5134" name="Picture 14">
            <a:hlinkClick r:id="rId12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1219200"/>
            <a:ext cx="1714500" cy="1524000"/>
          </a:xfrm>
          <a:prstGeom prst="rect">
            <a:avLst/>
          </a:prstGeom>
          <a:noFill/>
        </p:spPr>
      </p:pic>
      <p:pic>
        <p:nvPicPr>
          <p:cNvPr id="20" name="Picture 14">
            <a:hlinkClick r:id="rId12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1752600"/>
            <a:ext cx="1714500" cy="1371600"/>
          </a:xfrm>
          <a:prstGeom prst="rect">
            <a:avLst/>
          </a:prstGeom>
          <a:noFill/>
        </p:spPr>
      </p:pic>
      <p:pic>
        <p:nvPicPr>
          <p:cNvPr id="21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0119" y="0"/>
            <a:ext cx="1233881" cy="1120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Example Strategies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9040B178BC349B0B12024653EB28A" ma:contentTypeVersion="0" ma:contentTypeDescription="Create a new document." ma:contentTypeScope="" ma:versionID="1b6df6a5a33af210ae2ea98f383f2f2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E1C02E-C800-4C1F-898E-EB35806E34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B70E07-D7F9-42D1-B6C6-CFD672B0A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EF706-D393-4D44-872A-8A9701CDB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686</Words>
  <Application>Microsoft Office PowerPoint</Application>
  <PresentationFormat>On-screen Show (4:3)</PresentationFormat>
  <Paragraphs>177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1_Default Design</vt:lpstr>
      <vt:lpstr>How to Use The OCAN  Quality Toolkit Webinar </vt:lpstr>
      <vt:lpstr>WebEx Housekeeping Tips</vt:lpstr>
      <vt:lpstr>Quality Background</vt:lpstr>
      <vt:lpstr>Where Does OCAN Fit In?</vt:lpstr>
      <vt:lpstr>Objectives of this session</vt:lpstr>
      <vt:lpstr>OCAN Quality Toolkit</vt:lpstr>
      <vt:lpstr>OCAN Quality Toolkit continued</vt:lpstr>
      <vt:lpstr>Input</vt:lpstr>
      <vt:lpstr>Input: Example Strategies</vt:lpstr>
      <vt:lpstr>Input: Worksheet</vt:lpstr>
      <vt:lpstr>Outputs</vt:lpstr>
      <vt:lpstr>Output: Example Strategies</vt:lpstr>
      <vt:lpstr>Output: Worksheet</vt:lpstr>
      <vt:lpstr>Review</vt:lpstr>
      <vt:lpstr>Review: Example Strategies</vt:lpstr>
      <vt:lpstr>Review: Worksheet</vt:lpstr>
      <vt:lpstr>Where does it start?</vt:lpstr>
      <vt:lpstr>Where does it end?</vt:lpstr>
      <vt:lpstr>Section 6: Next Steps</vt:lpstr>
      <vt:lpstr>Acknowledgement</vt:lpstr>
      <vt:lpstr>Questions or Feedback</vt:lpstr>
      <vt:lpstr>Website to download the materials</vt:lpstr>
    </vt:vector>
  </TitlesOfParts>
  <Company>CCIM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Jennifer.zosky</dc:creator>
  <cp:lastModifiedBy>Obille, Miles (MOH)</cp:lastModifiedBy>
  <cp:revision>126</cp:revision>
  <dcterms:created xsi:type="dcterms:W3CDTF">2014-05-07T13:25:55Z</dcterms:created>
  <dcterms:modified xsi:type="dcterms:W3CDTF">2020-07-03T18:09:24Z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0x0101002319040B178BC349B0B12024653EB28A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iteId">
    <vt:lpwstr>cddc1229-ac2a-4b97-b78a-0e5cacb5865c</vt:lpwstr>
  </property>
  <property fmtid="{D5CDD505-2E9C-101B-9397-08002B2CF9AE}" pid="5" name="MSIP_Label_034a106e-6316-442c-ad35-738afd673d2b_Owner">
    <vt:lpwstr>miles.obille@ontario.ca</vt:lpwstr>
  </property>
  <property fmtid="{D5CDD505-2E9C-101B-9397-08002B2CF9AE}" pid="6" name="MSIP_Label_034a106e-6316-442c-ad35-738afd673d2b_SetDate">
    <vt:lpwstr>2020-07-03T18:09:23.4432469Z</vt:lpwstr>
  </property>
  <property fmtid="{D5CDD505-2E9C-101B-9397-08002B2CF9AE}" pid="7" name="MSIP_Label_034a106e-6316-442c-ad35-738afd673d2b_Name">
    <vt:lpwstr>OPS - Unclassified Information</vt:lpwstr>
  </property>
  <property fmtid="{D5CDD505-2E9C-101B-9397-08002B2CF9AE}" pid="8" name="MSIP_Label_034a106e-6316-442c-ad35-738afd673d2b_Application">
    <vt:lpwstr>Microsoft Azure Information Protection</vt:lpwstr>
  </property>
  <property fmtid="{D5CDD505-2E9C-101B-9397-08002B2CF9AE}" pid="9" name="MSIP_Label_034a106e-6316-442c-ad35-738afd673d2b_ActionId">
    <vt:lpwstr>229e4ce2-b0e2-4a51-b3f9-496ef4bf0e12</vt:lpwstr>
  </property>
  <property fmtid="{D5CDD505-2E9C-101B-9397-08002B2CF9AE}" pid="10" name="MSIP_Label_034a106e-6316-442c-ad35-738afd673d2b_Extended_MSFT_Method">
    <vt:lpwstr>Automatic</vt:lpwstr>
  </property>
  <property fmtid="{D5CDD505-2E9C-101B-9397-08002B2CF9AE}" pid="11" name="Sensitivity">
    <vt:lpwstr>OPS - Unclassified Information</vt:lpwstr>
  </property>
</Properties>
</file>