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61" r:id="rId6"/>
    <p:sldId id="257" r:id="rId7"/>
    <p:sldId id="262" r:id="rId8"/>
    <p:sldId id="268" r:id="rId9"/>
    <p:sldId id="272" r:id="rId10"/>
    <p:sldId id="273" r:id="rId11"/>
    <p:sldId id="258" r:id="rId12"/>
    <p:sldId id="269" r:id="rId13"/>
    <p:sldId id="271" r:id="rId14"/>
    <p:sldId id="264" r:id="rId15"/>
    <p:sldId id="277" r:id="rId16"/>
    <p:sldId id="266" r:id="rId17"/>
    <p:sldId id="281" r:id="rId18"/>
    <p:sldId id="274" r:id="rId19"/>
    <p:sldId id="275" r:id="rId20"/>
    <p:sldId id="276" r:id="rId21"/>
    <p:sldId id="280" r:id="rId2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89F"/>
    <a:srgbClr val="00B1B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1" autoAdjust="0"/>
    <p:restoredTop sz="96374" autoAdjust="0"/>
  </p:normalViewPr>
  <p:slideViewPr>
    <p:cSldViewPr snapToObjects="1">
      <p:cViewPr varScale="1">
        <p:scale>
          <a:sx n="71" d="100"/>
          <a:sy n="71" d="100"/>
        </p:scale>
        <p:origin x="300" y="5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A5B7ED1F-B0BE-4141-891C-DAFB78EE359B}" type="datetimeFigureOut">
              <a:rPr lang="en-CA" smtClean="0"/>
              <a:t>07/14/2020</a:t>
            </a:fld>
            <a:endParaRPr lang="en-CA"/>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3299A06-07B1-45E7-9255-26B4AE6AFCBC}" type="slidenum">
              <a:rPr lang="en-CA" smtClean="0"/>
              <a:t>‹#›</a:t>
            </a:fld>
            <a:endParaRPr lang="en-CA"/>
          </a:p>
        </p:txBody>
      </p:sp>
    </p:spTree>
    <p:extLst>
      <p:ext uri="{BB962C8B-B14F-4D97-AF65-F5344CB8AC3E}">
        <p14:creationId xmlns:p14="http://schemas.microsoft.com/office/powerpoint/2010/main" val="306689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1</a:t>
            </a:fld>
            <a:endParaRPr lang="en-CA"/>
          </a:p>
        </p:txBody>
      </p:sp>
    </p:spTree>
    <p:extLst>
      <p:ext uri="{BB962C8B-B14F-4D97-AF65-F5344CB8AC3E}">
        <p14:creationId xmlns:p14="http://schemas.microsoft.com/office/powerpoint/2010/main" val="250561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10</a:t>
            </a:fld>
            <a:endParaRPr lang="en-CA"/>
          </a:p>
        </p:txBody>
      </p:sp>
    </p:spTree>
    <p:extLst>
      <p:ext uri="{BB962C8B-B14F-4D97-AF65-F5344CB8AC3E}">
        <p14:creationId xmlns:p14="http://schemas.microsoft.com/office/powerpoint/2010/main" val="57575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the 3 post cards developed as a Change Idea and had 45 clients vote on.  The people who voted this in were clients of our Case Management Pilot Team.</a:t>
            </a:r>
          </a:p>
          <a:p>
            <a:r>
              <a:rPr lang="en-CA" dirty="0"/>
              <a:t>We were originally testing to see if those clients felt doing the Recovery Plan was useful in their Recovery Journey, but then found quite a few hadn’t even had OCAN done yet, so we took a step back and revisited our Project Aim Statement.</a:t>
            </a:r>
          </a:p>
        </p:txBody>
      </p:sp>
      <p:sp>
        <p:nvSpPr>
          <p:cNvPr id="4" name="Slide Number Placeholder 3"/>
          <p:cNvSpPr>
            <a:spLocks noGrp="1"/>
          </p:cNvSpPr>
          <p:nvPr>
            <p:ph type="sldNum" sz="quarter" idx="10"/>
          </p:nvPr>
        </p:nvSpPr>
        <p:spPr/>
        <p:txBody>
          <a:bodyPr/>
          <a:lstStyle/>
          <a:p>
            <a:fld id="{53299A06-07B1-45E7-9255-26B4AE6AFCBC}" type="slidenum">
              <a:rPr lang="en-CA" smtClean="0"/>
              <a:t>11</a:t>
            </a:fld>
            <a:endParaRPr lang="en-CA"/>
          </a:p>
        </p:txBody>
      </p:sp>
    </p:spTree>
    <p:extLst>
      <p:ext uri="{BB962C8B-B14F-4D97-AF65-F5344CB8AC3E}">
        <p14:creationId xmlns:p14="http://schemas.microsoft.com/office/powerpoint/2010/main" val="41003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Aim is to have all clients that walk through our door, leave with this post card.</a:t>
            </a:r>
          </a:p>
        </p:txBody>
      </p:sp>
      <p:sp>
        <p:nvSpPr>
          <p:cNvPr id="4" name="Slide Number Placeholder 3"/>
          <p:cNvSpPr>
            <a:spLocks noGrp="1"/>
          </p:cNvSpPr>
          <p:nvPr>
            <p:ph type="sldNum" sz="quarter" idx="10"/>
          </p:nvPr>
        </p:nvSpPr>
        <p:spPr/>
        <p:txBody>
          <a:bodyPr/>
          <a:lstStyle/>
          <a:p>
            <a:fld id="{53299A06-07B1-45E7-9255-26B4AE6AFCBC}" type="slidenum">
              <a:rPr lang="en-CA" smtClean="0"/>
              <a:t>12</a:t>
            </a:fld>
            <a:endParaRPr lang="en-CA"/>
          </a:p>
        </p:txBody>
      </p:sp>
    </p:spTree>
    <p:extLst>
      <p:ext uri="{BB962C8B-B14F-4D97-AF65-F5344CB8AC3E}">
        <p14:creationId xmlns:p14="http://schemas.microsoft.com/office/powerpoint/2010/main" val="126399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This is the back of the postcard, and we encourage clients to fill this out and take it with them.  They can bring it back upon next visit should they have any questions or concerns, or if they would just like more information.</a:t>
            </a:r>
          </a:p>
        </p:txBody>
      </p:sp>
      <p:sp>
        <p:nvSpPr>
          <p:cNvPr id="4" name="Slide Number Placeholder 3"/>
          <p:cNvSpPr>
            <a:spLocks noGrp="1"/>
          </p:cNvSpPr>
          <p:nvPr>
            <p:ph type="sldNum" sz="quarter" idx="10"/>
          </p:nvPr>
        </p:nvSpPr>
        <p:spPr/>
        <p:txBody>
          <a:bodyPr/>
          <a:lstStyle/>
          <a:p>
            <a:fld id="{53299A06-07B1-45E7-9255-26B4AE6AFCBC}" type="slidenum">
              <a:rPr lang="en-CA" smtClean="0"/>
              <a:t>13</a:t>
            </a:fld>
            <a:endParaRPr lang="en-CA"/>
          </a:p>
        </p:txBody>
      </p:sp>
    </p:spTree>
    <p:extLst>
      <p:ext uri="{BB962C8B-B14F-4D97-AF65-F5344CB8AC3E}">
        <p14:creationId xmlns:p14="http://schemas.microsoft.com/office/powerpoint/2010/main" val="186476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created this bookmark  in order to assist clients and staff fill out the Recovery Plan after completing the OCAN.  These are the OCAN Domains, and DARE is our documentation process.  Data, Action, Recovery Plan, Evaluation.  Clients stated they found this useful.  The numbers of OCAN’s and Recovery plans done increased significantly.</a:t>
            </a:r>
          </a:p>
        </p:txBody>
      </p:sp>
      <p:sp>
        <p:nvSpPr>
          <p:cNvPr id="4" name="Slide Number Placeholder 3"/>
          <p:cNvSpPr>
            <a:spLocks noGrp="1"/>
          </p:cNvSpPr>
          <p:nvPr>
            <p:ph type="sldNum" sz="quarter" idx="10"/>
          </p:nvPr>
        </p:nvSpPr>
        <p:spPr/>
        <p:txBody>
          <a:bodyPr/>
          <a:lstStyle/>
          <a:p>
            <a:fld id="{53299A06-07B1-45E7-9255-26B4AE6AFCBC}" type="slidenum">
              <a:rPr lang="en-CA" smtClean="0"/>
              <a:t>14</a:t>
            </a:fld>
            <a:endParaRPr lang="en-CA"/>
          </a:p>
        </p:txBody>
      </p:sp>
    </p:spTree>
    <p:extLst>
      <p:ext uri="{BB962C8B-B14F-4D97-AF65-F5344CB8AC3E}">
        <p14:creationId xmlns:p14="http://schemas.microsoft.com/office/powerpoint/2010/main" val="314920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Rob – objectivity, pragmatism and grammatical expert and Louis for his expertise and dedication.</a:t>
            </a:r>
          </a:p>
          <a:p>
            <a:r>
              <a:rPr lang="en-CA" dirty="0"/>
              <a:t>Also thank Kathy – integral part of this team, and Co-lead</a:t>
            </a:r>
          </a:p>
        </p:txBody>
      </p:sp>
      <p:sp>
        <p:nvSpPr>
          <p:cNvPr id="4" name="Slide Number Placeholder 3"/>
          <p:cNvSpPr>
            <a:spLocks noGrp="1"/>
          </p:cNvSpPr>
          <p:nvPr>
            <p:ph type="sldNum" sz="quarter" idx="10"/>
          </p:nvPr>
        </p:nvSpPr>
        <p:spPr/>
        <p:txBody>
          <a:bodyPr/>
          <a:lstStyle/>
          <a:p>
            <a:fld id="{53299A06-07B1-45E7-9255-26B4AE6AFCBC}" type="slidenum">
              <a:rPr lang="en-CA" smtClean="0"/>
              <a:t>15</a:t>
            </a:fld>
            <a:endParaRPr lang="en-CA"/>
          </a:p>
        </p:txBody>
      </p:sp>
    </p:spTree>
    <p:extLst>
      <p:ext uri="{BB962C8B-B14F-4D97-AF65-F5344CB8AC3E}">
        <p14:creationId xmlns:p14="http://schemas.microsoft.com/office/powerpoint/2010/main" val="6912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very much for your time, we hope this was helpful.</a:t>
            </a:r>
          </a:p>
        </p:txBody>
      </p:sp>
      <p:sp>
        <p:nvSpPr>
          <p:cNvPr id="4" name="Slide Number Placeholder 3"/>
          <p:cNvSpPr>
            <a:spLocks noGrp="1"/>
          </p:cNvSpPr>
          <p:nvPr>
            <p:ph type="sldNum" sz="quarter" idx="10"/>
          </p:nvPr>
        </p:nvSpPr>
        <p:spPr/>
        <p:txBody>
          <a:bodyPr/>
          <a:lstStyle/>
          <a:p>
            <a:fld id="{53299A06-07B1-45E7-9255-26B4AE6AFCBC}" type="slidenum">
              <a:rPr lang="en-CA" smtClean="0"/>
              <a:t>16</a:t>
            </a:fld>
            <a:endParaRPr lang="en-CA"/>
          </a:p>
        </p:txBody>
      </p:sp>
    </p:spTree>
    <p:extLst>
      <p:ext uri="{BB962C8B-B14F-4D97-AF65-F5344CB8AC3E}">
        <p14:creationId xmlns:p14="http://schemas.microsoft.com/office/powerpoint/2010/main" val="261501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17</a:t>
            </a:fld>
            <a:endParaRPr lang="en-CA"/>
          </a:p>
        </p:txBody>
      </p:sp>
    </p:spTree>
    <p:extLst>
      <p:ext uri="{BB962C8B-B14F-4D97-AF65-F5344CB8AC3E}">
        <p14:creationId xmlns:p14="http://schemas.microsoft.com/office/powerpoint/2010/main" val="123702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2</a:t>
            </a:fld>
            <a:endParaRPr lang="en-CA"/>
          </a:p>
        </p:txBody>
      </p:sp>
    </p:spTree>
    <p:extLst>
      <p:ext uri="{BB962C8B-B14F-4D97-AF65-F5344CB8AC3E}">
        <p14:creationId xmlns:p14="http://schemas.microsoft.com/office/powerpoint/2010/main" val="257773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3</a:t>
            </a:fld>
            <a:endParaRPr lang="en-CA"/>
          </a:p>
        </p:txBody>
      </p:sp>
    </p:spTree>
    <p:extLst>
      <p:ext uri="{BB962C8B-B14F-4D97-AF65-F5344CB8AC3E}">
        <p14:creationId xmlns:p14="http://schemas.microsoft.com/office/powerpoint/2010/main" val="397649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4</a:t>
            </a:fld>
            <a:endParaRPr lang="en-CA"/>
          </a:p>
        </p:txBody>
      </p:sp>
    </p:spTree>
    <p:extLst>
      <p:ext uri="{BB962C8B-B14F-4D97-AF65-F5344CB8AC3E}">
        <p14:creationId xmlns:p14="http://schemas.microsoft.com/office/powerpoint/2010/main" val="392820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5</a:t>
            </a:fld>
            <a:endParaRPr lang="en-CA"/>
          </a:p>
        </p:txBody>
      </p:sp>
    </p:spTree>
    <p:extLst>
      <p:ext uri="{BB962C8B-B14F-4D97-AF65-F5344CB8AC3E}">
        <p14:creationId xmlns:p14="http://schemas.microsoft.com/office/powerpoint/2010/main" val="124181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baseline="0" dirty="0"/>
              <a:t>Our job at CMHA-CT is to help people in living a meaningful life to the fullest.  Our documentation records this journey and holds us accountable to this.</a:t>
            </a:r>
          </a:p>
          <a:p>
            <a:endParaRPr lang="en-CA" i="0"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FED5E8F9-5DC6-4BFE-A39A-F6A5C2A3FE70}" type="slidenum">
              <a:rPr lang="en-US" smtClean="0"/>
              <a:t>6</a:t>
            </a:fld>
            <a:endParaRPr lang="en-US" dirty="0"/>
          </a:p>
        </p:txBody>
      </p:sp>
    </p:spTree>
    <p:extLst>
      <p:ext uri="{BB962C8B-B14F-4D97-AF65-F5344CB8AC3E}">
        <p14:creationId xmlns:p14="http://schemas.microsoft.com/office/powerpoint/2010/main" val="198283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baseline="0" dirty="0"/>
              <a:t>Script:</a:t>
            </a:r>
          </a:p>
          <a:p>
            <a:r>
              <a:rPr lang="en-CA" b="0" u="none" baseline="0" dirty="0"/>
              <a:t>Rob we will speak to both items in the circle – Growth and Relationships – OCAN setting people up for success and Client/staff collaboration throughout OCAN Assessments.</a:t>
            </a:r>
          </a:p>
          <a:p>
            <a:endParaRPr lang="en-CA" baseline="0" dirty="0"/>
          </a:p>
          <a:p>
            <a:r>
              <a:rPr lang="en-CA" baseline="0" dirty="0"/>
              <a:t>Here are some ways that DORR supports our Recovery Values.</a:t>
            </a:r>
          </a:p>
          <a:p>
            <a:endParaRPr lang="en-CA" baseline="0" dirty="0"/>
          </a:p>
          <a:p>
            <a:pPr marL="231115" indent="-231115">
              <a:buFont typeface="+mj-lt"/>
              <a:buAutoNum type="arabicParenR"/>
            </a:pPr>
            <a:r>
              <a:rPr lang="en-CA" baseline="0" dirty="0"/>
              <a:t>DORR keeps us person-centred by connecting all documentation to individual client needs &amp; goals  </a:t>
            </a:r>
          </a:p>
          <a:p>
            <a:pPr marL="231115" indent="-231115">
              <a:buFont typeface="+mj-lt"/>
              <a:buAutoNum type="arabicParenR"/>
            </a:pPr>
            <a:endParaRPr lang="en-CA" baseline="0" dirty="0"/>
          </a:p>
          <a:p>
            <a:pPr marL="231115" indent="-231115">
              <a:buFont typeface="+mj-lt"/>
              <a:buAutoNum type="arabicParenR"/>
            </a:pPr>
            <a:r>
              <a:rPr lang="en-CA" baseline="0" dirty="0"/>
              <a:t>I</a:t>
            </a:r>
            <a:r>
              <a:rPr lang="en-CA" dirty="0"/>
              <a:t>n the assessment conversations and development of the Recovery Plan, we communicate hope through</a:t>
            </a:r>
            <a:r>
              <a:rPr lang="en-CA" baseline="0" dirty="0"/>
              <a:t> </a:t>
            </a:r>
            <a:r>
              <a:rPr lang="en-CA" dirty="0"/>
              <a:t>our confidence that everyone has the potential</a:t>
            </a:r>
            <a:r>
              <a:rPr lang="en-CA" baseline="0" dirty="0"/>
              <a:t> to change and live a more meaningful life</a:t>
            </a:r>
          </a:p>
          <a:p>
            <a:pPr marL="231115" indent="-231115">
              <a:buFont typeface="+mj-lt"/>
              <a:buAutoNum type="arabicParenR"/>
            </a:pPr>
            <a:endParaRPr lang="en-CA" baseline="0" dirty="0"/>
          </a:p>
          <a:p>
            <a:pPr marL="231115" indent="-231115">
              <a:buFont typeface="+mj-lt"/>
              <a:buAutoNum type="arabicParenR"/>
            </a:pPr>
            <a:r>
              <a:rPr lang="en-CA" baseline="0" dirty="0"/>
              <a:t>DORR encourages us to actively seek out and document strengths which helps uncover the potential qualities and resources that everyone possesses to recover</a:t>
            </a:r>
          </a:p>
          <a:p>
            <a:pPr marL="231115" indent="-231115">
              <a:buFont typeface="+mj-lt"/>
              <a:buAutoNum type="arabicParenR"/>
            </a:pPr>
            <a:endParaRPr lang="en-CA" baseline="0" dirty="0"/>
          </a:p>
          <a:p>
            <a:pPr marL="231115" indent="-231115">
              <a:buFont typeface="+mj-lt"/>
              <a:buAutoNum type="arabicParenR"/>
            </a:pPr>
            <a:r>
              <a:rPr lang="en-CA" baseline="0" dirty="0"/>
              <a:t>The </a:t>
            </a:r>
            <a:r>
              <a:rPr lang="en-CA" dirty="0"/>
              <a:t>Goals and M</a:t>
            </a:r>
            <a:r>
              <a:rPr lang="en-CA" baseline="0" dirty="0"/>
              <a:t>ilestones in the Recovery Plan build on this hope and set people up for success as they experience their own ability to achieve. </a:t>
            </a:r>
          </a:p>
          <a:p>
            <a:pPr marL="231115" indent="-231115">
              <a:buFont typeface="+mj-lt"/>
              <a:buAutoNum type="arabicParenR"/>
            </a:pPr>
            <a:endParaRPr lang="en-CA" baseline="0" dirty="0"/>
          </a:p>
          <a:p>
            <a:pPr marL="231115" indent="-231115">
              <a:buFont typeface="+mj-lt"/>
              <a:buAutoNum type="arabicParenR"/>
            </a:pPr>
            <a:r>
              <a:rPr lang="en-CA" baseline="0" dirty="0"/>
              <a:t>Collaboration between client and staff throughout the DORR process is grounded in our knowledge that relationships are key to recovery</a:t>
            </a:r>
          </a:p>
          <a:p>
            <a:pPr marL="231115" indent="-231115">
              <a:buFont typeface="+mj-lt"/>
              <a:buAutoNum type="arabicParenR"/>
            </a:pPr>
            <a:endParaRPr lang="en-CA" baseline="0" dirty="0"/>
          </a:p>
          <a:p>
            <a:pPr marL="231115" indent="-231115">
              <a:buFont typeface="+mj-lt"/>
              <a:buAutoNum type="arabicParenR"/>
            </a:pPr>
            <a:r>
              <a:rPr lang="en-CA" baseline="0" dirty="0"/>
              <a:t>Throughout DORR, the client is in the driver’s seat making the choices as to what priorities are important</a:t>
            </a:r>
          </a:p>
          <a:p>
            <a:pPr marL="231115" indent="-231115">
              <a:buFont typeface="+mj-lt"/>
              <a:buAutoNum type="arabicParenR"/>
            </a:pPr>
            <a:endParaRPr lang="en-CA" baseline="0" dirty="0"/>
          </a:p>
          <a:p>
            <a:pPr algn="ctr"/>
            <a:r>
              <a:rPr lang="en-CA" b="1" baseline="0" dirty="0">
                <a:solidFill>
                  <a:srgbClr val="00B0F0"/>
                </a:solidFill>
              </a:rPr>
              <a:t>Our Recovery-Oriented Values. </a:t>
            </a:r>
          </a:p>
          <a:p>
            <a:pPr algn="l"/>
            <a:endParaRPr lang="en-CA" b="1" baseline="0" dirty="0">
              <a:solidFill>
                <a:srgbClr val="00B0F0"/>
              </a:solidFill>
            </a:endParaRPr>
          </a:p>
          <a:p>
            <a:pPr defTabSz="924458">
              <a:defRPr/>
            </a:pPr>
            <a:r>
              <a:rPr lang="en-CA" i="0" baseline="0" dirty="0"/>
              <a:t>Please click to move to the next slide.</a:t>
            </a:r>
            <a:endParaRPr lang="en-CA" i="0" dirty="0"/>
          </a:p>
          <a:p>
            <a:pPr algn="l"/>
            <a:endParaRPr lang="en-CA" b="1" dirty="0">
              <a:solidFill>
                <a:srgbClr val="00B0F0"/>
              </a:solidFill>
            </a:endParaRPr>
          </a:p>
          <a:p>
            <a:endParaRPr lang="en-CA" dirty="0"/>
          </a:p>
        </p:txBody>
      </p:sp>
      <p:sp>
        <p:nvSpPr>
          <p:cNvPr id="4" name="Slide Number Placeholder 3"/>
          <p:cNvSpPr>
            <a:spLocks noGrp="1"/>
          </p:cNvSpPr>
          <p:nvPr>
            <p:ph type="sldNum" sz="quarter" idx="10"/>
          </p:nvPr>
        </p:nvSpPr>
        <p:spPr/>
        <p:txBody>
          <a:bodyPr/>
          <a:lstStyle/>
          <a:p>
            <a:fld id="{FED5E8F9-5DC6-4BFE-A39A-F6A5C2A3FE70}" type="slidenum">
              <a:rPr lang="en-US" smtClean="0"/>
              <a:t>7</a:t>
            </a:fld>
            <a:endParaRPr lang="en-US" dirty="0"/>
          </a:p>
        </p:txBody>
      </p:sp>
    </p:spTree>
    <p:extLst>
      <p:ext uri="{BB962C8B-B14F-4D97-AF65-F5344CB8AC3E}">
        <p14:creationId xmlns:p14="http://schemas.microsoft.com/office/powerpoint/2010/main" val="233246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What initially started as our documentation committee, grew into the EQIP Project Committee.  The AIM was to get staff to complete more OCANs and Recovery plans, and more importantly, in collaboration with their clients.</a:t>
            </a:r>
          </a:p>
        </p:txBody>
      </p:sp>
      <p:sp>
        <p:nvSpPr>
          <p:cNvPr id="4" name="Slide Number Placeholder 3"/>
          <p:cNvSpPr>
            <a:spLocks noGrp="1"/>
          </p:cNvSpPr>
          <p:nvPr>
            <p:ph type="sldNum" sz="quarter" idx="10"/>
          </p:nvPr>
        </p:nvSpPr>
        <p:spPr/>
        <p:txBody>
          <a:bodyPr/>
          <a:lstStyle/>
          <a:p>
            <a:fld id="{53299A06-07B1-45E7-9255-26B4AE6AFCBC}" type="slidenum">
              <a:rPr lang="en-CA" smtClean="0"/>
              <a:t>8</a:t>
            </a:fld>
            <a:endParaRPr lang="en-CA"/>
          </a:p>
        </p:txBody>
      </p:sp>
    </p:spTree>
    <p:extLst>
      <p:ext uri="{BB962C8B-B14F-4D97-AF65-F5344CB8AC3E}">
        <p14:creationId xmlns:p14="http://schemas.microsoft.com/office/powerpoint/2010/main" val="334990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3299A06-07B1-45E7-9255-26B4AE6AFCBC}" type="slidenum">
              <a:rPr lang="en-CA" smtClean="0"/>
              <a:t>9</a:t>
            </a:fld>
            <a:endParaRPr lang="en-CA"/>
          </a:p>
        </p:txBody>
      </p:sp>
    </p:spTree>
    <p:extLst>
      <p:ext uri="{BB962C8B-B14F-4D97-AF65-F5344CB8AC3E}">
        <p14:creationId xmlns:p14="http://schemas.microsoft.com/office/powerpoint/2010/main" val="39806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28832-D1B6-7C4B-8693-38E546744FC9}"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08A447-2EF6-7D44-8DB5-8D740ECE9B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28832-D1B6-7C4B-8693-38E546744FC9}" type="datetimeFigureOut">
              <a:rPr lang="en-US" smtClean="0"/>
              <a:pPr/>
              <a:t>7/14/2020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8A447-2EF6-7D44-8DB5-8D740ECE9B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d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1383780"/>
            <a:ext cx="7150100" cy="646331"/>
          </a:xfrm>
          <a:prstGeom prst="rect">
            <a:avLst/>
          </a:prstGeom>
          <a:noFill/>
        </p:spPr>
        <p:txBody>
          <a:bodyPr wrap="square" rtlCol="0">
            <a:spAutoFit/>
          </a:bodyPr>
          <a:lstStyle/>
          <a:p>
            <a:pPr algn="ctr">
              <a:spcAft>
                <a:spcPts val="400"/>
              </a:spcAft>
            </a:pPr>
            <a:r>
              <a:rPr lang="en-US" sz="3600" dirty="0">
                <a:solidFill>
                  <a:srgbClr val="00B1B0"/>
                </a:solidFill>
                <a:latin typeface="Arial"/>
              </a:rPr>
              <a:t>June 21, 2018</a:t>
            </a:r>
            <a:r>
              <a:rPr lang="en-US" sz="2400" dirty="0">
                <a:solidFill>
                  <a:srgbClr val="4D4D4D"/>
                </a:solidFill>
                <a:latin typeface="Arial"/>
              </a:rPr>
              <a:t>	</a:t>
            </a:r>
          </a:p>
        </p:txBody>
      </p:sp>
      <p:cxnSp>
        <p:nvCxnSpPr>
          <p:cNvPr id="7" name="Straight Connector 6">
            <a:extLst>
              <a:ext uri="{C183D7F6-B498-43B3-948B-1728B52AA6E4}">
                <adec:decorative xmlns:adec="http://schemas.microsoft.com/office/drawing/2017/decorative" val="1"/>
              </a:ext>
            </a:extLst>
          </p:cNvPr>
          <p:cNvCxnSpPr/>
          <p:nvPr/>
        </p:nvCxnSpPr>
        <p:spPr>
          <a:xfrm>
            <a:off x="1256507" y="2060848"/>
            <a:ext cx="6629400" cy="1588"/>
          </a:xfrm>
          <a:prstGeom prst="line">
            <a:avLst/>
          </a:prstGeom>
          <a:ln w="285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6DE8848-62B6-4758-9871-2FBCD9E0CB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8304" y="6329237"/>
            <a:ext cx="1835696" cy="537640"/>
          </a:xfrm>
          <a:prstGeom prst="rect">
            <a:avLst/>
          </a:prstGeom>
        </p:spPr>
      </p:pic>
      <p:pic>
        <p:nvPicPr>
          <p:cNvPr id="9" name="Picture 8">
            <a:extLst>
              <a:ext uri="{FF2B5EF4-FFF2-40B4-BE49-F238E27FC236}">
                <a16:creationId xmlns:a16="http://schemas.microsoft.com/office/drawing/2014/main" id="{D7692AF6-1482-4058-9E2B-C644410F95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7302" y="2550669"/>
            <a:ext cx="3271912" cy="2453934"/>
          </a:xfrm>
          <a:prstGeom prst="rect">
            <a:avLst/>
          </a:prstGeom>
        </p:spPr>
      </p:pic>
      <p:pic>
        <p:nvPicPr>
          <p:cNvPr id="1026" name="Picture 1" descr="cid:55b6fda1-108e-45a9-a6e0-fcbcf209c49c@CANPRD01.PROD.OUTLOOK.COM">
            <a:extLst>
              <a:ext uri="{FF2B5EF4-FFF2-40B4-BE49-F238E27FC236}">
                <a16:creationId xmlns:a16="http://schemas.microsoft.com/office/drawing/2014/main" id="{1A01F755-D4B0-4F9E-9294-EC3F34D5E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940" y="2544013"/>
            <a:ext cx="3271912" cy="24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0BB09111-0F9B-4FD8-BECE-D2EEC49C0D86}"/>
              </a:ext>
            </a:extLst>
          </p:cNvPr>
          <p:cNvGraphicFramePr>
            <a:graphicFrameLocks noGrp="1"/>
          </p:cNvGraphicFramePr>
          <p:nvPr>
            <p:extLst>
              <p:ext uri="{D42A27DB-BD31-4B8C-83A1-F6EECF244321}">
                <p14:modId xmlns:p14="http://schemas.microsoft.com/office/powerpoint/2010/main" val="3765584645"/>
              </p:ext>
            </p:extLst>
          </p:nvPr>
        </p:nvGraphicFramePr>
        <p:xfrm>
          <a:off x="1005307" y="5307417"/>
          <a:ext cx="3313907" cy="370840"/>
        </p:xfrm>
        <a:graphic>
          <a:graphicData uri="http://schemas.openxmlformats.org/drawingml/2006/table">
            <a:tbl>
              <a:tblPr firstRow="1" bandRow="1">
                <a:tableStyleId>{5C22544A-7EE6-4342-B048-85BDC9FD1C3A}</a:tableStyleId>
              </a:tblPr>
              <a:tblGrid>
                <a:gridCol w="3313907">
                  <a:extLst>
                    <a:ext uri="{9D8B030D-6E8A-4147-A177-3AD203B41FA5}">
                      <a16:colId xmlns:a16="http://schemas.microsoft.com/office/drawing/2014/main" val="3802743962"/>
                    </a:ext>
                  </a:extLst>
                </a:gridCol>
              </a:tblGrid>
              <a:tr h="370840">
                <a:tc>
                  <a:txBody>
                    <a:bodyPr/>
                    <a:lstStyle/>
                    <a:p>
                      <a:pPr algn="ctr"/>
                      <a:r>
                        <a:rPr lang="en-CA" dirty="0">
                          <a:solidFill>
                            <a:schemeClr val="tx1"/>
                          </a:solidFill>
                        </a:rPr>
                        <a:t>Debra MacDougall-Pultz</a:t>
                      </a:r>
                    </a:p>
                  </a:txBody>
                  <a:tcPr>
                    <a:solidFill>
                      <a:srgbClr val="00B1B0"/>
                    </a:solidFill>
                  </a:tcPr>
                </a:tc>
                <a:extLst>
                  <a:ext uri="{0D108BD9-81ED-4DB2-BD59-A6C34878D82A}">
                    <a16:rowId xmlns:a16="http://schemas.microsoft.com/office/drawing/2014/main" val="1425819279"/>
                  </a:ext>
                </a:extLst>
              </a:tr>
            </a:tbl>
          </a:graphicData>
        </a:graphic>
      </p:graphicFrame>
      <p:graphicFrame>
        <p:nvGraphicFramePr>
          <p:cNvPr id="11" name="Table 10">
            <a:extLst>
              <a:ext uri="{FF2B5EF4-FFF2-40B4-BE49-F238E27FC236}">
                <a16:creationId xmlns:a16="http://schemas.microsoft.com/office/drawing/2014/main" id="{4F0B69EE-327D-4081-8874-6FF547261259}"/>
              </a:ext>
            </a:extLst>
          </p:cNvPr>
          <p:cNvGraphicFramePr>
            <a:graphicFrameLocks noGrp="1"/>
          </p:cNvGraphicFramePr>
          <p:nvPr>
            <p:extLst>
              <p:ext uri="{D42A27DB-BD31-4B8C-83A1-F6EECF244321}">
                <p14:modId xmlns:p14="http://schemas.microsoft.com/office/powerpoint/2010/main" val="2521826959"/>
              </p:ext>
            </p:extLst>
          </p:nvPr>
        </p:nvGraphicFramePr>
        <p:xfrm>
          <a:off x="4889940" y="5307417"/>
          <a:ext cx="3271912" cy="370840"/>
        </p:xfrm>
        <a:graphic>
          <a:graphicData uri="http://schemas.openxmlformats.org/drawingml/2006/table">
            <a:tbl>
              <a:tblPr firstRow="1" bandRow="1">
                <a:tableStyleId>{5C22544A-7EE6-4342-B048-85BDC9FD1C3A}</a:tableStyleId>
              </a:tblPr>
              <a:tblGrid>
                <a:gridCol w="3271912">
                  <a:extLst>
                    <a:ext uri="{9D8B030D-6E8A-4147-A177-3AD203B41FA5}">
                      <a16:colId xmlns:a16="http://schemas.microsoft.com/office/drawing/2014/main" val="3423699937"/>
                    </a:ext>
                  </a:extLst>
                </a:gridCol>
              </a:tblGrid>
              <a:tr h="370840">
                <a:tc>
                  <a:txBody>
                    <a:bodyPr/>
                    <a:lstStyle/>
                    <a:p>
                      <a:pPr algn="ctr"/>
                      <a:r>
                        <a:rPr lang="en-CA" dirty="0">
                          <a:solidFill>
                            <a:schemeClr val="tx1"/>
                          </a:solidFill>
                        </a:rPr>
                        <a:t>Robert Lillie</a:t>
                      </a:r>
                    </a:p>
                  </a:txBody>
                  <a:tcPr>
                    <a:solidFill>
                      <a:srgbClr val="00B1B0"/>
                    </a:solidFill>
                  </a:tcPr>
                </a:tc>
                <a:extLst>
                  <a:ext uri="{0D108BD9-81ED-4DB2-BD59-A6C34878D82A}">
                    <a16:rowId xmlns:a16="http://schemas.microsoft.com/office/drawing/2014/main" val="715716850"/>
                  </a:ext>
                </a:extLst>
              </a:tr>
            </a:tbl>
          </a:graphicData>
        </a:graphic>
      </p:graphicFrame>
      <p:sp>
        <p:nvSpPr>
          <p:cNvPr id="2" name="Title 1">
            <a:extLst>
              <a:ext uri="{FF2B5EF4-FFF2-40B4-BE49-F238E27FC236}">
                <a16:creationId xmlns:a16="http://schemas.microsoft.com/office/drawing/2014/main" id="{01D369E6-D177-484B-9ED5-725C01097113}"/>
              </a:ext>
            </a:extLst>
          </p:cNvPr>
          <p:cNvSpPr>
            <a:spLocks noGrp="1"/>
          </p:cNvSpPr>
          <p:nvPr>
            <p:ph type="title"/>
          </p:nvPr>
        </p:nvSpPr>
        <p:spPr>
          <a:xfrm>
            <a:off x="456407" y="925655"/>
            <a:ext cx="8229600" cy="1143000"/>
          </a:xfrm>
        </p:spPr>
        <p:txBody>
          <a:bodyPr>
            <a:normAutofit fontScale="90000"/>
          </a:bodyPr>
          <a:lstStyle/>
          <a:p>
            <a:pPr lvl="0">
              <a:spcBef>
                <a:spcPts val="0"/>
              </a:spcBef>
              <a:spcAft>
                <a:spcPts val="400"/>
              </a:spcAft>
            </a:pPr>
            <a:r>
              <a:rPr lang="en-US" sz="4000" b="1" dirty="0">
                <a:solidFill>
                  <a:srgbClr val="00B1B0"/>
                </a:solidFill>
                <a:latin typeface="Arial"/>
                <a:ea typeface="+mn-ea"/>
                <a:cs typeface="+mn-cs"/>
              </a:rPr>
              <a:t>OCAN THINK TANK </a:t>
            </a:r>
            <a:br>
              <a:rPr lang="en-US" sz="4000" b="1" dirty="0">
                <a:solidFill>
                  <a:srgbClr val="00B1B0"/>
                </a:solidFill>
                <a:latin typeface="Arial"/>
                <a:ea typeface="+mn-ea"/>
                <a:cs typeface="+mn-cs"/>
              </a:rPr>
            </a:b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CC99-D432-4008-AD3D-BB3354325338}"/>
              </a:ext>
            </a:extLst>
          </p:cNvPr>
          <p:cNvSpPr>
            <a:spLocks noGrp="1"/>
          </p:cNvSpPr>
          <p:nvPr>
            <p:ph idx="1"/>
          </p:nvPr>
        </p:nvSpPr>
        <p:spPr/>
        <p:txBody>
          <a:bodyPr/>
          <a:lstStyle/>
          <a:p>
            <a:pPr marL="285750" indent="-285750">
              <a:buFont typeface="Wingdings" panose="05000000000000000000" pitchFamily="2" charset="2"/>
              <a:buChar char="Ø"/>
            </a:pPr>
            <a:r>
              <a:rPr lang="en-CA" dirty="0"/>
              <a:t>Clients </a:t>
            </a:r>
            <a:r>
              <a:rPr lang="en-CA" sz="2800" dirty="0"/>
              <a:t>also</a:t>
            </a:r>
            <a:r>
              <a:rPr lang="en-CA" dirty="0"/>
              <a:t> co-facilitate WRAP groups with staff who also have lived experience</a:t>
            </a:r>
          </a:p>
          <a:p>
            <a:pPr marL="285750" indent="-285750">
              <a:buFont typeface="Wingdings" panose="05000000000000000000" pitchFamily="2" charset="2"/>
              <a:buChar char="Ø"/>
            </a:pPr>
            <a:r>
              <a:rPr lang="en-CA" dirty="0"/>
              <a:t>I found the OCAN review useful as a form of encouragement and hope, when even small changes were noted. </a:t>
            </a:r>
          </a:p>
          <a:p>
            <a:pPr marL="285750" indent="-285750">
              <a:buFont typeface="Wingdings" panose="05000000000000000000" pitchFamily="2" charset="2"/>
              <a:buChar char="Ø"/>
            </a:pPr>
            <a:r>
              <a:rPr lang="en-CA" dirty="0"/>
              <a:t>I was depressed when I met with my worker so  found it helpful when we filled the OCAN in together.</a:t>
            </a:r>
          </a:p>
          <a:p>
            <a:endParaRPr lang="en-CA" dirty="0"/>
          </a:p>
        </p:txBody>
      </p:sp>
      <p:pic>
        <p:nvPicPr>
          <p:cNvPr id="5" name="Picture 4">
            <a:extLst>
              <a:ext uri="{FF2B5EF4-FFF2-40B4-BE49-F238E27FC236}">
                <a16:creationId xmlns:a16="http://schemas.microsoft.com/office/drawing/2014/main" id="{5ED7BCB0-266A-4247-9E7C-F9F8195E88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04248" y="6063677"/>
            <a:ext cx="2249432" cy="658814"/>
          </a:xfrm>
          <a:prstGeom prst="rect">
            <a:avLst/>
          </a:prstGeom>
        </p:spPr>
      </p:pic>
      <p:sp>
        <p:nvSpPr>
          <p:cNvPr id="2" name="Title 1">
            <a:extLst>
              <a:ext uri="{FF2B5EF4-FFF2-40B4-BE49-F238E27FC236}">
                <a16:creationId xmlns:a16="http://schemas.microsoft.com/office/drawing/2014/main" id="{F52D84A3-E1EA-47C2-873F-A42207736E28}"/>
              </a:ext>
            </a:extLst>
          </p:cNvPr>
          <p:cNvSpPr>
            <a:spLocks noGrp="1"/>
          </p:cNvSpPr>
          <p:nvPr>
            <p:ph type="title"/>
          </p:nvPr>
        </p:nvSpPr>
        <p:spPr>
          <a:xfrm>
            <a:off x="323528" y="332656"/>
            <a:ext cx="8229600" cy="1143000"/>
          </a:xfrm>
        </p:spPr>
        <p:txBody>
          <a:bodyPr>
            <a:normAutofit fontScale="90000"/>
          </a:bodyPr>
          <a:lstStyle/>
          <a:p>
            <a:r>
              <a:rPr lang="en-US" sz="4000" b="1" u="sng" dirty="0">
                <a:solidFill>
                  <a:srgbClr val="00B1B0"/>
                </a:solidFill>
                <a:latin typeface="Arial"/>
                <a:cs typeface="Arial"/>
              </a:rPr>
              <a:t>A client’s perspective continued…</a:t>
            </a:r>
            <a:endParaRPr lang="en-CA" sz="4000" u="sng" dirty="0"/>
          </a:p>
        </p:txBody>
      </p:sp>
    </p:spTree>
    <p:extLst>
      <p:ext uri="{BB962C8B-B14F-4D97-AF65-F5344CB8AC3E}">
        <p14:creationId xmlns:p14="http://schemas.microsoft.com/office/powerpoint/2010/main" val="12858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17626" y="968117"/>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CMHA_National_ENG_logo_4C_pos_taglin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245984" y="6267296"/>
            <a:ext cx="1711955" cy="532426"/>
          </a:xfrm>
          <a:prstGeom prst="rect">
            <a:avLst/>
          </a:prstGeom>
        </p:spPr>
      </p:pic>
      <p:pic>
        <p:nvPicPr>
          <p:cNvPr id="7" name="Picture 6">
            <a:extLst>
              <a:ext uri="{FF2B5EF4-FFF2-40B4-BE49-F238E27FC236}">
                <a16:creationId xmlns:a16="http://schemas.microsoft.com/office/drawing/2014/main" id="{9EC436DE-7EBC-452D-9F28-2DC237D7361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763688" y="1147181"/>
            <a:ext cx="4073857" cy="5373624"/>
          </a:xfrm>
          <a:prstGeom prst="rect">
            <a:avLst/>
          </a:prstGeom>
        </p:spPr>
      </p:pic>
      <p:sp>
        <p:nvSpPr>
          <p:cNvPr id="6" name="Oval 5">
            <a:extLst>
              <a:ext uri="{FF2B5EF4-FFF2-40B4-BE49-F238E27FC236}">
                <a16:creationId xmlns:a16="http://schemas.microsoft.com/office/drawing/2014/main" id="{2ADB3AA0-0E7B-455D-B335-0EC6ED40F0B1}"/>
              </a:ext>
              <a:ext uri="{C183D7F6-B498-43B3-948B-1728B52AA6E4}">
                <adec:decorative xmlns:adec="http://schemas.microsoft.com/office/drawing/2017/decorative" val="1"/>
              </a:ext>
            </a:extLst>
          </p:cNvPr>
          <p:cNvSpPr/>
          <p:nvPr/>
        </p:nvSpPr>
        <p:spPr>
          <a:xfrm>
            <a:off x="1691680" y="1708748"/>
            <a:ext cx="2088232" cy="1643480"/>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A52BD20-A686-4C02-83A0-713963C9B01B}"/>
              </a:ext>
            </a:extLst>
          </p:cNvPr>
          <p:cNvSpPr>
            <a:spLocks noGrp="1"/>
          </p:cNvSpPr>
          <p:nvPr>
            <p:ph type="title"/>
          </p:nvPr>
        </p:nvSpPr>
        <p:spPr>
          <a:xfrm>
            <a:off x="517626" y="396617"/>
            <a:ext cx="8229600" cy="1143000"/>
          </a:xfrm>
        </p:spPr>
        <p:txBody>
          <a:bodyPr>
            <a:normAutofit fontScale="90000"/>
          </a:bodyPr>
          <a:lstStyle/>
          <a:p>
            <a:pPr lvl="0">
              <a:spcBef>
                <a:spcPts val="0"/>
              </a:spcBef>
            </a:pPr>
            <a:r>
              <a:rPr lang="en-CA" sz="3200" b="1" dirty="0">
                <a:solidFill>
                  <a:srgbClr val="2BA89F"/>
                </a:solidFill>
                <a:latin typeface="Arial" panose="020B0604020202020204" pitchFamily="34" charset="0"/>
                <a:ea typeface="+mn-ea"/>
                <a:cs typeface="Arial" panose="020B0604020202020204" pitchFamily="34" charset="0"/>
              </a:rPr>
              <a:t>Post Cards we tested as a PDSA</a:t>
            </a:r>
            <a:br>
              <a:rPr lang="en-CA" sz="3200" dirty="0">
                <a:solidFill>
                  <a:srgbClr val="2BA89F"/>
                </a:solidFill>
                <a:latin typeface="Arial" panose="020B0604020202020204" pitchFamily="34" charset="0"/>
                <a:ea typeface="+mn-ea"/>
                <a:cs typeface="Arial" panose="020B0604020202020204" pitchFamily="34" charset="0"/>
              </a:rPr>
            </a:br>
            <a:endParaRPr lang="en-CA" dirty="0"/>
          </a:p>
        </p:txBody>
      </p:sp>
    </p:spTree>
    <p:extLst>
      <p:ext uri="{BB962C8B-B14F-4D97-AF65-F5344CB8AC3E}">
        <p14:creationId xmlns:p14="http://schemas.microsoft.com/office/powerpoint/2010/main" val="95536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33400" y="1166604"/>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B9B16283-574C-4CF0-899E-F4078C78D3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7172" y="1434794"/>
            <a:ext cx="6705600" cy="4283479"/>
          </a:xfrm>
          <a:prstGeom prst="rect">
            <a:avLst/>
          </a:prstGeom>
        </p:spPr>
      </p:pic>
      <p:pic>
        <p:nvPicPr>
          <p:cNvPr id="7" name="Picture 6">
            <a:extLst>
              <a:ext uri="{FF2B5EF4-FFF2-40B4-BE49-F238E27FC236}">
                <a16:creationId xmlns:a16="http://schemas.microsoft.com/office/drawing/2014/main" id="{1F91A97C-1250-4302-B838-13C58E4042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92280" y="6229514"/>
            <a:ext cx="1961400" cy="574456"/>
          </a:xfrm>
          <a:prstGeom prst="rect">
            <a:avLst/>
          </a:prstGeom>
        </p:spPr>
      </p:pic>
      <p:sp>
        <p:nvSpPr>
          <p:cNvPr id="6" name="Title 5">
            <a:extLst>
              <a:ext uri="{FF2B5EF4-FFF2-40B4-BE49-F238E27FC236}">
                <a16:creationId xmlns:a16="http://schemas.microsoft.com/office/drawing/2014/main" id="{4082B016-A008-4DB9-8C17-0BC9B1411BC1}"/>
              </a:ext>
            </a:extLst>
          </p:cNvPr>
          <p:cNvSpPr>
            <a:spLocks noGrp="1"/>
          </p:cNvSpPr>
          <p:nvPr>
            <p:ph type="title"/>
          </p:nvPr>
        </p:nvSpPr>
        <p:spPr>
          <a:xfrm>
            <a:off x="578674" y="607674"/>
            <a:ext cx="8229600" cy="1143000"/>
          </a:xfrm>
        </p:spPr>
        <p:txBody>
          <a:bodyPr>
            <a:normAutofit fontScale="90000"/>
          </a:bodyPr>
          <a:lstStyle/>
          <a:p>
            <a:pPr lvl="0">
              <a:spcBef>
                <a:spcPts val="0"/>
              </a:spcBef>
            </a:pPr>
            <a:r>
              <a:rPr lang="en-CA" sz="2800" b="1" dirty="0">
                <a:solidFill>
                  <a:srgbClr val="2BA89F"/>
                </a:solidFill>
                <a:latin typeface="Arial" panose="020B0604020202020204" pitchFamily="34" charset="0"/>
                <a:ea typeface="+mn-ea"/>
                <a:cs typeface="Arial" panose="020B0604020202020204" pitchFamily="34" charset="0"/>
              </a:rPr>
              <a:t>Post Card given to Clients at CMHA-CT</a:t>
            </a:r>
            <a:br>
              <a:rPr lang="en-CA" sz="2800" b="1" dirty="0">
                <a:solidFill>
                  <a:srgbClr val="2BA89F"/>
                </a:solidFill>
                <a:latin typeface="Arial" panose="020B0604020202020204" pitchFamily="34" charset="0"/>
                <a:ea typeface="+mn-ea"/>
                <a:cs typeface="Arial" panose="020B0604020202020204" pitchFamily="34" charset="0"/>
              </a:rPr>
            </a:br>
            <a:endParaRPr lang="en-CA" dirty="0"/>
          </a:p>
        </p:txBody>
      </p:sp>
    </p:spTree>
    <p:extLst>
      <p:ext uri="{BB962C8B-B14F-4D97-AF65-F5344CB8AC3E}">
        <p14:creationId xmlns:p14="http://schemas.microsoft.com/office/powerpoint/2010/main" val="271784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33400" y="1166604"/>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744" y="1393299"/>
            <a:ext cx="7164150" cy="4686227"/>
          </a:xfrm>
          <a:prstGeom prst="rect">
            <a:avLst/>
          </a:prstGeom>
        </p:spPr>
      </p:pic>
      <p:pic>
        <p:nvPicPr>
          <p:cNvPr id="7" name="Picture 6">
            <a:extLst>
              <a:ext uri="{FF2B5EF4-FFF2-40B4-BE49-F238E27FC236}">
                <a16:creationId xmlns:a16="http://schemas.microsoft.com/office/drawing/2014/main" id="{C46B93CD-55B8-4A3E-A29F-79846F1D8B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64288" y="6304634"/>
            <a:ext cx="1889391" cy="553365"/>
          </a:xfrm>
          <a:prstGeom prst="rect">
            <a:avLst/>
          </a:prstGeom>
        </p:spPr>
      </p:pic>
      <p:sp>
        <p:nvSpPr>
          <p:cNvPr id="6" name="Title 5">
            <a:extLst>
              <a:ext uri="{FF2B5EF4-FFF2-40B4-BE49-F238E27FC236}">
                <a16:creationId xmlns:a16="http://schemas.microsoft.com/office/drawing/2014/main" id="{9C4B2BC3-F030-4BE7-8050-BF9D75D9EF07}"/>
              </a:ext>
            </a:extLst>
          </p:cNvPr>
          <p:cNvSpPr>
            <a:spLocks noGrp="1"/>
          </p:cNvSpPr>
          <p:nvPr>
            <p:ph type="title"/>
          </p:nvPr>
        </p:nvSpPr>
        <p:spPr>
          <a:xfrm>
            <a:off x="251520" y="377870"/>
            <a:ext cx="10778498" cy="1143000"/>
          </a:xfrm>
        </p:spPr>
        <p:txBody>
          <a:bodyPr>
            <a:normAutofit/>
          </a:bodyPr>
          <a:lstStyle/>
          <a:p>
            <a:pPr lvl="0" algn="l">
              <a:spcBef>
                <a:spcPts val="0"/>
              </a:spcBef>
            </a:pPr>
            <a:r>
              <a:rPr lang="en-CA" sz="2800" b="1" dirty="0">
                <a:solidFill>
                  <a:srgbClr val="2BA89F"/>
                </a:solidFill>
                <a:latin typeface="Arial" panose="020B0604020202020204" pitchFamily="34" charset="0"/>
                <a:ea typeface="+mn-ea"/>
                <a:cs typeface="Arial" panose="020B0604020202020204" pitchFamily="34" charset="0"/>
              </a:rPr>
              <a:t>Post Card given to Clients at CMHA-CT continued..</a:t>
            </a:r>
            <a:endParaRPr lang="en-CA" dirty="0"/>
          </a:p>
        </p:txBody>
      </p:sp>
    </p:spTree>
    <p:extLst>
      <p:ext uri="{BB962C8B-B14F-4D97-AF65-F5344CB8AC3E}">
        <p14:creationId xmlns:p14="http://schemas.microsoft.com/office/powerpoint/2010/main" val="29599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27583" y="1772816"/>
            <a:ext cx="2433065" cy="5085184"/>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5400000">
            <a:off x="5000538" y="840297"/>
            <a:ext cx="2376261" cy="5782048"/>
          </a:xfrm>
          <a:prstGeom prst="rect">
            <a:avLst/>
          </a:prstGeom>
        </p:spPr>
      </p:pic>
      <p:pic>
        <p:nvPicPr>
          <p:cNvPr id="9" name="Picture 8">
            <a:extLst>
              <a:ext uri="{FF2B5EF4-FFF2-40B4-BE49-F238E27FC236}">
                <a16:creationId xmlns:a16="http://schemas.microsoft.com/office/drawing/2014/main" id="{BC8DCB7F-3EC9-4F16-BD36-6B74C1F3FA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04248" y="6186394"/>
            <a:ext cx="2177424" cy="637724"/>
          </a:xfrm>
          <a:prstGeom prst="rect">
            <a:avLst/>
          </a:prstGeom>
        </p:spPr>
      </p:pic>
      <p:sp>
        <p:nvSpPr>
          <p:cNvPr id="2" name="Title 1"/>
          <p:cNvSpPr>
            <a:spLocks noGrp="1"/>
          </p:cNvSpPr>
          <p:nvPr>
            <p:ph type="title"/>
          </p:nvPr>
        </p:nvSpPr>
        <p:spPr>
          <a:xfrm>
            <a:off x="251520" y="0"/>
            <a:ext cx="8229600" cy="1556792"/>
          </a:xfrm>
        </p:spPr>
        <p:txBody>
          <a:bodyPr>
            <a:normAutofit/>
          </a:bodyPr>
          <a:lstStyle/>
          <a:p>
            <a:r>
              <a:rPr lang="en-US" sz="2800" b="1" dirty="0">
                <a:solidFill>
                  <a:srgbClr val="2BA89F"/>
                </a:solidFill>
                <a:latin typeface="Arial" panose="020B0604020202020204" pitchFamily="34" charset="0"/>
                <a:ea typeface="+mn-ea"/>
                <a:cs typeface="Arial" panose="020B0604020202020204" pitchFamily="34" charset="0"/>
              </a:rPr>
              <a:t>Bookmarks for Staff: OCAN Domains</a:t>
            </a:r>
            <a:br>
              <a:rPr lang="en-US" sz="2800" b="1" dirty="0">
                <a:solidFill>
                  <a:srgbClr val="2BA89F"/>
                </a:solidFill>
                <a:latin typeface="Arial" panose="020B0604020202020204" pitchFamily="34" charset="0"/>
                <a:ea typeface="+mn-ea"/>
                <a:cs typeface="Arial" panose="020B0604020202020204" pitchFamily="34" charset="0"/>
              </a:rPr>
            </a:br>
            <a:r>
              <a:rPr lang="en-US" sz="2800" b="1" dirty="0">
                <a:solidFill>
                  <a:srgbClr val="2BA89F"/>
                </a:solidFill>
                <a:latin typeface="Arial" panose="020B0604020202020204" pitchFamily="34" charset="0"/>
                <a:ea typeface="+mn-ea"/>
                <a:cs typeface="Arial" panose="020B0604020202020204" pitchFamily="34" charset="0"/>
              </a:rPr>
              <a:t> and use in Progress Notes</a:t>
            </a:r>
          </a:p>
        </p:txBody>
      </p:sp>
      <p:sp>
        <p:nvSpPr>
          <p:cNvPr id="3" name="TextBox 2">
            <a:extLst>
              <a:ext uri="{FF2B5EF4-FFF2-40B4-BE49-F238E27FC236}">
                <a16:creationId xmlns:a16="http://schemas.microsoft.com/office/drawing/2014/main" id="{0CDCAFE8-41E1-42A1-8114-B617ACF677F7}"/>
              </a:ext>
            </a:extLst>
          </p:cNvPr>
          <p:cNvSpPr txBox="1"/>
          <p:nvPr/>
        </p:nvSpPr>
        <p:spPr>
          <a:xfrm>
            <a:off x="1180019" y="1381429"/>
            <a:ext cx="1728192" cy="461665"/>
          </a:xfrm>
          <a:prstGeom prst="rect">
            <a:avLst/>
          </a:prstGeom>
          <a:noFill/>
        </p:spPr>
        <p:txBody>
          <a:bodyPr wrap="square" rtlCol="0">
            <a:spAutoFit/>
          </a:bodyPr>
          <a:lstStyle/>
          <a:p>
            <a:r>
              <a:rPr lang="en-US" sz="2400" b="1" u="sng" dirty="0">
                <a:solidFill>
                  <a:srgbClr val="0070C0"/>
                </a:solidFill>
              </a:rPr>
              <a:t>Domains</a:t>
            </a:r>
            <a:endParaRPr lang="en-CA" sz="2400" b="1" u="sng" dirty="0">
              <a:solidFill>
                <a:srgbClr val="0070C0"/>
              </a:solidFill>
            </a:endParaRPr>
          </a:p>
        </p:txBody>
      </p:sp>
      <p:sp>
        <p:nvSpPr>
          <p:cNvPr id="8" name="TextBox 7">
            <a:extLst>
              <a:ext uri="{FF2B5EF4-FFF2-40B4-BE49-F238E27FC236}">
                <a16:creationId xmlns:a16="http://schemas.microsoft.com/office/drawing/2014/main" id="{662B4682-E38F-48F4-8DDC-0621E5B8CF2B}"/>
              </a:ext>
            </a:extLst>
          </p:cNvPr>
          <p:cNvSpPr txBox="1"/>
          <p:nvPr/>
        </p:nvSpPr>
        <p:spPr>
          <a:xfrm>
            <a:off x="4716016" y="2216214"/>
            <a:ext cx="2659791" cy="461665"/>
          </a:xfrm>
          <a:prstGeom prst="rect">
            <a:avLst/>
          </a:prstGeom>
          <a:noFill/>
        </p:spPr>
        <p:txBody>
          <a:bodyPr wrap="square" rtlCol="0">
            <a:spAutoFit/>
          </a:bodyPr>
          <a:lstStyle/>
          <a:p>
            <a:r>
              <a:rPr lang="en-US" sz="2400" b="1" u="sng" dirty="0">
                <a:solidFill>
                  <a:srgbClr val="0070C0"/>
                </a:solidFill>
              </a:rPr>
              <a:t>Progress Notes</a:t>
            </a:r>
            <a:endParaRPr lang="en-CA" sz="2400" b="1" u="sng" dirty="0">
              <a:solidFill>
                <a:srgbClr val="0070C0"/>
              </a:solidFill>
            </a:endParaRPr>
          </a:p>
        </p:txBody>
      </p:sp>
      <p:sp>
        <p:nvSpPr>
          <p:cNvPr id="10" name="Frame 9">
            <a:extLst>
              <a:ext uri="{FF2B5EF4-FFF2-40B4-BE49-F238E27FC236}">
                <a16:creationId xmlns:a16="http://schemas.microsoft.com/office/drawing/2014/main" id="{934964A8-0462-40A6-B862-67784A8E6F6D}"/>
              </a:ext>
              <a:ext uri="{C183D7F6-B498-43B3-948B-1728B52AA6E4}">
                <adec:decorative xmlns:adec="http://schemas.microsoft.com/office/drawing/2017/decorative" val="1"/>
              </a:ext>
            </a:extLst>
          </p:cNvPr>
          <p:cNvSpPr/>
          <p:nvPr/>
        </p:nvSpPr>
        <p:spPr>
          <a:xfrm>
            <a:off x="6804248" y="3924979"/>
            <a:ext cx="2088231" cy="461666"/>
          </a:xfrm>
          <a:prstGeom prst="frame">
            <a:avLst>
              <a:gd name="adj1" fmla="val 7971"/>
            </a:avLst>
          </a:prstGeom>
          <a:solidFill>
            <a:srgbClr val="0070C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solidFill>
                <a:srgbClr val="0070C0"/>
              </a:solidFill>
              <a:highlight>
                <a:srgbClr val="0000FF"/>
              </a:highlight>
            </a:endParaRPr>
          </a:p>
        </p:txBody>
      </p:sp>
    </p:spTree>
    <p:extLst>
      <p:ext uri="{BB962C8B-B14F-4D97-AF65-F5344CB8AC3E}">
        <p14:creationId xmlns:p14="http://schemas.microsoft.com/office/powerpoint/2010/main" val="276778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6CC99-D432-4008-AD3D-BB3354325338}"/>
              </a:ext>
            </a:extLst>
          </p:cNvPr>
          <p:cNvSpPr>
            <a:spLocks noGrp="1"/>
          </p:cNvSpPr>
          <p:nvPr>
            <p:ph idx="1"/>
          </p:nvPr>
        </p:nvSpPr>
        <p:spPr>
          <a:xfrm>
            <a:off x="457200" y="1268760"/>
            <a:ext cx="8229600" cy="4968552"/>
          </a:xfrm>
        </p:spPr>
        <p:txBody>
          <a:bodyPr>
            <a:normAutofit lnSpcReduction="10000"/>
          </a:bodyPr>
          <a:lstStyle/>
          <a:p>
            <a:r>
              <a:rPr lang="en-CA" sz="2400" dirty="0"/>
              <a:t>Between securing a new data base and helping staff understand the importance that OCAN’s and Recovery Plans have on a client’s recovery journey, I have uploaded 100’s of OCAN’s to the IAR, so HUGE increase  (Since May 2017).</a:t>
            </a:r>
          </a:p>
          <a:p>
            <a:r>
              <a:rPr lang="en-CA" sz="2400" dirty="0"/>
              <a:t>In the EQIP project, 100% of clients stated that the OCAN was a useful tool in assisting in their recovery.</a:t>
            </a:r>
          </a:p>
          <a:p>
            <a:r>
              <a:rPr lang="en-CA" sz="2400" dirty="0"/>
              <a:t>The projects we have been involved in through Health Quality Ontario - EQIP and IDEAS projects, have certainly paved the way in terms of helping us move forward in our quality improvement work.</a:t>
            </a:r>
          </a:p>
          <a:p>
            <a:r>
              <a:rPr lang="en-CA" sz="2400" dirty="0"/>
              <a:t>We would not have been able to progress this far without the help of our dedicated client volunteers/ambassadors who are present at all of our committee meetings, trainings and conferences.  Kudos to everyone!</a:t>
            </a:r>
          </a:p>
          <a:p>
            <a:endParaRPr lang="en-CA" sz="2400" dirty="0"/>
          </a:p>
        </p:txBody>
      </p:sp>
      <p:pic>
        <p:nvPicPr>
          <p:cNvPr id="4" name="Picture 3">
            <a:extLst>
              <a:ext uri="{FF2B5EF4-FFF2-40B4-BE49-F238E27FC236}">
                <a16:creationId xmlns:a16="http://schemas.microsoft.com/office/drawing/2014/main" id="{ED2CF8DE-87D1-458E-BD96-39C16D0B74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36296" y="6325724"/>
            <a:ext cx="1817384" cy="532276"/>
          </a:xfrm>
          <a:prstGeom prst="rect">
            <a:avLst/>
          </a:prstGeom>
        </p:spPr>
      </p:pic>
      <p:sp>
        <p:nvSpPr>
          <p:cNvPr id="2" name="Title 1">
            <a:extLst>
              <a:ext uri="{FF2B5EF4-FFF2-40B4-BE49-F238E27FC236}">
                <a16:creationId xmlns:a16="http://schemas.microsoft.com/office/drawing/2014/main" id="{F52D84A3-E1EA-47C2-873F-A42207736E28}"/>
              </a:ext>
            </a:extLst>
          </p:cNvPr>
          <p:cNvSpPr>
            <a:spLocks noGrp="1"/>
          </p:cNvSpPr>
          <p:nvPr>
            <p:ph type="title"/>
          </p:nvPr>
        </p:nvSpPr>
        <p:spPr>
          <a:xfrm>
            <a:off x="457200" y="274638"/>
            <a:ext cx="7931224" cy="994122"/>
          </a:xfrm>
        </p:spPr>
        <p:txBody>
          <a:bodyPr>
            <a:normAutofit/>
          </a:bodyPr>
          <a:lstStyle/>
          <a:p>
            <a:r>
              <a:rPr lang="en-US" sz="4000" b="1" u="sng" dirty="0">
                <a:solidFill>
                  <a:srgbClr val="00B1B0"/>
                </a:solidFill>
                <a:latin typeface="Arial"/>
                <a:cs typeface="Arial"/>
              </a:rPr>
              <a:t>In Conclusion</a:t>
            </a:r>
            <a:endParaRPr lang="en-CA" sz="4000" u="sng" dirty="0"/>
          </a:p>
        </p:txBody>
      </p:sp>
    </p:spTree>
    <p:extLst>
      <p:ext uri="{BB962C8B-B14F-4D97-AF65-F5344CB8AC3E}">
        <p14:creationId xmlns:p14="http://schemas.microsoft.com/office/powerpoint/2010/main" val="364359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CB7A-7B10-40EF-B555-2E6949B43828}"/>
              </a:ext>
            </a:extLst>
          </p:cNvPr>
          <p:cNvSpPr>
            <a:spLocks noGrp="1"/>
          </p:cNvSpPr>
          <p:nvPr>
            <p:ph type="title"/>
          </p:nvPr>
        </p:nvSpPr>
        <p:spPr>
          <a:xfrm>
            <a:off x="457200" y="4077072"/>
            <a:ext cx="8229600" cy="1143000"/>
          </a:xfrm>
        </p:spPr>
        <p:txBody>
          <a:bodyPr/>
          <a:lstStyle/>
          <a:p>
            <a:r>
              <a:rPr lang="en-US" dirty="0"/>
              <a:t>for listening!</a:t>
            </a:r>
            <a:endParaRPr lang="en-CA" dirty="0"/>
          </a:p>
        </p:txBody>
      </p:sp>
      <p:pic>
        <p:nvPicPr>
          <p:cNvPr id="5" name="Content Placeholder 4">
            <a:extLst>
              <a:ext uri="{FF2B5EF4-FFF2-40B4-BE49-F238E27FC236}">
                <a16:creationId xmlns:a16="http://schemas.microsoft.com/office/drawing/2014/main" id="{2360B351-A0A2-4C8B-BFBE-E6F822AA9AE5}"/>
              </a:ext>
              <a:ext uri="{C183D7F6-B498-43B3-948B-1728B52AA6E4}">
                <adec:decorative xmlns:adec="http://schemas.microsoft.com/office/drawing/2017/decorative" val="1"/>
              </a:ext>
            </a:extLst>
          </p:cNvPr>
          <p:cNvPicPr>
            <a:picLocks noGrp="1" noChangeAspect="1"/>
          </p:cNvPicPr>
          <p:nvPr>
            <p:ph idx="4294967295"/>
          </p:nvPr>
        </p:nvPicPr>
        <p:blipFill>
          <a:blip r:embed="rId3"/>
          <a:stretch>
            <a:fillRect/>
          </a:stretch>
        </p:blipFill>
        <p:spPr>
          <a:xfrm>
            <a:off x="0" y="1484313"/>
            <a:ext cx="8378825" cy="2808287"/>
          </a:xfrm>
        </p:spPr>
      </p:pic>
      <p:pic>
        <p:nvPicPr>
          <p:cNvPr id="3" name="Picture 2">
            <a:extLst>
              <a:ext uri="{FF2B5EF4-FFF2-40B4-BE49-F238E27FC236}">
                <a16:creationId xmlns:a16="http://schemas.microsoft.com/office/drawing/2014/main" id="{87558A96-7E59-41E9-BFE3-591FB6A1A3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0286" y="6309320"/>
            <a:ext cx="1873393" cy="548680"/>
          </a:xfrm>
          <a:prstGeom prst="rect">
            <a:avLst/>
          </a:prstGeom>
        </p:spPr>
      </p:pic>
    </p:spTree>
    <p:extLst>
      <p:ext uri="{BB962C8B-B14F-4D97-AF65-F5344CB8AC3E}">
        <p14:creationId xmlns:p14="http://schemas.microsoft.com/office/powerpoint/2010/main" val="295925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7344-54BC-4F63-A1A8-2E144A797ECA}"/>
              </a:ext>
            </a:extLst>
          </p:cNvPr>
          <p:cNvSpPr>
            <a:spLocks noGrp="1"/>
          </p:cNvSpPr>
          <p:nvPr>
            <p:ph type="title"/>
          </p:nvPr>
        </p:nvSpPr>
        <p:spPr>
          <a:xfrm>
            <a:off x="539552" y="0"/>
            <a:ext cx="8229600" cy="1143000"/>
          </a:xfrm>
        </p:spPr>
        <p:txBody>
          <a:bodyPr/>
          <a:lstStyle/>
          <a:p>
            <a:r>
              <a:rPr lang="en-US" dirty="0"/>
              <a:t>End of presentation</a:t>
            </a:r>
            <a:endParaRPr lang="en-CA" dirty="0"/>
          </a:p>
        </p:txBody>
      </p:sp>
      <p:pic>
        <p:nvPicPr>
          <p:cNvPr id="4" name="Content Placeholder 3">
            <a:extLst>
              <a:ext uri="{FF2B5EF4-FFF2-40B4-BE49-F238E27FC236}">
                <a16:creationId xmlns:a16="http://schemas.microsoft.com/office/drawing/2014/main" id="{70A86012-8E88-4321-94E7-2B16A17C7B88}"/>
              </a:ext>
              <a:ext uri="{C183D7F6-B498-43B3-948B-1728B52AA6E4}">
                <adec:decorative xmlns:adec="http://schemas.microsoft.com/office/drawing/2017/decorative" val="1"/>
              </a:ext>
            </a:extLst>
          </p:cNvPr>
          <p:cNvPicPr>
            <a:picLocks noGrp="1" noChangeAspect="1"/>
          </p:cNvPicPr>
          <p:nvPr>
            <p:ph idx="4294967295"/>
          </p:nvPr>
        </p:nvPicPr>
        <p:blipFill>
          <a:blip r:embed="rId3"/>
          <a:stretch>
            <a:fillRect/>
          </a:stretch>
        </p:blipFill>
        <p:spPr>
          <a:xfrm>
            <a:off x="1001712" y="980728"/>
            <a:ext cx="7140575" cy="5380038"/>
          </a:xfrm>
        </p:spPr>
      </p:pic>
    </p:spTree>
    <p:extLst>
      <p:ext uri="{BB962C8B-B14F-4D97-AF65-F5344CB8AC3E}">
        <p14:creationId xmlns:p14="http://schemas.microsoft.com/office/powerpoint/2010/main" val="59131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078403" y="1931314"/>
            <a:ext cx="1197242" cy="3733690"/>
          </a:xfrm>
          <a:prstGeom prst="rect">
            <a:avLst/>
          </a:prstGeom>
        </p:spPr>
      </p:pic>
      <p:sp>
        <p:nvSpPr>
          <p:cNvPr id="4" name="Slide Number Placeholder 3"/>
          <p:cNvSpPr>
            <a:spLocks noGrp="1"/>
          </p:cNvSpPr>
          <p:nvPr>
            <p:ph type="sldNum" sz="quarter" idx="12"/>
          </p:nvPr>
        </p:nvSpPr>
        <p:spPr/>
        <p:txBody>
          <a:bodyPr/>
          <a:lstStyle/>
          <a:p>
            <a:fld id="{7A012BAD-0951-4CD7-87A6-3E11485C4863}" type="slidenum">
              <a:rPr lang="en-US" smtClean="0"/>
              <a:t>18</a:t>
            </a:fld>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42643" y="1924451"/>
            <a:ext cx="1072474" cy="3655076"/>
          </a:xfrm>
          <a:prstGeom prst="rect">
            <a:avLst/>
          </a:prstGeom>
        </p:spPr>
      </p:pic>
      <p:pic>
        <p:nvPicPr>
          <p:cNvPr id="8" name="Picture 7">
            <a:extLst>
              <a:ext uri="{FF2B5EF4-FFF2-40B4-BE49-F238E27FC236}">
                <a16:creationId xmlns:a16="http://schemas.microsoft.com/office/drawing/2014/main" id="{B9B16283-574C-4CF0-899E-F4078C78D3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37093" y="1955170"/>
            <a:ext cx="2694611" cy="2064823"/>
          </a:xfrm>
          <a:prstGeom prst="rect">
            <a:avLst/>
          </a:prstGeom>
        </p:spPr>
      </p:pic>
      <p:sp>
        <p:nvSpPr>
          <p:cNvPr id="3" name="TextBox 2"/>
          <p:cNvSpPr txBox="1"/>
          <p:nvPr/>
        </p:nvSpPr>
        <p:spPr>
          <a:xfrm>
            <a:off x="5228538" y="1467322"/>
            <a:ext cx="4577024" cy="253916"/>
          </a:xfrm>
          <a:prstGeom prst="rect">
            <a:avLst/>
          </a:prstGeom>
          <a:noFill/>
        </p:spPr>
        <p:txBody>
          <a:bodyPr wrap="square" rtlCol="0">
            <a:spAutoFit/>
          </a:bodyPr>
          <a:lstStyle/>
          <a:p>
            <a:r>
              <a:rPr lang="en-US" sz="1050" b="1" u="sng" kern="1400" dirty="0">
                <a:solidFill>
                  <a:srgbClr val="000000"/>
                </a:solidFill>
                <a:latin typeface="Arial" panose="020B0604020202020204" pitchFamily="34" charset="0"/>
                <a:cs typeface="Arial" panose="020B0604020202020204" pitchFamily="34" charset="0"/>
              </a:rPr>
              <a:t>Effective Change Idea Products:  </a:t>
            </a:r>
          </a:p>
        </p:txBody>
      </p:sp>
      <p:sp>
        <p:nvSpPr>
          <p:cNvPr id="10" name="Rectangle 9">
            <a:extLst>
              <a:ext uri="{C183D7F6-B498-43B3-948B-1728B52AA6E4}">
                <adec:decorative xmlns:adec="http://schemas.microsoft.com/office/drawing/2017/decorative" val="1"/>
              </a:ext>
            </a:extLst>
          </p:cNvPr>
          <p:cNvSpPr/>
          <p:nvPr/>
        </p:nvSpPr>
        <p:spPr>
          <a:xfrm>
            <a:off x="160902" y="959644"/>
            <a:ext cx="8870802" cy="4948984"/>
          </a:xfrm>
          <a:prstGeom prst="rect">
            <a:avLst/>
          </a:prstGeom>
          <a:noFill/>
          <a:ln w="635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0C0"/>
              </a:solidFill>
            </a:endParaRPr>
          </a:p>
        </p:txBody>
      </p:sp>
      <p:sp>
        <p:nvSpPr>
          <p:cNvPr id="11" name="TextBox 10"/>
          <p:cNvSpPr txBox="1"/>
          <p:nvPr/>
        </p:nvSpPr>
        <p:spPr>
          <a:xfrm>
            <a:off x="4662905" y="1697050"/>
            <a:ext cx="1999337" cy="253916"/>
          </a:xfrm>
          <a:prstGeom prst="rect">
            <a:avLst/>
          </a:prstGeom>
          <a:noFill/>
        </p:spPr>
        <p:txBody>
          <a:bodyPr wrap="square" rtlCol="0">
            <a:spAutoFit/>
          </a:bodyPr>
          <a:lstStyle/>
          <a:p>
            <a:r>
              <a:rPr lang="en-US" sz="1050" u="sng" dirty="0">
                <a:latin typeface="Arial Narrow" panose="020B0606020202030204" pitchFamily="34" charset="0"/>
                <a:cs typeface="Arial" panose="020B0604020202020204" pitchFamily="34" charset="0"/>
              </a:rPr>
              <a:t>Bookmarks for Staff</a:t>
            </a:r>
          </a:p>
        </p:txBody>
      </p:sp>
      <p:sp>
        <p:nvSpPr>
          <p:cNvPr id="12" name="Rectangle 11"/>
          <p:cNvSpPr/>
          <p:nvPr/>
        </p:nvSpPr>
        <p:spPr>
          <a:xfrm>
            <a:off x="176521" y="1365420"/>
            <a:ext cx="3738943" cy="3647152"/>
          </a:xfrm>
          <a:prstGeom prst="rect">
            <a:avLst/>
          </a:prstGeom>
        </p:spPr>
        <p:txBody>
          <a:bodyPr wrap="square">
            <a:spAutoFit/>
          </a:bodyPr>
          <a:lstStyle/>
          <a:p>
            <a:r>
              <a:rPr lang="en-US" sz="1050" b="1" u="sng" kern="1400" dirty="0">
                <a:solidFill>
                  <a:srgbClr val="000000"/>
                </a:solidFill>
                <a:latin typeface="Arial" panose="020B0604020202020204" pitchFamily="34" charset="0"/>
                <a:cs typeface="Arial" panose="020B0604020202020204" pitchFamily="34" charset="0"/>
              </a:rPr>
              <a:t>Problem: </a:t>
            </a:r>
          </a:p>
          <a:p>
            <a:r>
              <a:rPr lang="en-US" sz="1050" dirty="0">
                <a:latin typeface="Arial" panose="020B0604020202020204" pitchFamily="34" charset="0"/>
                <a:cs typeface="Arial" panose="020B0604020202020204" pitchFamily="34" charset="0"/>
              </a:rPr>
              <a:t>Baseline Data (2016) showed that </a:t>
            </a:r>
            <a:r>
              <a:rPr lang="en-US" sz="1050" b="1" dirty="0">
                <a:solidFill>
                  <a:srgbClr val="00B050"/>
                </a:solidFill>
                <a:latin typeface="Arial" panose="020B0604020202020204" pitchFamily="34" charset="0"/>
                <a:cs typeface="Arial" panose="020B0604020202020204" pitchFamily="34" charset="0"/>
              </a:rPr>
              <a:t>100% </a:t>
            </a:r>
            <a:r>
              <a:rPr lang="en-US" sz="1050" dirty="0">
                <a:latin typeface="Arial" panose="020B0604020202020204" pitchFamily="34" charset="0"/>
                <a:cs typeface="Arial" panose="020B0604020202020204" pitchFamily="34" charset="0"/>
              </a:rPr>
              <a:t>of clients with a Recovery Plan find it helpful, but  </a:t>
            </a:r>
            <a:r>
              <a:rPr lang="en-US" sz="1050" b="1" dirty="0">
                <a:solidFill>
                  <a:srgbClr val="00B050"/>
                </a:solidFill>
                <a:latin typeface="Arial" panose="020B0604020202020204" pitchFamily="34" charset="0"/>
                <a:cs typeface="Arial" panose="020B0604020202020204" pitchFamily="34" charset="0"/>
              </a:rPr>
              <a:t>45%</a:t>
            </a:r>
            <a:r>
              <a:rPr lang="en-US" sz="1050" dirty="0">
                <a:solidFill>
                  <a:srgbClr val="00B050"/>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of clients don’t have a Recovery Plan</a:t>
            </a:r>
          </a:p>
          <a:p>
            <a:pPr marL="171450" indent="-171450"/>
            <a:endParaRPr lang="en-US" sz="1050" b="1" u="sng" kern="1400" dirty="0">
              <a:solidFill>
                <a:srgbClr val="000000"/>
              </a:solidFill>
              <a:latin typeface="Arial" panose="020B0604020202020204" pitchFamily="34" charset="0"/>
              <a:cs typeface="Arial" panose="020B0604020202020204" pitchFamily="34" charset="0"/>
            </a:endParaRPr>
          </a:p>
          <a:p>
            <a:pPr marL="171450" indent="-171450"/>
            <a:r>
              <a:rPr lang="en-US" sz="1050" b="1" u="sng" kern="1400" dirty="0">
                <a:solidFill>
                  <a:srgbClr val="000000"/>
                </a:solidFill>
                <a:latin typeface="Arial" panose="020B0604020202020204" pitchFamily="34" charset="0"/>
                <a:cs typeface="Arial" panose="020B0604020202020204" pitchFamily="34" charset="0"/>
              </a:rPr>
              <a:t>Aim</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Increase </a:t>
            </a:r>
            <a:r>
              <a:rPr lang="en-US" sz="1050" dirty="0">
                <a:solidFill>
                  <a:srgbClr val="00B050"/>
                </a:solidFill>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of clients with a Recovery Plan</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Reassess with OCAN every </a:t>
            </a:r>
            <a:r>
              <a:rPr lang="en-US" sz="1050" b="1" dirty="0">
                <a:solidFill>
                  <a:srgbClr val="00B050"/>
                </a:solidFill>
                <a:latin typeface="Arial" panose="020B0604020202020204" pitchFamily="34" charset="0"/>
                <a:cs typeface="Arial" panose="020B0604020202020204" pitchFamily="34" charset="0"/>
              </a:rPr>
              <a:t>6</a:t>
            </a:r>
            <a:r>
              <a:rPr lang="en-US" sz="1050" dirty="0">
                <a:latin typeface="Arial" panose="020B0604020202020204" pitchFamily="34" charset="0"/>
                <a:cs typeface="Arial" panose="020B0604020202020204" pitchFamily="34" charset="0"/>
              </a:rPr>
              <a:t> months</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Update Recovery Plan every </a:t>
            </a:r>
            <a:r>
              <a:rPr lang="en-US" sz="1050" b="1" dirty="0">
                <a:solidFill>
                  <a:srgbClr val="00B050"/>
                </a:solidFill>
                <a:latin typeface="Arial" panose="020B0604020202020204" pitchFamily="34" charset="0"/>
                <a:cs typeface="Arial" panose="020B0604020202020204" pitchFamily="34" charset="0"/>
              </a:rPr>
              <a:t>6</a:t>
            </a:r>
            <a:r>
              <a:rPr lang="en-US" sz="1050" dirty="0">
                <a:latin typeface="Arial" panose="020B0604020202020204" pitchFamily="34" charset="0"/>
                <a:cs typeface="Arial" panose="020B0604020202020204" pitchFamily="34" charset="0"/>
              </a:rPr>
              <a:t> months</a:t>
            </a:r>
          </a:p>
          <a:p>
            <a:endParaRPr lang="en-US" sz="1050" dirty="0"/>
          </a:p>
          <a:p>
            <a:pPr marL="171450" indent="-171450"/>
            <a:r>
              <a:rPr lang="en-US" sz="1050" b="1" u="sng" kern="1400" dirty="0">
                <a:solidFill>
                  <a:srgbClr val="000000"/>
                </a:solidFill>
                <a:latin typeface="Arial" panose="020B0604020202020204" pitchFamily="34" charset="0"/>
                <a:cs typeface="Arial" panose="020B0604020202020204" pitchFamily="34" charset="0"/>
              </a:rPr>
              <a:t>Strategy:</a:t>
            </a:r>
          </a:p>
          <a:p>
            <a:r>
              <a:rPr lang="en-US" sz="1050" kern="1400" dirty="0">
                <a:solidFill>
                  <a:srgbClr val="000000"/>
                </a:solidFill>
                <a:latin typeface="Arial" panose="020B0604020202020204" pitchFamily="34" charset="0"/>
                <a:cs typeface="Arial" panose="020B0604020202020204" pitchFamily="34" charset="0"/>
              </a:rPr>
              <a:t>Developed a documentation process using OCAN domains:</a:t>
            </a:r>
            <a:r>
              <a:rPr lang="en-US" sz="1050" b="1" u="sng" kern="1400" dirty="0">
                <a:solidFill>
                  <a:srgbClr val="000000"/>
                </a:solidFill>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lang="en-US" sz="1050" kern="1400" dirty="0">
                <a:solidFill>
                  <a:srgbClr val="000000"/>
                </a:solidFill>
                <a:latin typeface="Arial" panose="020B0604020202020204" pitchFamily="34" charset="0"/>
                <a:cs typeface="Arial" panose="020B0604020202020204" pitchFamily="34" charset="0"/>
              </a:rPr>
              <a:t>Domain Oriented Recovery Record  (DORR) </a:t>
            </a:r>
          </a:p>
          <a:p>
            <a:r>
              <a:rPr lang="en-US" sz="1050" b="1" kern="1400" dirty="0">
                <a:solidFill>
                  <a:srgbClr val="000000"/>
                </a:solidFill>
                <a:latin typeface="Arial" panose="020B0604020202020204" pitchFamily="34" charset="0"/>
                <a:cs typeface="Arial" panose="020B0604020202020204" pitchFamily="34" charset="0"/>
              </a:rPr>
              <a:t>      </a:t>
            </a:r>
            <a:r>
              <a:rPr lang="en-US" sz="1050" b="1" kern="1400" dirty="0">
                <a:solidFill>
                  <a:srgbClr val="00B050"/>
                </a:solidFill>
                <a:latin typeface="Arial" panose="020B0604020202020204" pitchFamily="34" charset="0"/>
                <a:cs typeface="Arial" panose="020B0604020202020204" pitchFamily="34" charset="0"/>
              </a:rPr>
              <a:t>Assessment  —&gt; Planning —&gt; Progress Notes</a:t>
            </a:r>
          </a:p>
          <a:p>
            <a:pPr marL="214313" indent="-214313">
              <a:buFont typeface="Arial" panose="020B0604020202020204" pitchFamily="34" charset="0"/>
              <a:buChar char="•"/>
            </a:pPr>
            <a:r>
              <a:rPr lang="en-US" sz="1050" kern="1400" dirty="0">
                <a:solidFill>
                  <a:srgbClr val="000000"/>
                </a:solidFill>
                <a:latin typeface="Arial" panose="020B0604020202020204" pitchFamily="34" charset="0"/>
                <a:cs typeface="Arial" panose="020B0604020202020204" pitchFamily="34" charset="0"/>
              </a:rPr>
              <a:t>Use documentation in practice to support client care</a:t>
            </a:r>
          </a:p>
          <a:p>
            <a:pPr marL="214313" indent="-214313">
              <a:buFont typeface="Arial" panose="020B0604020202020204" pitchFamily="34" charset="0"/>
              <a:buChar char="•"/>
            </a:pPr>
            <a:r>
              <a:rPr lang="en-US" sz="1050" kern="1400" dirty="0">
                <a:solidFill>
                  <a:srgbClr val="000000"/>
                </a:solidFill>
                <a:latin typeface="Arial" panose="020B0604020202020204" pitchFamily="34" charset="0"/>
                <a:cs typeface="Arial" panose="020B0604020202020204" pitchFamily="34" charset="0"/>
              </a:rPr>
              <a:t>Involve clients and staff in the QI process</a:t>
            </a:r>
          </a:p>
          <a:p>
            <a:pPr marL="214313" indent="-214313">
              <a:buFont typeface="Arial" panose="020B0604020202020204" pitchFamily="34" charset="0"/>
              <a:buChar char="•"/>
            </a:pPr>
            <a:endParaRPr lang="en-US" sz="1050" kern="1400" dirty="0">
              <a:solidFill>
                <a:srgbClr val="000000"/>
              </a:solidFill>
              <a:latin typeface="Arial" panose="020B0604020202020204" pitchFamily="34" charset="0"/>
              <a:cs typeface="Arial" panose="020B0604020202020204" pitchFamily="34" charset="0"/>
            </a:endParaRPr>
          </a:p>
          <a:p>
            <a:r>
              <a:rPr lang="en-US" sz="1050" b="1" u="sng" kern="1400" dirty="0">
                <a:solidFill>
                  <a:srgbClr val="000000"/>
                </a:solidFill>
                <a:latin typeface="Arial" panose="020B0604020202020204" pitchFamily="34" charset="0"/>
                <a:cs typeface="Arial" panose="020B0604020202020204" pitchFamily="34" charset="0"/>
              </a:rPr>
              <a:t>DORR incorporates Quality Dimensions:</a:t>
            </a:r>
            <a:endParaRPr lang="en-US" sz="1050" kern="140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050" kern="140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050" kern="140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050" kern="1400" dirty="0">
              <a:solidFill>
                <a:srgbClr val="0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050" kern="1400" dirty="0">
              <a:solidFill>
                <a:srgbClr val="000000"/>
              </a:solidFill>
              <a:latin typeface="Arial" panose="020B0604020202020204" pitchFamily="34" charset="0"/>
              <a:cs typeface="Arial" panose="020B0604020202020204" pitchFamily="34" charset="0"/>
            </a:endParaRP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327" y="4019993"/>
            <a:ext cx="2746220" cy="11954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p:cNvSpPr txBox="1"/>
          <p:nvPr/>
        </p:nvSpPr>
        <p:spPr>
          <a:xfrm>
            <a:off x="208979" y="4730833"/>
            <a:ext cx="3674025" cy="1546577"/>
          </a:xfrm>
          <a:prstGeom prst="rect">
            <a:avLst/>
          </a:prstGeom>
          <a:noFill/>
        </p:spPr>
        <p:txBody>
          <a:bodyPr wrap="square" rtlCol="0">
            <a:spAutoFit/>
          </a:bodyPr>
          <a:lstStyle/>
          <a:p>
            <a:endParaRPr lang="en-US" sz="1050" b="1" u="sng"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Support</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Excellence through Quality Improvement Project</a:t>
            </a:r>
          </a:p>
          <a:p>
            <a:r>
              <a:rPr lang="en-US" sz="1050" dirty="0">
                <a:solidFill>
                  <a:srgbClr val="FF0000"/>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(E-QIP) resources and coaching</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Community Care Information Management (CCIM) resources to identify guidelines for OCAN use</a:t>
            </a:r>
          </a:p>
          <a:p>
            <a:endParaRPr lang="en-US" sz="1050" dirty="0">
              <a:latin typeface="Arial" panose="020B0604020202020204" pitchFamily="34" charset="0"/>
              <a:cs typeface="Arial" panose="020B0604020202020204" pitchFamily="34" charset="0"/>
            </a:endParaRPr>
          </a:p>
          <a:p>
            <a:endParaRPr lang="en-US" sz="1050" dirty="0"/>
          </a:p>
          <a:p>
            <a:pPr marL="214313" indent="-214313">
              <a:buFont typeface="Arial" panose="020B0604020202020204" pitchFamily="34" charset="0"/>
              <a:buChar char="•"/>
            </a:pPr>
            <a:endParaRPr lang="en-US" sz="1050" dirty="0"/>
          </a:p>
        </p:txBody>
      </p:sp>
      <p:pic>
        <p:nvPicPr>
          <p:cNvPr id="18" name="Picture 17">
            <a:extLst>
              <a:ext uri="{FF2B5EF4-FFF2-40B4-BE49-F238E27FC236}">
                <a16:creationId xmlns:a16="http://schemas.microsoft.com/office/drawing/2014/main" id="{8B0D8B16-FB10-424D-9012-550F9D09E95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50890" y="1011026"/>
            <a:ext cx="1324831" cy="441123"/>
          </a:xfrm>
          <a:prstGeom prst="rect">
            <a:avLst/>
          </a:prstGeom>
        </p:spPr>
      </p:pic>
      <p:sp>
        <p:nvSpPr>
          <p:cNvPr id="17" name="TextBox 16">
            <a:extLst>
              <a:ext uri="{FF2B5EF4-FFF2-40B4-BE49-F238E27FC236}">
                <a16:creationId xmlns:a16="http://schemas.microsoft.com/office/drawing/2014/main" id="{5246657F-382C-4F77-B85A-B6CB3447C341}"/>
              </a:ext>
            </a:extLst>
          </p:cNvPr>
          <p:cNvSpPr txBox="1"/>
          <p:nvPr/>
        </p:nvSpPr>
        <p:spPr>
          <a:xfrm>
            <a:off x="6934581" y="1681555"/>
            <a:ext cx="2357449" cy="253916"/>
          </a:xfrm>
          <a:prstGeom prst="rect">
            <a:avLst/>
          </a:prstGeom>
          <a:noFill/>
        </p:spPr>
        <p:txBody>
          <a:bodyPr wrap="square" rtlCol="0">
            <a:spAutoFit/>
          </a:bodyPr>
          <a:lstStyle/>
          <a:p>
            <a:r>
              <a:rPr lang="en-US" sz="1050" u="sng" dirty="0">
                <a:latin typeface="Arial Narrow" panose="020B0606020202030204" pitchFamily="34" charset="0"/>
              </a:rPr>
              <a:t>Postcard for Clients and Staff</a:t>
            </a:r>
            <a:endParaRPr lang="en-US" sz="1350" u="sng" dirty="0">
              <a:latin typeface="Arial Narrow" panose="020B0606020202030204" pitchFamily="34" charset="0"/>
            </a:endParaRPr>
          </a:p>
        </p:txBody>
      </p:sp>
      <p:sp>
        <p:nvSpPr>
          <p:cNvPr id="19" name="TextBox 18">
            <a:extLst>
              <a:ext uri="{FF2B5EF4-FFF2-40B4-BE49-F238E27FC236}">
                <a16:creationId xmlns:a16="http://schemas.microsoft.com/office/drawing/2014/main" id="{C1F51397-AB74-4415-BB08-C0533A1ADEA4}"/>
              </a:ext>
            </a:extLst>
          </p:cNvPr>
          <p:cNvSpPr txBox="1"/>
          <p:nvPr/>
        </p:nvSpPr>
        <p:spPr>
          <a:xfrm>
            <a:off x="6439885" y="4388376"/>
            <a:ext cx="2741258" cy="1107996"/>
          </a:xfrm>
          <a:prstGeom prst="rect">
            <a:avLst/>
          </a:prstGeom>
          <a:noFill/>
        </p:spPr>
        <p:txBody>
          <a:bodyPr wrap="square" rtlCol="0">
            <a:spAutoFit/>
          </a:bodyPr>
          <a:lstStyle/>
          <a:p>
            <a:r>
              <a:rPr lang="en-US" sz="1050" b="1" u="sng" kern="1400" dirty="0">
                <a:solidFill>
                  <a:srgbClr val="000000"/>
                </a:solidFill>
                <a:latin typeface="Arial" panose="020B0604020202020204" pitchFamily="34" charset="0"/>
                <a:cs typeface="Arial" panose="020B0604020202020204" pitchFamily="34" charset="0"/>
              </a:rPr>
              <a:t>Results (2018)</a:t>
            </a:r>
          </a:p>
          <a:p>
            <a:pPr>
              <a:buClr>
                <a:srgbClr val="C0504D"/>
              </a:buClr>
            </a:pPr>
            <a:r>
              <a:rPr lang="en-US" sz="1050" dirty="0">
                <a:solidFill>
                  <a:srgbClr val="00B0F0"/>
                </a:solidFill>
                <a:latin typeface="Arial" panose="020B0604020202020204" pitchFamily="34" charset="0"/>
                <a:cs typeface="Arial" panose="020B0604020202020204" pitchFamily="34" charset="0"/>
                <a:sym typeface="Wingdings" panose="05000000000000000000" pitchFamily="2" charset="2"/>
              </a:rPr>
              <a:t></a:t>
            </a:r>
            <a:r>
              <a:rPr lang="en-US" sz="1050" b="1" dirty="0">
                <a:latin typeface="Arial" panose="020B0604020202020204" pitchFamily="34" charset="0"/>
                <a:cs typeface="Arial" panose="020B0604020202020204" pitchFamily="34" charset="0"/>
              </a:rPr>
              <a:t>   </a:t>
            </a:r>
            <a:r>
              <a:rPr lang="en-US" sz="1050" b="1" dirty="0">
                <a:solidFill>
                  <a:srgbClr val="00B050"/>
                </a:solidFill>
                <a:latin typeface="Arial" panose="020B0604020202020204" pitchFamily="34" charset="0"/>
                <a:cs typeface="Arial" panose="020B0604020202020204" pitchFamily="34" charset="0"/>
              </a:rPr>
              <a:t>90%</a:t>
            </a:r>
            <a:r>
              <a:rPr lang="en-US" sz="1050" dirty="0">
                <a:solidFill>
                  <a:srgbClr val="00B050"/>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of clients have a Recovery Plan</a:t>
            </a:r>
          </a:p>
          <a:p>
            <a:pPr>
              <a:buClr>
                <a:srgbClr val="C0504D"/>
              </a:buClr>
            </a:pPr>
            <a:r>
              <a:rPr lang="en-CA" sz="1050" dirty="0">
                <a:latin typeface="Arial" panose="020B0604020202020204" pitchFamily="34" charset="0"/>
                <a:cs typeface="Arial" panose="020B0604020202020204" pitchFamily="34" charset="0"/>
              </a:rPr>
              <a:t>and report that it’s helpful in meeting their recovery goals</a:t>
            </a:r>
            <a:endParaRPr lang="en-CA" sz="1050" b="1" dirty="0">
              <a:solidFill>
                <a:srgbClr val="009999"/>
              </a:solidFill>
              <a:latin typeface="Arial" panose="020B0604020202020204" pitchFamily="34" charset="0"/>
              <a:cs typeface="Arial" panose="020B0604020202020204" pitchFamily="34" charset="0"/>
            </a:endParaRPr>
          </a:p>
          <a:p>
            <a:endParaRPr lang="en-US" sz="1050" b="1" u="sng" dirty="0">
              <a:latin typeface="Arial Narrow" panose="020B0606020202030204" pitchFamily="34" charset="0"/>
            </a:endParaRPr>
          </a:p>
          <a:p>
            <a:endParaRPr lang="en-US" sz="1350" u="sng" dirty="0">
              <a:latin typeface="Arial Narrow" panose="020B0606020202030204" pitchFamily="34" charset="0"/>
            </a:endParaRPr>
          </a:p>
        </p:txBody>
      </p:sp>
      <p:cxnSp>
        <p:nvCxnSpPr>
          <p:cNvPr id="14" name="Straight Connector 13">
            <a:extLst>
              <a:ext uri="{FF2B5EF4-FFF2-40B4-BE49-F238E27FC236}">
                <a16:creationId xmlns:a16="http://schemas.microsoft.com/office/drawing/2014/main" id="{9CAFF43B-E65E-4304-98D8-D6652E3BBABE}"/>
              </a:ext>
              <a:ext uri="{C183D7F6-B498-43B3-948B-1728B52AA6E4}">
                <adec:decorative xmlns:adec="http://schemas.microsoft.com/office/drawing/2017/decorative" val="1"/>
              </a:ext>
            </a:extLst>
          </p:cNvPr>
          <p:cNvCxnSpPr>
            <a:cxnSpLocks/>
          </p:cNvCxnSpPr>
          <p:nvPr/>
        </p:nvCxnSpPr>
        <p:spPr>
          <a:xfrm>
            <a:off x="3995257" y="1536759"/>
            <a:ext cx="0" cy="408775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2" y="157347"/>
            <a:ext cx="8786619" cy="808133"/>
          </a:xfrm>
        </p:spPr>
        <p:txBody>
          <a:bodyPr>
            <a:normAutofit/>
          </a:bodyPr>
          <a:lstStyle/>
          <a:p>
            <a:r>
              <a:rPr lang="en-US" sz="2100" b="1" u="sng" dirty="0">
                <a:solidFill>
                  <a:srgbClr val="92D050"/>
                </a:solidFill>
              </a:rPr>
              <a:t>Appendix: Documentation Guided by OCAN  </a:t>
            </a:r>
            <a:br>
              <a:rPr lang="en-US" sz="2100" b="1" u="sng" dirty="0">
                <a:solidFill>
                  <a:srgbClr val="92D050"/>
                </a:solidFill>
              </a:rPr>
            </a:br>
            <a:r>
              <a:rPr lang="en-US" sz="2100" b="1" u="sng" dirty="0">
                <a:solidFill>
                  <a:srgbClr val="92D050"/>
                </a:solidFill>
              </a:rPr>
              <a:t>Leading to Quality Improvement</a:t>
            </a:r>
          </a:p>
        </p:txBody>
      </p:sp>
    </p:spTree>
    <p:extLst>
      <p:ext uri="{BB962C8B-B14F-4D97-AF65-F5344CB8AC3E}">
        <p14:creationId xmlns:p14="http://schemas.microsoft.com/office/powerpoint/2010/main" val="107947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33400" y="1166604"/>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4007" y="2337127"/>
            <a:ext cx="3267787" cy="2447686"/>
          </a:xfrm>
          <a:prstGeom prst="rect">
            <a:avLst/>
          </a:prstGeom>
        </p:spPr>
      </p:pic>
      <p:pic>
        <p:nvPicPr>
          <p:cNvPr id="10" name="Picture 9">
            <a:extLst>
              <a:ext uri="{FF2B5EF4-FFF2-40B4-BE49-F238E27FC236}">
                <a16:creationId xmlns:a16="http://schemas.microsoft.com/office/drawing/2014/main" id="{A624BCC0-DAFC-4F04-BBA3-8A7B4E6706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32240" y="6178096"/>
            <a:ext cx="2321440" cy="679904"/>
          </a:xfrm>
          <a:prstGeom prst="rect">
            <a:avLst/>
          </a:prstGeom>
        </p:spPr>
      </p:pic>
      <p:sp>
        <p:nvSpPr>
          <p:cNvPr id="3" name="Title 2">
            <a:extLst>
              <a:ext uri="{FF2B5EF4-FFF2-40B4-BE49-F238E27FC236}">
                <a16:creationId xmlns:a16="http://schemas.microsoft.com/office/drawing/2014/main" id="{8EA11463-7DF9-4DBC-A21A-3ED33D2ABB95}"/>
              </a:ext>
            </a:extLst>
          </p:cNvPr>
          <p:cNvSpPr>
            <a:spLocks noGrp="1"/>
          </p:cNvSpPr>
          <p:nvPr>
            <p:ph type="title"/>
          </p:nvPr>
        </p:nvSpPr>
        <p:spPr>
          <a:xfrm>
            <a:off x="449433" y="464398"/>
            <a:ext cx="8229600" cy="1143000"/>
          </a:xfrm>
        </p:spPr>
        <p:txBody>
          <a:bodyPr>
            <a:normAutofit fontScale="90000"/>
          </a:bodyPr>
          <a:lstStyle/>
          <a:p>
            <a:r>
              <a:rPr lang="en-US" b="1" dirty="0">
                <a:solidFill>
                  <a:srgbClr val="00B1B0"/>
                </a:solidFill>
                <a:latin typeface="Arial"/>
                <a:cs typeface="Arial"/>
              </a:rPr>
              <a:t>Our Motto at CMHA-CT</a:t>
            </a:r>
            <a:br>
              <a:rPr lang="en-US" b="1" dirty="0">
                <a:solidFill>
                  <a:srgbClr val="00B1B0"/>
                </a:solidFill>
                <a:latin typeface="Arial"/>
                <a:cs typeface="Arial"/>
              </a:rPr>
            </a:br>
            <a:endParaRPr lang="en-CA" dirty="0"/>
          </a:p>
        </p:txBody>
      </p:sp>
      <p:sp>
        <p:nvSpPr>
          <p:cNvPr id="4" name="Content Placeholder 3">
            <a:extLst>
              <a:ext uri="{FF2B5EF4-FFF2-40B4-BE49-F238E27FC236}">
                <a16:creationId xmlns:a16="http://schemas.microsoft.com/office/drawing/2014/main" id="{7867979A-D77B-471A-A622-C913CF6E4F01}"/>
              </a:ext>
            </a:extLst>
          </p:cNvPr>
          <p:cNvSpPr>
            <a:spLocks noGrp="1"/>
          </p:cNvSpPr>
          <p:nvPr>
            <p:ph idx="1"/>
          </p:nvPr>
        </p:nvSpPr>
        <p:spPr>
          <a:xfrm>
            <a:off x="3995936" y="2380181"/>
            <a:ext cx="4750081" cy="4525963"/>
          </a:xfrm>
        </p:spPr>
        <p:txBody>
          <a:bodyPr/>
          <a:lstStyle/>
          <a:p>
            <a:r>
              <a:rPr lang="en-CA" dirty="0"/>
              <a:t>We include our clients in all projects, workshops, trainings and committees as possible.</a:t>
            </a:r>
          </a:p>
          <a:p>
            <a:endParaRPr lang="en-CA" dirty="0"/>
          </a:p>
        </p:txBody>
      </p:sp>
    </p:spTree>
    <p:extLst>
      <p:ext uri="{BB962C8B-B14F-4D97-AF65-F5344CB8AC3E}">
        <p14:creationId xmlns:p14="http://schemas.microsoft.com/office/powerpoint/2010/main" val="281496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33400" y="1170325"/>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7126B69-84D1-42C6-8220-DF77EE136BAA}"/>
              </a:ext>
            </a:extLst>
          </p:cNvPr>
          <p:cNvSpPr txBox="1"/>
          <p:nvPr/>
        </p:nvSpPr>
        <p:spPr>
          <a:xfrm>
            <a:off x="855142" y="1422075"/>
            <a:ext cx="7461274" cy="4832092"/>
          </a:xfrm>
          <a:prstGeom prst="rect">
            <a:avLst/>
          </a:prstGeom>
          <a:noFill/>
        </p:spPr>
        <p:txBody>
          <a:bodyPr wrap="square" rtlCol="0">
            <a:spAutoFit/>
          </a:bodyPr>
          <a:lstStyle/>
          <a:p>
            <a:pPr marL="285750" indent="-285750">
              <a:buFont typeface="Wingdings" panose="05000000000000000000" pitchFamily="2" charset="2"/>
              <a:buChar char="Ø"/>
            </a:pPr>
            <a:r>
              <a:rPr lang="en-CA" sz="2800" dirty="0"/>
              <a:t>CMHA-CT highly encourages client involvement, and being an “Ambassador” is just one way of doing this. </a:t>
            </a:r>
          </a:p>
          <a:p>
            <a:pPr marL="285750" indent="-285750">
              <a:buFont typeface="Wingdings" panose="05000000000000000000" pitchFamily="2" charset="2"/>
              <a:buChar char="Ø"/>
            </a:pPr>
            <a:r>
              <a:rPr lang="en-CA" sz="2800" dirty="0"/>
              <a:t>The Ambassadors was the name selected by the clients sitting on the committee to reflect their role.</a:t>
            </a:r>
          </a:p>
          <a:p>
            <a:pPr marL="285750" indent="-285750">
              <a:buFont typeface="Wingdings" panose="05000000000000000000" pitchFamily="2" charset="2"/>
              <a:buChar char="Ø"/>
            </a:pPr>
            <a:r>
              <a:rPr lang="en-CA" sz="2800" dirty="0"/>
              <a:t>The Ambassadors are composed of clients and a project lead who met bi-weekly and provided information and feedback on how our agency could become more Recovery Oriented.</a:t>
            </a:r>
          </a:p>
          <a:p>
            <a:endParaRPr lang="en-CA" sz="2800" dirty="0">
              <a:highlight>
                <a:srgbClr val="FFFF00"/>
              </a:highlight>
            </a:endParaRPr>
          </a:p>
        </p:txBody>
      </p:sp>
      <p:pic>
        <p:nvPicPr>
          <p:cNvPr id="7" name="Picture 6">
            <a:extLst>
              <a:ext uri="{FF2B5EF4-FFF2-40B4-BE49-F238E27FC236}">
                <a16:creationId xmlns:a16="http://schemas.microsoft.com/office/drawing/2014/main" id="{465EE27A-9F68-4149-A470-7070ED0737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48264" y="6216912"/>
            <a:ext cx="2011636" cy="589169"/>
          </a:xfrm>
          <a:prstGeom prst="rect">
            <a:avLst/>
          </a:prstGeom>
        </p:spPr>
      </p:pic>
      <p:sp>
        <p:nvSpPr>
          <p:cNvPr id="3" name="Title 2">
            <a:extLst>
              <a:ext uri="{FF2B5EF4-FFF2-40B4-BE49-F238E27FC236}">
                <a16:creationId xmlns:a16="http://schemas.microsoft.com/office/drawing/2014/main" id="{1D83EEA1-495C-416C-B5F3-05D69B5E11C8}"/>
              </a:ext>
            </a:extLst>
          </p:cNvPr>
          <p:cNvSpPr>
            <a:spLocks noGrp="1"/>
          </p:cNvSpPr>
          <p:nvPr>
            <p:ph type="title"/>
          </p:nvPr>
        </p:nvSpPr>
        <p:spPr>
          <a:xfrm>
            <a:off x="533400" y="598825"/>
            <a:ext cx="8229600" cy="1143000"/>
          </a:xfrm>
        </p:spPr>
        <p:txBody>
          <a:bodyPr>
            <a:normAutofit fontScale="90000"/>
          </a:bodyPr>
          <a:lstStyle/>
          <a:p>
            <a:pPr lvl="0">
              <a:spcBef>
                <a:spcPts val="0"/>
              </a:spcBef>
            </a:pPr>
            <a:r>
              <a:rPr lang="en-US" sz="4000" b="1" dirty="0">
                <a:solidFill>
                  <a:srgbClr val="00B1B0"/>
                </a:solidFill>
                <a:latin typeface="Arial"/>
                <a:ea typeface="+mn-ea"/>
                <a:cs typeface="Arial"/>
              </a:rPr>
              <a:t>A Client’s Perspective </a:t>
            </a:r>
            <a:br>
              <a:rPr lang="en-US" sz="4000" b="1" dirty="0">
                <a:solidFill>
                  <a:srgbClr val="00B1B0"/>
                </a:solidFill>
                <a:latin typeface="Arial"/>
                <a:ea typeface="+mn-ea"/>
                <a:cs typeface="Arial"/>
              </a:rPr>
            </a:b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30430" y="1276715"/>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943" y="1633564"/>
            <a:ext cx="4307311" cy="3822418"/>
          </a:xfrm>
          <a:prstGeom prst="rect">
            <a:avLst/>
          </a:prstGeom>
        </p:spPr>
      </p:pic>
      <p:sp>
        <p:nvSpPr>
          <p:cNvPr id="2" name="TextBox 1">
            <a:extLst>
              <a:ext uri="{FF2B5EF4-FFF2-40B4-BE49-F238E27FC236}">
                <a16:creationId xmlns:a16="http://schemas.microsoft.com/office/drawing/2014/main" id="{28454868-81B1-4D4F-B1C5-4B924C3E46B2}"/>
              </a:ext>
            </a:extLst>
          </p:cNvPr>
          <p:cNvSpPr txBox="1"/>
          <p:nvPr/>
        </p:nvSpPr>
        <p:spPr>
          <a:xfrm>
            <a:off x="5070687" y="1488841"/>
            <a:ext cx="3420379" cy="3970318"/>
          </a:xfrm>
          <a:prstGeom prst="rect">
            <a:avLst/>
          </a:prstGeom>
          <a:noFill/>
        </p:spPr>
        <p:txBody>
          <a:bodyPr wrap="square" rtlCol="0">
            <a:spAutoFit/>
          </a:bodyPr>
          <a:lstStyle/>
          <a:p>
            <a:r>
              <a:rPr lang="en-CA" sz="2800" dirty="0"/>
              <a:t>In this picture, our Ambassadors are assisting clients to fill out a Recovery Self-Assessment.  They also assist with WRAP and volunteer at CMHA events when needed.</a:t>
            </a:r>
          </a:p>
        </p:txBody>
      </p:sp>
      <p:pic>
        <p:nvPicPr>
          <p:cNvPr id="4" name="Picture 3">
            <a:extLst>
              <a:ext uri="{FF2B5EF4-FFF2-40B4-BE49-F238E27FC236}">
                <a16:creationId xmlns:a16="http://schemas.microsoft.com/office/drawing/2014/main" id="{C3836A39-E9C4-4F0D-96F2-66796DB4F5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6256" y="6196027"/>
            <a:ext cx="2250984" cy="659269"/>
          </a:xfrm>
          <a:prstGeom prst="rect">
            <a:avLst/>
          </a:prstGeom>
        </p:spPr>
      </p:pic>
      <p:sp>
        <p:nvSpPr>
          <p:cNvPr id="3" name="Title 2">
            <a:extLst>
              <a:ext uri="{FF2B5EF4-FFF2-40B4-BE49-F238E27FC236}">
                <a16:creationId xmlns:a16="http://schemas.microsoft.com/office/drawing/2014/main" id="{B5286ED2-C435-4938-AD86-72BD7C1C4DA2}"/>
              </a:ext>
            </a:extLst>
          </p:cNvPr>
          <p:cNvSpPr>
            <a:spLocks noGrp="1"/>
          </p:cNvSpPr>
          <p:nvPr>
            <p:ph type="title"/>
          </p:nvPr>
        </p:nvSpPr>
        <p:spPr>
          <a:xfrm>
            <a:off x="516943" y="693630"/>
            <a:ext cx="8229600" cy="1143000"/>
          </a:xfrm>
        </p:spPr>
        <p:txBody>
          <a:bodyPr>
            <a:normAutofit fontScale="90000"/>
          </a:bodyPr>
          <a:lstStyle/>
          <a:p>
            <a:pPr lvl="0">
              <a:spcBef>
                <a:spcPts val="0"/>
              </a:spcBef>
            </a:pPr>
            <a:r>
              <a:rPr lang="en-US" sz="3600" b="1" dirty="0">
                <a:solidFill>
                  <a:srgbClr val="2BA89F"/>
                </a:solidFill>
                <a:latin typeface="Arial"/>
                <a:ea typeface="+mn-ea"/>
                <a:cs typeface="Arial"/>
              </a:rPr>
              <a:t>Our CMHA-CT Ambassadors </a:t>
            </a:r>
            <a:br>
              <a:rPr lang="en-US" sz="3600" b="1" dirty="0">
                <a:solidFill>
                  <a:srgbClr val="2BA89F"/>
                </a:solidFill>
                <a:latin typeface="Arial"/>
                <a:ea typeface="+mn-ea"/>
                <a:cs typeface="Arial"/>
              </a:rPr>
            </a:br>
            <a:endParaRPr lang="en-CA" dirty="0"/>
          </a:p>
        </p:txBody>
      </p:sp>
    </p:spTree>
    <p:extLst>
      <p:ext uri="{BB962C8B-B14F-4D97-AF65-F5344CB8AC3E}">
        <p14:creationId xmlns:p14="http://schemas.microsoft.com/office/powerpoint/2010/main" val="7676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673C6-04F4-462D-8666-6127325C9AFD}"/>
              </a:ext>
            </a:extLst>
          </p:cNvPr>
          <p:cNvSpPr>
            <a:spLocks noGrp="1"/>
          </p:cNvSpPr>
          <p:nvPr>
            <p:ph idx="1"/>
          </p:nvPr>
        </p:nvSpPr>
        <p:spPr>
          <a:xfrm>
            <a:off x="457200" y="1296044"/>
            <a:ext cx="8229600" cy="5287318"/>
          </a:xfrm>
        </p:spPr>
        <p:txBody>
          <a:bodyPr>
            <a:normAutofit/>
          </a:bodyPr>
          <a:lstStyle/>
          <a:p>
            <a:pPr>
              <a:buFont typeface="Wingdings" panose="05000000000000000000" pitchFamily="2" charset="2"/>
              <a:buChar char="Ø"/>
            </a:pPr>
            <a:r>
              <a:rPr lang="en-CA" sz="2800" dirty="0"/>
              <a:t>Clients sat on task committees for the Recovery Change Program – </a:t>
            </a:r>
            <a:r>
              <a:rPr lang="en-CA" sz="2800" dirty="0" err="1"/>
              <a:t>eg</a:t>
            </a:r>
            <a:r>
              <a:rPr lang="en-CA" sz="2800" dirty="0"/>
              <a:t>: Service Recipient Task Group, Outcome Measures, Service Guide, Documentation Committee, Peer Support Core Competencies etc. – 10 Task groups in total.</a:t>
            </a:r>
          </a:p>
          <a:p>
            <a:pPr>
              <a:buFont typeface="Wingdings" panose="05000000000000000000" pitchFamily="2" charset="2"/>
              <a:buChar char="Ø"/>
            </a:pPr>
            <a:r>
              <a:rPr lang="en-CA" sz="2800" dirty="0"/>
              <a:t>Volunteering - I sat on our Documentation Committee, which eventually became part of the Excellence in Quality Improvement Project (E-QIP)</a:t>
            </a:r>
          </a:p>
          <a:p>
            <a:pPr>
              <a:buFont typeface="Wingdings" panose="05000000000000000000" pitchFamily="2" charset="2"/>
              <a:buChar char="Ø"/>
            </a:pPr>
            <a:r>
              <a:rPr lang="en-CA" sz="2800" dirty="0"/>
              <a:t>The committee and being an Ambassador gave me a sense of purpose and usefulness.</a:t>
            </a:r>
          </a:p>
        </p:txBody>
      </p:sp>
      <p:pic>
        <p:nvPicPr>
          <p:cNvPr id="6" name="Picture 5">
            <a:extLst>
              <a:ext uri="{FF2B5EF4-FFF2-40B4-BE49-F238E27FC236}">
                <a16:creationId xmlns:a16="http://schemas.microsoft.com/office/drawing/2014/main" id="{6AB0AFDF-BCDB-4EDE-860D-238082C982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20272" y="6207483"/>
            <a:ext cx="2033408" cy="595546"/>
          </a:xfrm>
          <a:prstGeom prst="rect">
            <a:avLst/>
          </a:prstGeom>
        </p:spPr>
      </p:pic>
      <p:sp>
        <p:nvSpPr>
          <p:cNvPr id="2" name="Title 1">
            <a:extLst>
              <a:ext uri="{FF2B5EF4-FFF2-40B4-BE49-F238E27FC236}">
                <a16:creationId xmlns:a16="http://schemas.microsoft.com/office/drawing/2014/main" id="{96E6724E-8C03-4BC7-BE2A-3A014FA08D43}"/>
              </a:ext>
            </a:extLst>
          </p:cNvPr>
          <p:cNvSpPr>
            <a:spLocks noGrp="1"/>
          </p:cNvSpPr>
          <p:nvPr>
            <p:ph type="title"/>
          </p:nvPr>
        </p:nvSpPr>
        <p:spPr/>
        <p:txBody>
          <a:bodyPr>
            <a:normAutofit/>
          </a:bodyPr>
          <a:lstStyle/>
          <a:p>
            <a:r>
              <a:rPr lang="en-US" sz="4000" b="1" u="sng" dirty="0">
                <a:solidFill>
                  <a:srgbClr val="00B1B0"/>
                </a:solidFill>
                <a:latin typeface="Arial"/>
                <a:cs typeface="Arial"/>
              </a:rPr>
              <a:t>A client’s perspective cont’d</a:t>
            </a:r>
            <a:endParaRPr lang="en-CA" sz="4000" u="sng" dirty="0"/>
          </a:p>
        </p:txBody>
      </p:sp>
    </p:spTree>
    <p:extLst>
      <p:ext uri="{BB962C8B-B14F-4D97-AF65-F5344CB8AC3E}">
        <p14:creationId xmlns:p14="http://schemas.microsoft.com/office/powerpoint/2010/main" val="421590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F55C-D5C1-40A9-A1BC-58E7A6695B43}"/>
              </a:ext>
            </a:extLst>
          </p:cNvPr>
          <p:cNvSpPr>
            <a:spLocks noGrp="1"/>
          </p:cNvSpPr>
          <p:nvPr>
            <p:ph type="title"/>
          </p:nvPr>
        </p:nvSpPr>
        <p:spPr/>
        <p:txBody>
          <a:bodyPr/>
          <a:lstStyle/>
          <a:p>
            <a:r>
              <a:rPr lang="en-US" dirty="0"/>
              <a:t>Cochrane-Timiskaming motto</a:t>
            </a:r>
            <a:endParaRPr lang="en-CA" dirty="0"/>
          </a:p>
        </p:txBody>
      </p:sp>
      <p:pic>
        <p:nvPicPr>
          <p:cNvPr id="9218" name="Picture 2">
            <a:extLst>
              <a:ext uri="{C183D7F6-B498-43B3-948B-1728B52AA6E4}">
                <adec:decorative xmlns:adec="http://schemas.microsoft.com/office/drawing/2017/decorative" val="1"/>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0" y="1125538"/>
            <a:ext cx="9036050" cy="460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1970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CAN and Recovery Values diagram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485405" y="2379288"/>
            <a:ext cx="4173190" cy="296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6257925" y="3543301"/>
            <a:ext cx="1657350" cy="832543"/>
          </a:xfrm>
          <a:prstGeom prst="wedgeRoundRectCallout">
            <a:avLst>
              <a:gd name="adj1" fmla="val -100143"/>
              <a:gd name="adj2" fmla="val -7812"/>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tx1"/>
                </a:solidFill>
              </a:rPr>
              <a:t>OCAN and Recovery Plan sets people up for success.</a:t>
            </a:r>
            <a:endParaRPr lang="en-CA" sz="1350" dirty="0"/>
          </a:p>
        </p:txBody>
      </p:sp>
      <p:pic>
        <p:nvPicPr>
          <p:cNvPr id="12291"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6219695"/>
            <a:ext cx="2702608" cy="55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3571875" y="1130300"/>
            <a:ext cx="1657350" cy="1300163"/>
          </a:xfrm>
          <a:prstGeom prst="wedgeRoundRectCallout">
            <a:avLst>
              <a:gd name="adj1" fmla="val -7902"/>
              <a:gd name="adj2" fmla="val 74313"/>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tx1"/>
                </a:solidFill>
              </a:rPr>
              <a:t>Confidence that everyone has the potential to change and live a more meaningful life.</a:t>
            </a:r>
          </a:p>
        </p:txBody>
      </p:sp>
      <p:sp>
        <p:nvSpPr>
          <p:cNvPr id="12" name="Rounded Rectangular Callout 11"/>
          <p:cNvSpPr/>
          <p:nvPr/>
        </p:nvSpPr>
        <p:spPr>
          <a:xfrm>
            <a:off x="5429250" y="4779762"/>
            <a:ext cx="1657350" cy="1241525"/>
          </a:xfrm>
          <a:prstGeom prst="wedgeRoundRectCallout">
            <a:avLst>
              <a:gd name="adj1" fmla="val -88937"/>
              <a:gd name="adj2" fmla="val -53125"/>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tx1"/>
                </a:solidFill>
              </a:rPr>
              <a:t>Collaboration between client and staff throughout OCAN assessments and </a:t>
            </a:r>
            <a:r>
              <a:rPr lang="en-CA" sz="1350">
                <a:solidFill>
                  <a:schemeClr val="tx1"/>
                </a:solidFill>
              </a:rPr>
              <a:t>recovery process</a:t>
            </a:r>
            <a:endParaRPr lang="en-CA" sz="1350" dirty="0">
              <a:solidFill>
                <a:schemeClr val="tx1"/>
              </a:solidFill>
            </a:endParaRPr>
          </a:p>
        </p:txBody>
      </p:sp>
      <p:sp>
        <p:nvSpPr>
          <p:cNvPr id="13" name="Rounded Rectangular Callout 12"/>
          <p:cNvSpPr/>
          <p:nvPr/>
        </p:nvSpPr>
        <p:spPr>
          <a:xfrm>
            <a:off x="5600700" y="2293144"/>
            <a:ext cx="1657350" cy="914400"/>
          </a:xfrm>
          <a:prstGeom prst="wedgeRoundRectCallout">
            <a:avLst>
              <a:gd name="adj1" fmla="val -72556"/>
              <a:gd name="adj2" fmla="val 62500"/>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tx1"/>
                </a:solidFill>
              </a:rPr>
              <a:t>Actively seek out and document strengths.</a:t>
            </a:r>
          </a:p>
        </p:txBody>
      </p:sp>
      <p:sp>
        <p:nvSpPr>
          <p:cNvPr id="14" name="Rounded Rectangular Callout 13"/>
          <p:cNvSpPr/>
          <p:nvPr/>
        </p:nvSpPr>
        <p:spPr>
          <a:xfrm>
            <a:off x="1528763" y="4000500"/>
            <a:ext cx="1657350" cy="750688"/>
          </a:xfrm>
          <a:prstGeom prst="wedgeRoundRectCallout">
            <a:avLst>
              <a:gd name="adj1" fmla="val 68823"/>
              <a:gd name="adj2" fmla="val -17187"/>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tx1"/>
                </a:solidFill>
              </a:rPr>
              <a:t>Client is in the driver’s seat / priorities.</a:t>
            </a:r>
          </a:p>
        </p:txBody>
      </p:sp>
      <p:sp>
        <p:nvSpPr>
          <p:cNvPr id="15" name="Rounded Rectangular Callout 14"/>
          <p:cNvSpPr/>
          <p:nvPr/>
        </p:nvSpPr>
        <p:spPr>
          <a:xfrm>
            <a:off x="1543050" y="2143125"/>
            <a:ext cx="1785938" cy="1214438"/>
          </a:xfrm>
          <a:prstGeom prst="wedgeRoundRectCallout">
            <a:avLst>
              <a:gd name="adj1" fmla="val 75409"/>
              <a:gd name="adj2" fmla="val 46324"/>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solidFill>
                  <a:schemeClr val="tx1"/>
                </a:solidFill>
              </a:rPr>
              <a:t>Grounding  all record keeping in each individual client’s needs &amp; goals.</a:t>
            </a:r>
          </a:p>
        </p:txBody>
      </p:sp>
      <p:sp>
        <p:nvSpPr>
          <p:cNvPr id="3" name="Oval 2">
            <a:extLst>
              <a:ext uri="{FF2B5EF4-FFF2-40B4-BE49-F238E27FC236}">
                <a16:creationId xmlns:a16="http://schemas.microsoft.com/office/drawing/2014/main" id="{60DE1B37-65C1-4219-81E1-32584A1A6AFF}"/>
              </a:ext>
              <a:ext uri="{C183D7F6-B498-43B3-948B-1728B52AA6E4}">
                <adec:decorative xmlns:adec="http://schemas.microsoft.com/office/drawing/2017/decorative" val="1"/>
              </a:ext>
            </a:extLst>
          </p:cNvPr>
          <p:cNvSpPr/>
          <p:nvPr/>
        </p:nvSpPr>
        <p:spPr>
          <a:xfrm>
            <a:off x="4211960" y="3357564"/>
            <a:ext cx="4274844" cy="2663724"/>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3531"/>
            <a:ext cx="8229600" cy="1143000"/>
          </a:xfrm>
        </p:spPr>
        <p:txBody>
          <a:bodyPr>
            <a:normAutofit/>
          </a:bodyPr>
          <a:lstStyle/>
          <a:p>
            <a:r>
              <a:rPr lang="en-US" sz="3600" b="1" u="sng" dirty="0">
                <a:solidFill>
                  <a:srgbClr val="2BA89F"/>
                </a:solidFill>
              </a:rPr>
              <a:t>OCAN and Recovery Values</a:t>
            </a:r>
          </a:p>
        </p:txBody>
      </p:sp>
    </p:spTree>
    <p:custDataLst>
      <p:tags r:id="rId1"/>
    </p:custDataLst>
    <p:extLst>
      <p:ext uri="{BB962C8B-B14F-4D97-AF65-F5344CB8AC3E}">
        <p14:creationId xmlns:p14="http://schemas.microsoft.com/office/powerpoint/2010/main" val="311647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C183D7F6-B498-43B3-948B-1728B52AA6E4}">
                <adec:decorative xmlns:adec="http://schemas.microsoft.com/office/drawing/2017/decorative" val="1"/>
              </a:ext>
            </a:extLst>
          </p:cNvPr>
          <p:cNvCxnSpPr/>
          <p:nvPr/>
        </p:nvCxnSpPr>
        <p:spPr>
          <a:xfrm>
            <a:off x="560082" y="1196752"/>
            <a:ext cx="79883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72635" y="1484784"/>
            <a:ext cx="4176463" cy="4945383"/>
          </a:xfrm>
          <a:prstGeom prst="rect">
            <a:avLst/>
          </a:prstGeom>
        </p:spPr>
      </p:pic>
      <p:pic>
        <p:nvPicPr>
          <p:cNvPr id="4" name="Picture 3">
            <a:extLst>
              <a:ext uri="{FF2B5EF4-FFF2-40B4-BE49-F238E27FC236}">
                <a16:creationId xmlns:a16="http://schemas.microsoft.com/office/drawing/2014/main" id="{1A4A060C-3D6B-4B0C-9B7F-F46E68DAB5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64288" y="6233960"/>
            <a:ext cx="1979712" cy="579819"/>
          </a:xfrm>
          <a:prstGeom prst="rect">
            <a:avLst/>
          </a:prstGeom>
        </p:spPr>
      </p:pic>
      <p:sp>
        <p:nvSpPr>
          <p:cNvPr id="3" name="Title 2">
            <a:extLst>
              <a:ext uri="{FF2B5EF4-FFF2-40B4-BE49-F238E27FC236}">
                <a16:creationId xmlns:a16="http://schemas.microsoft.com/office/drawing/2014/main" id="{A282F562-E10C-4C86-B442-B0B63166FF08}"/>
              </a:ext>
            </a:extLst>
          </p:cNvPr>
          <p:cNvSpPr>
            <a:spLocks noGrp="1"/>
          </p:cNvSpPr>
          <p:nvPr>
            <p:ph type="title"/>
          </p:nvPr>
        </p:nvSpPr>
        <p:spPr>
          <a:xfrm>
            <a:off x="457200" y="626840"/>
            <a:ext cx="8229600" cy="1143000"/>
          </a:xfrm>
        </p:spPr>
        <p:txBody>
          <a:bodyPr>
            <a:normAutofit fontScale="90000"/>
          </a:bodyPr>
          <a:lstStyle/>
          <a:p>
            <a:pPr lvl="0">
              <a:spcBef>
                <a:spcPts val="0"/>
              </a:spcBef>
            </a:pPr>
            <a:r>
              <a:rPr lang="en-US" sz="2800" b="1" dirty="0">
                <a:solidFill>
                  <a:srgbClr val="00B1B0"/>
                </a:solidFill>
                <a:latin typeface="Arial"/>
                <a:ea typeface="+mn-ea"/>
                <a:cs typeface="Arial"/>
              </a:rPr>
              <a:t>Excellence in Quality Improvement Team (E-QIP)</a:t>
            </a:r>
            <a:br>
              <a:rPr lang="en-US" sz="2800" b="1" dirty="0">
                <a:solidFill>
                  <a:srgbClr val="00B1B0"/>
                </a:solidFill>
                <a:latin typeface="Arial"/>
                <a:ea typeface="+mn-ea"/>
                <a:cs typeface="Arial"/>
              </a:rPr>
            </a:b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3BE1D-7636-4AA9-BA39-7E58CE0A0133}"/>
              </a:ext>
            </a:extLst>
          </p:cNvPr>
          <p:cNvSpPr>
            <a:spLocks noGrp="1"/>
          </p:cNvSpPr>
          <p:nvPr>
            <p:ph idx="1"/>
          </p:nvPr>
        </p:nvSpPr>
        <p:spPr>
          <a:xfrm>
            <a:off x="539552" y="1484784"/>
            <a:ext cx="8229600" cy="5458618"/>
          </a:xfrm>
        </p:spPr>
        <p:txBody>
          <a:bodyPr>
            <a:normAutofit/>
          </a:bodyPr>
          <a:lstStyle/>
          <a:p>
            <a:pPr marL="285750" indent="-285750">
              <a:buFont typeface="Wingdings" panose="05000000000000000000" pitchFamily="2" charset="2"/>
              <a:buChar char="Ø"/>
            </a:pPr>
            <a:r>
              <a:rPr lang="en-CA" sz="2800" dirty="0"/>
              <a:t>Felt I was contributing to positive changes in the organization.</a:t>
            </a:r>
          </a:p>
          <a:p>
            <a:pPr marL="285750" indent="-285750">
              <a:buFont typeface="Wingdings" panose="05000000000000000000" pitchFamily="2" charset="2"/>
              <a:buChar char="Ø"/>
            </a:pPr>
            <a:r>
              <a:rPr lang="en-CA" sz="2800" dirty="0"/>
              <a:t>An example of a change that we were responsible for, was the use of the word client as opposed to Patient, Service Recipient or Consumer.</a:t>
            </a:r>
          </a:p>
          <a:p>
            <a:pPr marL="285750" indent="-285750">
              <a:buFont typeface="Wingdings" panose="05000000000000000000" pitchFamily="2" charset="2"/>
              <a:buChar char="Ø"/>
            </a:pPr>
            <a:r>
              <a:rPr lang="en-CA" sz="2800" dirty="0"/>
              <a:t>It was reassuring that my viewpoint was being included and I could communicate potential changes to other clients.  </a:t>
            </a:r>
          </a:p>
          <a:p>
            <a:pPr marL="285750" indent="-285750">
              <a:buFont typeface="Wingdings" panose="05000000000000000000" pitchFamily="2" charset="2"/>
              <a:buChar char="Ø"/>
            </a:pPr>
            <a:r>
              <a:rPr lang="en-CA" sz="2800" dirty="0"/>
              <a:t>It felt good that my ideas were elicited and valued by the chair of our committee.</a:t>
            </a:r>
          </a:p>
        </p:txBody>
      </p:sp>
      <p:pic>
        <p:nvPicPr>
          <p:cNvPr id="5" name="Picture 4">
            <a:extLst>
              <a:ext uri="{FF2B5EF4-FFF2-40B4-BE49-F238E27FC236}">
                <a16:creationId xmlns:a16="http://schemas.microsoft.com/office/drawing/2014/main" id="{221EC6F9-CFD6-4F56-A5A0-0A35FF747E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20272" y="6202356"/>
            <a:ext cx="1961400" cy="574455"/>
          </a:xfrm>
          <a:prstGeom prst="rect">
            <a:avLst/>
          </a:prstGeom>
        </p:spPr>
      </p:pic>
      <p:sp>
        <p:nvSpPr>
          <p:cNvPr id="2" name="Title 1">
            <a:extLst>
              <a:ext uri="{FF2B5EF4-FFF2-40B4-BE49-F238E27FC236}">
                <a16:creationId xmlns:a16="http://schemas.microsoft.com/office/drawing/2014/main" id="{AB7A4530-0810-416D-B271-DDF55147354A}"/>
              </a:ext>
            </a:extLst>
          </p:cNvPr>
          <p:cNvSpPr>
            <a:spLocks noGrp="1"/>
          </p:cNvSpPr>
          <p:nvPr>
            <p:ph type="title"/>
          </p:nvPr>
        </p:nvSpPr>
        <p:spPr/>
        <p:txBody>
          <a:bodyPr>
            <a:normAutofit/>
          </a:bodyPr>
          <a:lstStyle/>
          <a:p>
            <a:r>
              <a:rPr lang="en-US" sz="4000" b="1" u="sng" dirty="0">
                <a:solidFill>
                  <a:srgbClr val="00B1B0"/>
                </a:solidFill>
                <a:latin typeface="Arial"/>
                <a:cs typeface="Arial"/>
              </a:rPr>
              <a:t>A client’s perspective continued..</a:t>
            </a:r>
            <a:endParaRPr lang="en-CA" sz="4000" u="sng" dirty="0"/>
          </a:p>
        </p:txBody>
      </p:sp>
    </p:spTree>
    <p:extLst>
      <p:ext uri="{BB962C8B-B14F-4D97-AF65-F5344CB8AC3E}">
        <p14:creationId xmlns:p14="http://schemas.microsoft.com/office/powerpoint/2010/main" val="1612277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44C614C3B7A643AABC0D71722CEFC9" ma:contentTypeVersion="11" ma:contentTypeDescription="Create a new document." ma:contentTypeScope="" ma:versionID="744b305557c4607de456d99345aae1a9">
  <xsd:schema xmlns:xsd="http://www.w3.org/2001/XMLSchema" xmlns:xs="http://www.w3.org/2001/XMLSchema" xmlns:p="http://schemas.microsoft.com/office/2006/metadata/properties" xmlns:ns3="80c1a041-cc9f-4bf5-a08b-a8e927291604" xmlns:ns4="ae5ceb6e-99b8-42cc-b149-023c4e469f1f" targetNamespace="http://schemas.microsoft.com/office/2006/metadata/properties" ma:root="true" ma:fieldsID="2ada17417a5fdc3a9f6a04ad3a6fad2c" ns3:_="" ns4:_="">
    <xsd:import namespace="80c1a041-cc9f-4bf5-a08b-a8e927291604"/>
    <xsd:import namespace="ae5ceb6e-99b8-42cc-b149-023c4e469f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1a041-cc9f-4bf5-a08b-a8e927291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5ceb6e-99b8-42cc-b149-023c4e469f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79163-4642-4BB7-BD85-6879B2B08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c1a041-cc9f-4bf5-a08b-a8e927291604"/>
    <ds:schemaRef ds:uri="ae5ceb6e-99b8-42cc-b149-023c4e469f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D89C3F-DDE2-4989-BD49-9173691FD94E}">
  <ds:schemaRefs>
    <ds:schemaRef ds:uri="ae5ceb6e-99b8-42cc-b149-023c4e469f1f"/>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0c1a041-cc9f-4bf5-a08b-a8e927291604"/>
    <ds:schemaRef ds:uri="http://www.w3.org/XML/1998/namespace"/>
  </ds:schemaRefs>
</ds:datastoreItem>
</file>

<file path=customXml/itemProps3.xml><?xml version="1.0" encoding="utf-8"?>
<ds:datastoreItem xmlns:ds="http://schemas.openxmlformats.org/officeDocument/2006/customXml" ds:itemID="{5DB58882-F9C1-4027-B9E8-929C16E3CB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961</TotalTime>
  <Words>1299</Words>
  <Application>Microsoft Office PowerPoint</Application>
  <PresentationFormat>On-screen Show (4:3)</PresentationFormat>
  <Paragraphs>127</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Wingdings</vt:lpstr>
      <vt:lpstr>Office Theme</vt:lpstr>
      <vt:lpstr>OCAN THINK TANK  </vt:lpstr>
      <vt:lpstr>Our Motto at CMHA-CT </vt:lpstr>
      <vt:lpstr>A Client’s Perspective  </vt:lpstr>
      <vt:lpstr>Our CMHA-CT Ambassadors  </vt:lpstr>
      <vt:lpstr>A client’s perspective cont’d</vt:lpstr>
      <vt:lpstr>Cochrane-Timiskaming motto</vt:lpstr>
      <vt:lpstr>OCAN and Recovery Values</vt:lpstr>
      <vt:lpstr>Excellence in Quality Improvement Team (E-QIP) </vt:lpstr>
      <vt:lpstr>A client’s perspective continued..</vt:lpstr>
      <vt:lpstr>A client’s perspective continued…</vt:lpstr>
      <vt:lpstr>Post Cards we tested as a PDSA </vt:lpstr>
      <vt:lpstr>Post Card given to Clients at CMHA-CT </vt:lpstr>
      <vt:lpstr>Post Card given to Clients at CMHA-CT continued..</vt:lpstr>
      <vt:lpstr>Bookmarks for Staff: OCAN Domains  and use in Progress Notes</vt:lpstr>
      <vt:lpstr>In Conclusion</vt:lpstr>
      <vt:lpstr>for listening!</vt:lpstr>
      <vt:lpstr>End of presentation</vt:lpstr>
      <vt:lpstr>Appendix: Documentation Guided by OCAN   Leading to Quality Improvement</vt:lpstr>
    </vt:vector>
  </TitlesOfParts>
  <Manager/>
  <Company>Tenzing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Christine Wong</dc:creator>
  <cp:keywords/>
  <dc:description/>
  <cp:lastModifiedBy>Obille, Miles (MOH)</cp:lastModifiedBy>
  <cp:revision>100</cp:revision>
  <cp:lastPrinted>2018-06-13T19:38:58Z</cp:lastPrinted>
  <dcterms:created xsi:type="dcterms:W3CDTF">2012-05-07T20:19:39Z</dcterms:created>
  <dcterms:modified xsi:type="dcterms:W3CDTF">2020-07-14T20:09:22Z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Jennifer.Zosky@ontario.ca</vt:lpwstr>
  </property>
  <property fmtid="{D5CDD505-2E9C-101B-9397-08002B2CF9AE}" pid="5" name="MSIP_Label_034a106e-6316-442c-ad35-738afd673d2b_SetDate">
    <vt:lpwstr>2020-07-13T16:20:19.1735450Z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f634c298-a244-4c77-9238-2b33693c89a8</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0x0101000044C614C3B7A643AABC0D71722CEFC9</vt:lpwstr>
  </property>
</Properties>
</file>