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theme/themeOverride4.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 id="2147483734" r:id="rId6"/>
    <p:sldMasterId id="2147483746" r:id="rId7"/>
    <p:sldMasterId id="2147483758" r:id="rId8"/>
    <p:sldMasterId id="2147483770" r:id="rId9"/>
  </p:sldMasterIdLst>
  <p:notesMasterIdLst>
    <p:notesMasterId r:id="rId65"/>
  </p:notesMasterIdLst>
  <p:sldIdLst>
    <p:sldId id="271" r:id="rId10"/>
    <p:sldId id="272" r:id="rId11"/>
    <p:sldId id="279" r:id="rId12"/>
    <p:sldId id="283" r:id="rId13"/>
    <p:sldId id="414" r:id="rId14"/>
    <p:sldId id="412" r:id="rId15"/>
    <p:sldId id="295" r:id="rId16"/>
    <p:sldId id="294" r:id="rId17"/>
    <p:sldId id="280" r:id="rId18"/>
    <p:sldId id="415" r:id="rId19"/>
    <p:sldId id="416" r:id="rId20"/>
    <p:sldId id="417" r:id="rId21"/>
    <p:sldId id="418" r:id="rId22"/>
    <p:sldId id="419" r:id="rId23"/>
    <p:sldId id="420" r:id="rId24"/>
    <p:sldId id="421" r:id="rId25"/>
    <p:sldId id="422" r:id="rId26"/>
    <p:sldId id="423" r:id="rId27"/>
    <p:sldId id="310" r:id="rId28"/>
    <p:sldId id="311" r:id="rId29"/>
    <p:sldId id="384" r:id="rId30"/>
    <p:sldId id="433" r:id="rId31"/>
    <p:sldId id="386" r:id="rId32"/>
    <p:sldId id="282" r:id="rId33"/>
    <p:sldId id="424" r:id="rId34"/>
    <p:sldId id="425" r:id="rId35"/>
    <p:sldId id="426" r:id="rId36"/>
    <p:sldId id="427" r:id="rId37"/>
    <p:sldId id="428" r:id="rId38"/>
    <p:sldId id="429" r:id="rId39"/>
    <p:sldId id="430" r:id="rId40"/>
    <p:sldId id="431" r:id="rId41"/>
    <p:sldId id="432"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49" r:id="rId58"/>
    <p:sldId id="450" r:id="rId59"/>
    <p:sldId id="451" r:id="rId60"/>
    <p:sldId id="452" r:id="rId61"/>
    <p:sldId id="453" r:id="rId62"/>
    <p:sldId id="454" r:id="rId63"/>
    <p:sldId id="30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zosky"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8295" autoAdjust="0"/>
  </p:normalViewPr>
  <p:slideViewPr>
    <p:cSldViewPr>
      <p:cViewPr varScale="1">
        <p:scale>
          <a:sx n="50" d="100"/>
          <a:sy n="50" d="100"/>
        </p:scale>
        <p:origin x="1170" y="36"/>
      </p:cViewPr>
      <p:guideLst>
        <p:guide orient="horz" pos="2160"/>
        <p:guide pos="2880"/>
      </p:guideLst>
    </p:cSldViewPr>
  </p:slideViewPr>
  <p:outlineViewPr>
    <p:cViewPr>
      <p:scale>
        <a:sx n="33" d="100"/>
        <a:sy n="33" d="100"/>
      </p:scale>
      <p:origin x="0" y="4566"/>
    </p:cViewPr>
  </p:outlineViewPr>
  <p:notesTextViewPr>
    <p:cViewPr>
      <p:scale>
        <a:sx n="100" d="100"/>
        <a:sy n="100" d="100"/>
      </p:scale>
      <p:origin x="0" y="0"/>
    </p:cViewPr>
  </p:notesTextViewPr>
  <p:sorterViewPr>
    <p:cViewPr>
      <p:scale>
        <a:sx n="65" d="100"/>
        <a:sy n="65" d="100"/>
      </p:scale>
      <p:origin x="0" y="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Prevalence estimate</c:v>
                </c:pt>
                <c:pt idx="1">
                  <c:v>HSMI total clients all FCs</c:v>
                </c:pt>
                <c:pt idx="2">
                  <c:v>MH-CDS</c:v>
                </c:pt>
                <c:pt idx="3">
                  <c:v>HSMI total case mgt/ ACTT clients</c:v>
                </c:pt>
                <c:pt idx="4">
                  <c:v>IAR assements to date</c:v>
                </c:pt>
                <c:pt idx="5">
                  <c:v>Est Unique individuals in recent IAR</c:v>
                </c:pt>
              </c:strCache>
            </c:strRef>
          </c:cat>
          <c:val>
            <c:numRef>
              <c:f>Sheet1!$B$2:$B$7</c:f>
              <c:numCache>
                <c:formatCode>#,##0</c:formatCode>
                <c:ptCount val="6"/>
                <c:pt idx="0">
                  <c:v>195413</c:v>
                </c:pt>
                <c:pt idx="1">
                  <c:v>47716</c:v>
                </c:pt>
                <c:pt idx="2">
                  <c:v>35549</c:v>
                </c:pt>
                <c:pt idx="3">
                  <c:v>10058</c:v>
                </c:pt>
                <c:pt idx="4">
                  <c:v>14595</c:v>
                </c:pt>
                <c:pt idx="5" formatCode="General">
                  <c:v>550</c:v>
                </c:pt>
              </c:numCache>
            </c:numRef>
          </c:val>
          <c:extLst>
            <c:ext xmlns:c16="http://schemas.microsoft.com/office/drawing/2014/chart" uri="{C3380CC4-5D6E-409C-BE32-E72D297353CC}">
              <c16:uniqueId val="{00000000-BF5F-4F3B-9DB6-134BDF601942}"/>
            </c:ext>
          </c:extLst>
        </c:ser>
        <c:dLbls>
          <c:showLegendKey val="0"/>
          <c:showVal val="0"/>
          <c:showCatName val="0"/>
          <c:showSerName val="0"/>
          <c:showPercent val="0"/>
          <c:showBubbleSize val="0"/>
        </c:dLbls>
        <c:gapWidth val="219"/>
        <c:overlap val="-27"/>
        <c:axId val="156197248"/>
        <c:axId val="156198784"/>
      </c:barChart>
      <c:catAx>
        <c:axId val="15619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198784"/>
        <c:crosses val="autoZero"/>
        <c:auto val="1"/>
        <c:lblAlgn val="ctr"/>
        <c:lblOffset val="100"/>
        <c:noMultiLvlLbl val="0"/>
      </c:catAx>
      <c:valAx>
        <c:axId val="156198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19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HSMI individuals served 14/15</c:v>
                </c:pt>
                <c:pt idx="1">
                  <c:v>MSAA clients</c:v>
                </c:pt>
                <c:pt idx="2">
                  <c:v>IAR assessments last 6 months</c:v>
                </c:pt>
              </c:strCache>
            </c:strRef>
          </c:cat>
          <c:val>
            <c:numRef>
              <c:f>Sheet1!$B$2:$B$4</c:f>
              <c:numCache>
                <c:formatCode>#,##0</c:formatCode>
                <c:ptCount val="3"/>
                <c:pt idx="0">
                  <c:v>1222</c:v>
                </c:pt>
                <c:pt idx="1">
                  <c:v>1119</c:v>
                </c:pt>
                <c:pt idx="2">
                  <c:v>986</c:v>
                </c:pt>
              </c:numCache>
            </c:numRef>
          </c:val>
          <c:extLst>
            <c:ext xmlns:c16="http://schemas.microsoft.com/office/drawing/2014/chart" uri="{C3380CC4-5D6E-409C-BE32-E72D297353CC}">
              <c16:uniqueId val="{00000000-90BB-4D5D-8752-7BE6CFA5613A}"/>
            </c:ext>
          </c:extLst>
        </c:ser>
        <c:dLbls>
          <c:showLegendKey val="0"/>
          <c:showVal val="0"/>
          <c:showCatName val="0"/>
          <c:showSerName val="0"/>
          <c:showPercent val="0"/>
          <c:showBubbleSize val="0"/>
        </c:dLbls>
        <c:gapWidth val="219"/>
        <c:overlap val="-27"/>
        <c:axId val="162255232"/>
        <c:axId val="162256768"/>
      </c:barChart>
      <c:catAx>
        <c:axId val="16225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56768"/>
        <c:crosses val="autoZero"/>
        <c:auto val="1"/>
        <c:lblAlgn val="ctr"/>
        <c:lblOffset val="100"/>
        <c:noMultiLvlLbl val="0"/>
      </c:catAx>
      <c:valAx>
        <c:axId val="16225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55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20848129278357E-2"/>
          <c:y val="3.5887284922717991E-2"/>
          <c:w val="0.86618045906026453"/>
          <c:h val="0.80622703412073493"/>
        </c:manualLayout>
      </c:layout>
      <c:scatterChart>
        <c:scatterStyle val="lineMarker"/>
        <c:varyColors val="0"/>
        <c:ser>
          <c:idx val="0"/>
          <c:order val="0"/>
          <c:tx>
            <c:strRef>
              <c:f>Sheet1!$B$1</c:f>
              <c:strCache>
                <c:ptCount val="1"/>
                <c:pt idx="0">
                  <c:v>% consent granted</c:v>
                </c:pt>
              </c:strCache>
            </c:strRef>
          </c:tx>
          <c:spPr>
            <a:ln w="19050" cap="rnd">
              <a:noFill/>
              <a:round/>
            </a:ln>
            <a:effectLst>
              <a:glow rad="228600">
                <a:schemeClr val="accent4">
                  <a:satMod val="175000"/>
                  <a:alpha val="40000"/>
                </a:schemeClr>
              </a:glow>
            </a:effectLst>
          </c:spPr>
          <c:marker>
            <c:symbol val="circle"/>
            <c:size val="5"/>
            <c:spPr>
              <a:solidFill>
                <a:schemeClr val="accent1"/>
              </a:solidFill>
              <a:ln w="9525">
                <a:solidFill>
                  <a:schemeClr val="accent1"/>
                </a:solidFill>
              </a:ln>
              <a:effectLst>
                <a:glow rad="228600">
                  <a:schemeClr val="accent4">
                    <a:satMod val="175000"/>
                    <a:alpha val="40000"/>
                  </a:schemeClr>
                </a:glow>
              </a:effectLst>
            </c:spPr>
          </c:marker>
          <c:xVal>
            <c:numRef>
              <c:f>Sheet1!$A$2:$A$9</c:f>
              <c:numCache>
                <c:formatCode>General</c:formatCode>
                <c:ptCount val="8"/>
                <c:pt idx="0">
                  <c:v>454</c:v>
                </c:pt>
                <c:pt idx="1">
                  <c:v>574</c:v>
                </c:pt>
                <c:pt idx="2">
                  <c:v>7</c:v>
                </c:pt>
                <c:pt idx="3">
                  <c:v>123</c:v>
                </c:pt>
                <c:pt idx="4">
                  <c:v>198</c:v>
                </c:pt>
                <c:pt idx="5">
                  <c:v>101</c:v>
                </c:pt>
                <c:pt idx="6">
                  <c:v>262</c:v>
                </c:pt>
                <c:pt idx="7">
                  <c:v>950</c:v>
                </c:pt>
              </c:numCache>
            </c:numRef>
          </c:xVal>
          <c:yVal>
            <c:numRef>
              <c:f>Sheet1!$B$2:$B$9</c:f>
              <c:numCache>
                <c:formatCode>General</c:formatCode>
                <c:ptCount val="8"/>
                <c:pt idx="0">
                  <c:v>73</c:v>
                </c:pt>
                <c:pt idx="1">
                  <c:v>70</c:v>
                </c:pt>
                <c:pt idx="2">
                  <c:v>86</c:v>
                </c:pt>
                <c:pt idx="3">
                  <c:v>70</c:v>
                </c:pt>
                <c:pt idx="4">
                  <c:v>8</c:v>
                </c:pt>
                <c:pt idx="5">
                  <c:v>27</c:v>
                </c:pt>
                <c:pt idx="6">
                  <c:v>100</c:v>
                </c:pt>
                <c:pt idx="7">
                  <c:v>100</c:v>
                </c:pt>
              </c:numCache>
            </c:numRef>
          </c:yVal>
          <c:smooth val="0"/>
          <c:extLst>
            <c:ext xmlns:c16="http://schemas.microsoft.com/office/drawing/2014/chart" uri="{C3380CC4-5D6E-409C-BE32-E72D297353CC}">
              <c16:uniqueId val="{00000000-27A7-4D2E-A135-C0F9615F2E39}"/>
            </c:ext>
          </c:extLst>
        </c:ser>
        <c:dLbls>
          <c:showLegendKey val="0"/>
          <c:showVal val="0"/>
          <c:showCatName val="0"/>
          <c:showSerName val="0"/>
          <c:showPercent val="0"/>
          <c:showBubbleSize val="0"/>
        </c:dLbls>
        <c:axId val="153428352"/>
        <c:axId val="153430656"/>
      </c:scatterChart>
      <c:valAx>
        <c:axId val="1534283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Total Number of Assessments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30656"/>
        <c:crosses val="autoZero"/>
        <c:crossBetween val="midCat"/>
      </c:valAx>
      <c:valAx>
        <c:axId val="15343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t>
                </a:r>
                <a:r>
                  <a:rPr lang="en-US" baseline="0" dirty="0"/>
                  <a:t> Consent Granted</a:t>
                </a:r>
                <a:endParaRPr lang="en-US"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283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 consent granted</c:v>
                </c:pt>
              </c:strCache>
            </c:strRef>
          </c:tx>
          <c:spPr>
            <a:ln w="19050" cap="rnd">
              <a:noFill/>
              <a:round/>
            </a:ln>
            <a:effectLst>
              <a:glow rad="228600">
                <a:schemeClr val="accent4">
                  <a:satMod val="175000"/>
                  <a:alpha val="40000"/>
                </a:schemeClr>
              </a:glow>
            </a:effectLst>
          </c:spPr>
          <c:marker>
            <c:symbol val="circle"/>
            <c:size val="5"/>
            <c:spPr>
              <a:solidFill>
                <a:schemeClr val="accent1"/>
              </a:solidFill>
              <a:ln w="9525">
                <a:solidFill>
                  <a:schemeClr val="accent1"/>
                </a:solidFill>
              </a:ln>
              <a:effectLst>
                <a:glow rad="228600">
                  <a:schemeClr val="accent4">
                    <a:satMod val="175000"/>
                    <a:alpha val="40000"/>
                  </a:schemeClr>
                </a:glow>
              </a:effectLst>
            </c:spPr>
          </c:marker>
          <c:xVal>
            <c:numRef>
              <c:f>Sheet1!$A$2:$A$10</c:f>
              <c:numCache>
                <c:formatCode>General</c:formatCode>
                <c:ptCount val="9"/>
                <c:pt idx="0">
                  <c:v>454</c:v>
                </c:pt>
                <c:pt idx="1">
                  <c:v>574</c:v>
                </c:pt>
                <c:pt idx="2">
                  <c:v>7</c:v>
                </c:pt>
                <c:pt idx="3">
                  <c:v>123</c:v>
                </c:pt>
                <c:pt idx="4">
                  <c:v>198</c:v>
                </c:pt>
                <c:pt idx="5">
                  <c:v>101</c:v>
                </c:pt>
                <c:pt idx="6">
                  <c:v>262</c:v>
                </c:pt>
                <c:pt idx="7">
                  <c:v>950</c:v>
                </c:pt>
                <c:pt idx="8">
                  <c:v>6070</c:v>
                </c:pt>
              </c:numCache>
            </c:numRef>
          </c:xVal>
          <c:yVal>
            <c:numRef>
              <c:f>Sheet1!$B$2:$B$10</c:f>
              <c:numCache>
                <c:formatCode>General</c:formatCode>
                <c:ptCount val="9"/>
                <c:pt idx="0">
                  <c:v>73</c:v>
                </c:pt>
                <c:pt idx="1">
                  <c:v>70</c:v>
                </c:pt>
                <c:pt idx="2">
                  <c:v>86</c:v>
                </c:pt>
                <c:pt idx="3">
                  <c:v>70</c:v>
                </c:pt>
                <c:pt idx="4">
                  <c:v>8</c:v>
                </c:pt>
                <c:pt idx="5">
                  <c:v>27</c:v>
                </c:pt>
                <c:pt idx="6">
                  <c:v>100</c:v>
                </c:pt>
                <c:pt idx="7">
                  <c:v>100</c:v>
                </c:pt>
                <c:pt idx="8">
                  <c:v>68</c:v>
                </c:pt>
              </c:numCache>
            </c:numRef>
          </c:yVal>
          <c:smooth val="0"/>
          <c:extLst>
            <c:ext xmlns:c16="http://schemas.microsoft.com/office/drawing/2014/chart" uri="{C3380CC4-5D6E-409C-BE32-E72D297353CC}">
              <c16:uniqueId val="{00000000-0655-48EA-B063-88061CC4E860}"/>
            </c:ext>
          </c:extLst>
        </c:ser>
        <c:dLbls>
          <c:showLegendKey val="0"/>
          <c:showVal val="0"/>
          <c:showCatName val="0"/>
          <c:showSerName val="0"/>
          <c:showPercent val="0"/>
          <c:showBubbleSize val="0"/>
        </c:dLbls>
        <c:axId val="153474944"/>
        <c:axId val="153481600"/>
      </c:scatterChart>
      <c:valAx>
        <c:axId val="1534749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Total Number of Assessments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81600"/>
        <c:crosses val="autoZero"/>
        <c:crossBetween val="midCat"/>
      </c:valAx>
      <c:valAx>
        <c:axId val="153481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t>
                </a:r>
                <a:r>
                  <a:rPr lang="en-US" baseline="0" dirty="0"/>
                  <a:t> Consent Granted</a:t>
                </a:r>
                <a:endParaRPr lang="en-US"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749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%of caseload</c:v>
                </c:pt>
              </c:strCache>
            </c:strRef>
          </c:tx>
          <c:spPr>
            <a:ln w="19050" cap="rnd">
              <a:noFill/>
              <a:round/>
            </a:ln>
            <a:effectLst>
              <a:glow rad="228600">
                <a:schemeClr val="accent4">
                  <a:satMod val="175000"/>
                  <a:alpha val="40000"/>
                </a:schemeClr>
              </a:glow>
            </a:effectLst>
          </c:spPr>
          <c:marker>
            <c:symbol val="circle"/>
            <c:size val="5"/>
            <c:spPr>
              <a:solidFill>
                <a:schemeClr val="accent1"/>
              </a:solidFill>
              <a:ln w="9525">
                <a:solidFill>
                  <a:schemeClr val="accent1"/>
                </a:solidFill>
              </a:ln>
              <a:effectLst>
                <a:glow rad="228600">
                  <a:schemeClr val="accent4">
                    <a:satMod val="175000"/>
                    <a:alpha val="40000"/>
                  </a:schemeClr>
                </a:glow>
              </a:effectLst>
            </c:spPr>
          </c:marker>
          <c:xVal>
            <c:numRef>
              <c:f>Sheet1!$A$2:$A$8</c:f>
              <c:numCache>
                <c:formatCode>General</c:formatCode>
                <c:ptCount val="7"/>
                <c:pt idx="0">
                  <c:v>87</c:v>
                </c:pt>
                <c:pt idx="1">
                  <c:v>94</c:v>
                </c:pt>
                <c:pt idx="2">
                  <c:v>13</c:v>
                </c:pt>
                <c:pt idx="3">
                  <c:v>919</c:v>
                </c:pt>
                <c:pt idx="4">
                  <c:v>75</c:v>
                </c:pt>
                <c:pt idx="5">
                  <c:v>65</c:v>
                </c:pt>
                <c:pt idx="6">
                  <c:v>87</c:v>
                </c:pt>
              </c:numCache>
            </c:numRef>
          </c:xVal>
          <c:yVal>
            <c:numRef>
              <c:f>Sheet1!$B$2:$B$8</c:f>
              <c:numCache>
                <c:formatCode>General</c:formatCode>
                <c:ptCount val="7"/>
                <c:pt idx="0">
                  <c:v>112</c:v>
                </c:pt>
                <c:pt idx="1">
                  <c:v>64</c:v>
                </c:pt>
                <c:pt idx="2">
                  <c:v>3</c:v>
                </c:pt>
                <c:pt idx="3">
                  <c:v>82</c:v>
                </c:pt>
                <c:pt idx="4">
                  <c:v>33</c:v>
                </c:pt>
                <c:pt idx="5">
                  <c:v>6</c:v>
                </c:pt>
                <c:pt idx="6">
                  <c:v>10</c:v>
                </c:pt>
              </c:numCache>
            </c:numRef>
          </c:yVal>
          <c:smooth val="0"/>
          <c:extLst>
            <c:ext xmlns:c16="http://schemas.microsoft.com/office/drawing/2014/chart" uri="{C3380CC4-5D6E-409C-BE32-E72D297353CC}">
              <c16:uniqueId val="{00000000-2E9C-4A53-A161-0D8D8D07EC83}"/>
            </c:ext>
          </c:extLst>
        </c:ser>
        <c:dLbls>
          <c:showLegendKey val="0"/>
          <c:showVal val="0"/>
          <c:showCatName val="0"/>
          <c:showSerName val="0"/>
          <c:showPercent val="0"/>
          <c:showBubbleSize val="0"/>
        </c:dLbls>
        <c:axId val="162467200"/>
        <c:axId val="162473856"/>
      </c:scatterChart>
      <c:valAx>
        <c:axId val="1624672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Recent Assessments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473856"/>
        <c:crosses val="autoZero"/>
        <c:crossBetween val="midCat"/>
      </c:valAx>
      <c:valAx>
        <c:axId val="16247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t>
                </a:r>
                <a:r>
                  <a:rPr lang="en-US" baseline="0" dirty="0"/>
                  <a:t>  of caseload</a:t>
                </a:r>
                <a:endParaRPr lang="en-US"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4672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A2381-9A7F-4F8A-A397-468984711CE1}" type="doc">
      <dgm:prSet loTypeId="urn:microsoft.com/office/officeart/2005/8/layout/arrow2" loCatId="process" qsTypeId="urn:microsoft.com/office/officeart/2005/8/quickstyle/simple1" qsCatId="simple" csTypeId="urn:microsoft.com/office/officeart/2005/8/colors/accent1_2" csCatId="accent1" phldr="1"/>
      <dgm:spPr/>
    </dgm:pt>
    <dgm:pt modelId="{D1B56864-479B-47F6-A192-A3C69414966A}">
      <dgm:prSet phldrT="[Text]"/>
      <dgm:spPr/>
      <dgm:t>
        <a:bodyPr/>
        <a:lstStyle/>
        <a:p>
          <a:r>
            <a:rPr lang="en-US" dirty="0"/>
            <a:t>Engage key informants</a:t>
          </a:r>
        </a:p>
      </dgm:t>
    </dgm:pt>
    <dgm:pt modelId="{B68C2AFF-D1D9-41A2-9336-A2E996C03A03}" type="parTrans" cxnId="{BB7443AA-E575-4174-982B-5118201CD131}">
      <dgm:prSet/>
      <dgm:spPr/>
      <dgm:t>
        <a:bodyPr/>
        <a:lstStyle/>
        <a:p>
          <a:endParaRPr lang="en-US"/>
        </a:p>
      </dgm:t>
    </dgm:pt>
    <dgm:pt modelId="{172E55AE-DB06-46EE-9AE8-2E62B1FF90F2}" type="sibTrans" cxnId="{BB7443AA-E575-4174-982B-5118201CD131}">
      <dgm:prSet/>
      <dgm:spPr/>
      <dgm:t>
        <a:bodyPr/>
        <a:lstStyle/>
        <a:p>
          <a:endParaRPr lang="en-US"/>
        </a:p>
      </dgm:t>
    </dgm:pt>
    <dgm:pt modelId="{73C913B8-3780-4073-A9A9-6470994B85CC}">
      <dgm:prSet phldrT="[Text]"/>
      <dgm:spPr/>
      <dgm:t>
        <a:bodyPr/>
        <a:lstStyle/>
        <a:p>
          <a:r>
            <a:rPr lang="en-US" dirty="0"/>
            <a:t>Collaborate on shared assessments</a:t>
          </a:r>
        </a:p>
      </dgm:t>
    </dgm:pt>
    <dgm:pt modelId="{77B7A14E-458C-47AC-9CE1-842C7A5FA7EF}" type="parTrans" cxnId="{BB949F56-3F4C-4E88-B7FD-CB95584FFDBA}">
      <dgm:prSet/>
      <dgm:spPr/>
      <dgm:t>
        <a:bodyPr/>
        <a:lstStyle/>
        <a:p>
          <a:endParaRPr lang="en-US"/>
        </a:p>
      </dgm:t>
    </dgm:pt>
    <dgm:pt modelId="{DA548141-DD78-4BD0-BDB1-57FB6177F10C}" type="sibTrans" cxnId="{BB949F56-3F4C-4E88-B7FD-CB95584FFDBA}">
      <dgm:prSet/>
      <dgm:spPr/>
      <dgm:t>
        <a:bodyPr/>
        <a:lstStyle/>
        <a:p>
          <a:endParaRPr lang="en-US"/>
        </a:p>
      </dgm:t>
    </dgm:pt>
    <dgm:pt modelId="{D7AA7FBC-D5B4-4D14-B367-16CB02F9FB30}">
      <dgm:prSet phldrT="[Text]"/>
      <dgm:spPr/>
      <dgm:t>
        <a:bodyPr/>
        <a:lstStyle/>
        <a:p>
          <a:r>
            <a:rPr lang="en-US" dirty="0"/>
            <a:t>Obligate through MSAAs</a:t>
          </a:r>
        </a:p>
      </dgm:t>
    </dgm:pt>
    <dgm:pt modelId="{26E96E40-68D7-4B23-8208-841954D15656}" type="parTrans" cxnId="{D2F828EA-F6EA-4C54-9418-987E655215C3}">
      <dgm:prSet/>
      <dgm:spPr/>
      <dgm:t>
        <a:bodyPr/>
        <a:lstStyle/>
        <a:p>
          <a:endParaRPr lang="en-US"/>
        </a:p>
      </dgm:t>
    </dgm:pt>
    <dgm:pt modelId="{6CDFF3EB-B7F5-4BFA-9B12-64230518A056}" type="sibTrans" cxnId="{D2F828EA-F6EA-4C54-9418-987E655215C3}">
      <dgm:prSet/>
      <dgm:spPr/>
      <dgm:t>
        <a:bodyPr/>
        <a:lstStyle/>
        <a:p>
          <a:endParaRPr lang="en-US"/>
        </a:p>
      </dgm:t>
    </dgm:pt>
    <dgm:pt modelId="{CE032129-AE74-4B98-B867-BCC1FA402C56}">
      <dgm:prSet phldrT="[Text]"/>
      <dgm:spPr/>
      <dgm:t>
        <a:bodyPr/>
        <a:lstStyle/>
        <a:p>
          <a:r>
            <a:rPr lang="en-US" dirty="0"/>
            <a:t>Promote continuous development</a:t>
          </a:r>
        </a:p>
      </dgm:t>
    </dgm:pt>
    <dgm:pt modelId="{D654A407-4EF6-4C7E-97A0-D8AF9C13D574}" type="parTrans" cxnId="{45C8A85D-A301-42C0-A4D6-485D5A85FAB5}">
      <dgm:prSet/>
      <dgm:spPr/>
      <dgm:t>
        <a:bodyPr/>
        <a:lstStyle/>
        <a:p>
          <a:endParaRPr lang="en-US"/>
        </a:p>
      </dgm:t>
    </dgm:pt>
    <dgm:pt modelId="{6B6F9518-56B9-42F3-883C-8D20FF6FE945}" type="sibTrans" cxnId="{45C8A85D-A301-42C0-A4D6-485D5A85FAB5}">
      <dgm:prSet/>
      <dgm:spPr/>
      <dgm:t>
        <a:bodyPr/>
        <a:lstStyle/>
        <a:p>
          <a:endParaRPr lang="en-US"/>
        </a:p>
      </dgm:t>
    </dgm:pt>
    <dgm:pt modelId="{FBA66C3E-386C-49A0-B6F5-F4BBFD8D9BB8}">
      <dgm:prSet phldrT="[Text]"/>
      <dgm:spPr/>
      <dgm:t>
        <a:bodyPr/>
        <a:lstStyle/>
        <a:p>
          <a:r>
            <a:rPr lang="en-US" dirty="0"/>
            <a:t>Participate in the community of practice</a:t>
          </a:r>
        </a:p>
      </dgm:t>
    </dgm:pt>
    <dgm:pt modelId="{72E20B97-3419-4328-9A13-C879D1DE1184}" type="parTrans" cxnId="{8E74C749-9858-460E-96C7-88CF0F2F80F6}">
      <dgm:prSet/>
      <dgm:spPr/>
      <dgm:t>
        <a:bodyPr/>
        <a:lstStyle/>
        <a:p>
          <a:endParaRPr lang="en-US"/>
        </a:p>
      </dgm:t>
    </dgm:pt>
    <dgm:pt modelId="{05D3486E-7367-4D08-95A6-C6406FF658AD}" type="sibTrans" cxnId="{8E74C749-9858-460E-96C7-88CF0F2F80F6}">
      <dgm:prSet/>
      <dgm:spPr/>
      <dgm:t>
        <a:bodyPr/>
        <a:lstStyle/>
        <a:p>
          <a:endParaRPr lang="en-US"/>
        </a:p>
      </dgm:t>
    </dgm:pt>
    <dgm:pt modelId="{E7D3425E-2E38-44C8-A2AA-39C976622AF6}" type="pres">
      <dgm:prSet presAssocID="{D59A2381-9A7F-4F8A-A397-468984711CE1}" presName="arrowDiagram" presStyleCnt="0">
        <dgm:presLayoutVars>
          <dgm:chMax val="5"/>
          <dgm:dir/>
          <dgm:resizeHandles val="exact"/>
        </dgm:presLayoutVars>
      </dgm:prSet>
      <dgm:spPr/>
    </dgm:pt>
    <dgm:pt modelId="{E696418A-6F20-452F-AC4E-3CAA2DD70A93}" type="pres">
      <dgm:prSet presAssocID="{D59A2381-9A7F-4F8A-A397-468984711CE1}" presName="arrow" presStyleLbl="bgShp" presStyleIdx="0" presStyleCnt="1"/>
      <dgm:spPr/>
    </dgm:pt>
    <dgm:pt modelId="{8EF7661C-8553-4324-81AF-A3D3AD1E37B8}" type="pres">
      <dgm:prSet presAssocID="{D59A2381-9A7F-4F8A-A397-468984711CE1}" presName="arrowDiagram5" presStyleCnt="0"/>
      <dgm:spPr/>
    </dgm:pt>
    <dgm:pt modelId="{2666DBB2-C509-49D4-BEF1-60A991C0369C}" type="pres">
      <dgm:prSet presAssocID="{D1B56864-479B-47F6-A192-A3C69414966A}" presName="bullet5a" presStyleLbl="node1" presStyleIdx="0" presStyleCnt="5"/>
      <dgm:spPr/>
    </dgm:pt>
    <dgm:pt modelId="{35B56FE2-D826-45BF-9264-B03AFC88C65E}" type="pres">
      <dgm:prSet presAssocID="{D1B56864-479B-47F6-A192-A3C69414966A}" presName="textBox5a" presStyleLbl="revTx" presStyleIdx="0" presStyleCnt="5">
        <dgm:presLayoutVars>
          <dgm:bulletEnabled val="1"/>
        </dgm:presLayoutVars>
      </dgm:prSet>
      <dgm:spPr/>
    </dgm:pt>
    <dgm:pt modelId="{DF2B13BB-226D-4F4A-B212-E4C94B1B69B5}" type="pres">
      <dgm:prSet presAssocID="{73C913B8-3780-4073-A9A9-6470994B85CC}" presName="bullet5b" presStyleLbl="node1" presStyleIdx="1" presStyleCnt="5"/>
      <dgm:spPr/>
    </dgm:pt>
    <dgm:pt modelId="{15E1F69B-534C-4206-8E38-F867E8244BEC}" type="pres">
      <dgm:prSet presAssocID="{73C913B8-3780-4073-A9A9-6470994B85CC}" presName="textBox5b" presStyleLbl="revTx" presStyleIdx="1" presStyleCnt="5">
        <dgm:presLayoutVars>
          <dgm:bulletEnabled val="1"/>
        </dgm:presLayoutVars>
      </dgm:prSet>
      <dgm:spPr/>
    </dgm:pt>
    <dgm:pt modelId="{738C16E1-0C6F-429B-92BD-3DB9CC7C2615}" type="pres">
      <dgm:prSet presAssocID="{D7AA7FBC-D5B4-4D14-B367-16CB02F9FB30}" presName="bullet5c" presStyleLbl="node1" presStyleIdx="2" presStyleCnt="5"/>
      <dgm:spPr/>
    </dgm:pt>
    <dgm:pt modelId="{103373E9-2460-4662-8E3C-E2A385321ADD}" type="pres">
      <dgm:prSet presAssocID="{D7AA7FBC-D5B4-4D14-B367-16CB02F9FB30}" presName="textBox5c" presStyleLbl="revTx" presStyleIdx="2" presStyleCnt="5">
        <dgm:presLayoutVars>
          <dgm:bulletEnabled val="1"/>
        </dgm:presLayoutVars>
      </dgm:prSet>
      <dgm:spPr/>
    </dgm:pt>
    <dgm:pt modelId="{132EFE8A-16E1-440A-93B7-4FD406532D3C}" type="pres">
      <dgm:prSet presAssocID="{CE032129-AE74-4B98-B867-BCC1FA402C56}" presName="bullet5d" presStyleLbl="node1" presStyleIdx="3" presStyleCnt="5"/>
      <dgm:spPr/>
    </dgm:pt>
    <dgm:pt modelId="{5F12486F-4F31-49AA-A3F5-E196B8E2CDC6}" type="pres">
      <dgm:prSet presAssocID="{CE032129-AE74-4B98-B867-BCC1FA402C56}" presName="textBox5d" presStyleLbl="revTx" presStyleIdx="3" presStyleCnt="5">
        <dgm:presLayoutVars>
          <dgm:bulletEnabled val="1"/>
        </dgm:presLayoutVars>
      </dgm:prSet>
      <dgm:spPr/>
    </dgm:pt>
    <dgm:pt modelId="{1ECD79B4-3814-4160-9CCD-86FE2D0D3518}" type="pres">
      <dgm:prSet presAssocID="{FBA66C3E-386C-49A0-B6F5-F4BBFD8D9BB8}" presName="bullet5e" presStyleLbl="node1" presStyleIdx="4" presStyleCnt="5"/>
      <dgm:spPr/>
    </dgm:pt>
    <dgm:pt modelId="{8FA24F4E-DD10-4F1E-811C-340D1A65EB7C}" type="pres">
      <dgm:prSet presAssocID="{FBA66C3E-386C-49A0-B6F5-F4BBFD8D9BB8}" presName="textBox5e" presStyleLbl="revTx" presStyleIdx="4" presStyleCnt="5">
        <dgm:presLayoutVars>
          <dgm:bulletEnabled val="1"/>
        </dgm:presLayoutVars>
      </dgm:prSet>
      <dgm:spPr/>
    </dgm:pt>
  </dgm:ptLst>
  <dgm:cxnLst>
    <dgm:cxn modelId="{E997093B-38F1-4BC6-88D0-4E867DA60DBA}" type="presOf" srcId="{FBA66C3E-386C-49A0-B6F5-F4BBFD8D9BB8}" destId="{8FA24F4E-DD10-4F1E-811C-340D1A65EB7C}" srcOrd="0" destOrd="0" presId="urn:microsoft.com/office/officeart/2005/8/layout/arrow2"/>
    <dgm:cxn modelId="{7A38603B-7F2F-4A57-885B-3EF05F884EBF}" type="presOf" srcId="{D7AA7FBC-D5B4-4D14-B367-16CB02F9FB30}" destId="{103373E9-2460-4662-8E3C-E2A385321ADD}" srcOrd="0" destOrd="0" presId="urn:microsoft.com/office/officeart/2005/8/layout/arrow2"/>
    <dgm:cxn modelId="{45C8A85D-A301-42C0-A4D6-485D5A85FAB5}" srcId="{D59A2381-9A7F-4F8A-A397-468984711CE1}" destId="{CE032129-AE74-4B98-B867-BCC1FA402C56}" srcOrd="3" destOrd="0" parTransId="{D654A407-4EF6-4C7E-97A0-D8AF9C13D574}" sibTransId="{6B6F9518-56B9-42F3-883C-8D20FF6FE945}"/>
    <dgm:cxn modelId="{8E74C749-9858-460E-96C7-88CF0F2F80F6}" srcId="{D59A2381-9A7F-4F8A-A397-468984711CE1}" destId="{FBA66C3E-386C-49A0-B6F5-F4BBFD8D9BB8}" srcOrd="4" destOrd="0" parTransId="{72E20B97-3419-4328-9A13-C879D1DE1184}" sibTransId="{05D3486E-7367-4D08-95A6-C6406FF658AD}"/>
    <dgm:cxn modelId="{BB949F56-3F4C-4E88-B7FD-CB95584FFDBA}" srcId="{D59A2381-9A7F-4F8A-A397-468984711CE1}" destId="{73C913B8-3780-4073-A9A9-6470994B85CC}" srcOrd="1" destOrd="0" parTransId="{77B7A14E-458C-47AC-9CE1-842C7A5FA7EF}" sibTransId="{DA548141-DD78-4BD0-BDB1-57FB6177F10C}"/>
    <dgm:cxn modelId="{AB667284-0974-4FFD-9316-8C76A6AECFF7}" type="presOf" srcId="{D1B56864-479B-47F6-A192-A3C69414966A}" destId="{35B56FE2-D826-45BF-9264-B03AFC88C65E}" srcOrd="0" destOrd="0" presId="urn:microsoft.com/office/officeart/2005/8/layout/arrow2"/>
    <dgm:cxn modelId="{051F2297-149C-46C8-B0AD-6A481604A691}" type="presOf" srcId="{CE032129-AE74-4B98-B867-BCC1FA402C56}" destId="{5F12486F-4F31-49AA-A3F5-E196B8E2CDC6}" srcOrd="0" destOrd="0" presId="urn:microsoft.com/office/officeart/2005/8/layout/arrow2"/>
    <dgm:cxn modelId="{BB7443AA-E575-4174-982B-5118201CD131}" srcId="{D59A2381-9A7F-4F8A-A397-468984711CE1}" destId="{D1B56864-479B-47F6-A192-A3C69414966A}" srcOrd="0" destOrd="0" parTransId="{B68C2AFF-D1D9-41A2-9336-A2E996C03A03}" sibTransId="{172E55AE-DB06-46EE-9AE8-2E62B1FF90F2}"/>
    <dgm:cxn modelId="{65E86AC2-55B8-4477-99A8-90893D0FAE4A}" type="presOf" srcId="{D59A2381-9A7F-4F8A-A397-468984711CE1}" destId="{E7D3425E-2E38-44C8-A2AA-39C976622AF6}" srcOrd="0" destOrd="0" presId="urn:microsoft.com/office/officeart/2005/8/layout/arrow2"/>
    <dgm:cxn modelId="{AD9353C4-66CB-4C1A-9D39-EEDECE09DE0F}" type="presOf" srcId="{73C913B8-3780-4073-A9A9-6470994B85CC}" destId="{15E1F69B-534C-4206-8E38-F867E8244BEC}" srcOrd="0" destOrd="0" presId="urn:microsoft.com/office/officeart/2005/8/layout/arrow2"/>
    <dgm:cxn modelId="{D2F828EA-F6EA-4C54-9418-987E655215C3}" srcId="{D59A2381-9A7F-4F8A-A397-468984711CE1}" destId="{D7AA7FBC-D5B4-4D14-B367-16CB02F9FB30}" srcOrd="2" destOrd="0" parTransId="{26E96E40-68D7-4B23-8208-841954D15656}" sibTransId="{6CDFF3EB-B7F5-4BFA-9B12-64230518A056}"/>
    <dgm:cxn modelId="{DA9B923C-43E1-416F-8C2A-A87604C2E485}" type="presParOf" srcId="{E7D3425E-2E38-44C8-A2AA-39C976622AF6}" destId="{E696418A-6F20-452F-AC4E-3CAA2DD70A93}" srcOrd="0" destOrd="0" presId="urn:microsoft.com/office/officeart/2005/8/layout/arrow2"/>
    <dgm:cxn modelId="{DA8C0167-6C84-4813-8143-2BD3E66D16B0}" type="presParOf" srcId="{E7D3425E-2E38-44C8-A2AA-39C976622AF6}" destId="{8EF7661C-8553-4324-81AF-A3D3AD1E37B8}" srcOrd="1" destOrd="0" presId="urn:microsoft.com/office/officeart/2005/8/layout/arrow2"/>
    <dgm:cxn modelId="{0D62BBC0-1365-4771-A7C1-88A3631F0B45}" type="presParOf" srcId="{8EF7661C-8553-4324-81AF-A3D3AD1E37B8}" destId="{2666DBB2-C509-49D4-BEF1-60A991C0369C}" srcOrd="0" destOrd="0" presId="urn:microsoft.com/office/officeart/2005/8/layout/arrow2"/>
    <dgm:cxn modelId="{28F1A378-0726-4FD0-A63A-A0C0FABE2F60}" type="presParOf" srcId="{8EF7661C-8553-4324-81AF-A3D3AD1E37B8}" destId="{35B56FE2-D826-45BF-9264-B03AFC88C65E}" srcOrd="1" destOrd="0" presId="urn:microsoft.com/office/officeart/2005/8/layout/arrow2"/>
    <dgm:cxn modelId="{543F25F8-03DD-4801-8403-256E11A360F3}" type="presParOf" srcId="{8EF7661C-8553-4324-81AF-A3D3AD1E37B8}" destId="{DF2B13BB-226D-4F4A-B212-E4C94B1B69B5}" srcOrd="2" destOrd="0" presId="urn:microsoft.com/office/officeart/2005/8/layout/arrow2"/>
    <dgm:cxn modelId="{D143D355-62B8-475F-A737-3CEB7BB282D6}" type="presParOf" srcId="{8EF7661C-8553-4324-81AF-A3D3AD1E37B8}" destId="{15E1F69B-534C-4206-8E38-F867E8244BEC}" srcOrd="3" destOrd="0" presId="urn:microsoft.com/office/officeart/2005/8/layout/arrow2"/>
    <dgm:cxn modelId="{58DEC625-06A2-4878-A44D-24467AF2ECC6}" type="presParOf" srcId="{8EF7661C-8553-4324-81AF-A3D3AD1E37B8}" destId="{738C16E1-0C6F-429B-92BD-3DB9CC7C2615}" srcOrd="4" destOrd="0" presId="urn:microsoft.com/office/officeart/2005/8/layout/arrow2"/>
    <dgm:cxn modelId="{95A43AE3-C2FC-4AAD-A640-802EA1B7F7E5}" type="presParOf" srcId="{8EF7661C-8553-4324-81AF-A3D3AD1E37B8}" destId="{103373E9-2460-4662-8E3C-E2A385321ADD}" srcOrd="5" destOrd="0" presId="urn:microsoft.com/office/officeart/2005/8/layout/arrow2"/>
    <dgm:cxn modelId="{1F0A5A40-58B0-4CE5-8A19-FE1C9437F968}" type="presParOf" srcId="{8EF7661C-8553-4324-81AF-A3D3AD1E37B8}" destId="{132EFE8A-16E1-440A-93B7-4FD406532D3C}" srcOrd="6" destOrd="0" presId="urn:microsoft.com/office/officeart/2005/8/layout/arrow2"/>
    <dgm:cxn modelId="{52882BCB-9D8E-48F7-B2E3-13A7F30D59F3}" type="presParOf" srcId="{8EF7661C-8553-4324-81AF-A3D3AD1E37B8}" destId="{5F12486F-4F31-49AA-A3F5-E196B8E2CDC6}" srcOrd="7" destOrd="0" presId="urn:microsoft.com/office/officeart/2005/8/layout/arrow2"/>
    <dgm:cxn modelId="{25F421BD-CE45-4952-B07B-FAE895AEE527}" type="presParOf" srcId="{8EF7661C-8553-4324-81AF-A3D3AD1E37B8}" destId="{1ECD79B4-3814-4160-9CCD-86FE2D0D3518}" srcOrd="8" destOrd="0" presId="urn:microsoft.com/office/officeart/2005/8/layout/arrow2"/>
    <dgm:cxn modelId="{F89D4ED4-D5F3-49BF-8C28-12B2A778F77E}" type="presParOf" srcId="{8EF7661C-8553-4324-81AF-A3D3AD1E37B8}" destId="{8FA24F4E-DD10-4F1E-811C-340D1A65EB7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7120B-EED7-3F46-92F0-BD964B65461C}" type="doc">
      <dgm:prSet loTypeId="urn:microsoft.com/office/officeart/2005/8/layout/hProcess9" loCatId="" qsTypeId="urn:microsoft.com/office/officeart/2005/8/quickstyle/simple1" qsCatId="simple" csTypeId="urn:microsoft.com/office/officeart/2005/8/colors/accent5_3" csCatId="accent5" phldr="1"/>
      <dgm:spPr/>
    </dgm:pt>
    <dgm:pt modelId="{B1D4B162-BE83-2E43-82D3-B50302D8BFE9}">
      <dgm:prSet phldrT="[Text]"/>
      <dgm:spPr/>
      <dgm:t>
        <a:bodyPr/>
        <a:lstStyle/>
        <a:p>
          <a:r>
            <a:rPr lang="en-US" dirty="0"/>
            <a:t>Conversation</a:t>
          </a:r>
        </a:p>
      </dgm:t>
    </dgm:pt>
    <dgm:pt modelId="{7D51A5C1-9B24-6346-A3DA-361F2AF7CC7D}" type="parTrans" cxnId="{ED7EC0DC-0B58-2A4B-8662-26180F6CAB15}">
      <dgm:prSet/>
      <dgm:spPr/>
      <dgm:t>
        <a:bodyPr/>
        <a:lstStyle/>
        <a:p>
          <a:endParaRPr lang="en-US"/>
        </a:p>
      </dgm:t>
    </dgm:pt>
    <dgm:pt modelId="{15FBE116-FFA9-2B47-89D6-D3D0AE136467}" type="sibTrans" cxnId="{ED7EC0DC-0B58-2A4B-8662-26180F6CAB15}">
      <dgm:prSet/>
      <dgm:spPr/>
      <dgm:t>
        <a:bodyPr/>
        <a:lstStyle/>
        <a:p>
          <a:endParaRPr lang="en-US"/>
        </a:p>
      </dgm:t>
    </dgm:pt>
    <dgm:pt modelId="{EA99FBBF-9F56-4D44-9554-A94E20491A37}">
      <dgm:prSet phldrT="[Text]" custT="1"/>
      <dgm:spPr>
        <a:ln>
          <a:solidFill>
            <a:schemeClr val="tx1">
              <a:lumMod val="75000"/>
              <a:lumOff val="25000"/>
            </a:schemeClr>
          </a:solidFill>
          <a:prstDash val="sysDash"/>
        </a:ln>
      </dgm:spPr>
      <dgm:t>
        <a:bodyPr/>
        <a:lstStyle/>
        <a:p>
          <a:r>
            <a:rPr lang="en-US" sz="3200" dirty="0"/>
            <a:t>Directive</a:t>
          </a:r>
        </a:p>
      </dgm:t>
    </dgm:pt>
    <dgm:pt modelId="{B63127EE-E437-B04D-B134-412BBC531F0C}" type="parTrans" cxnId="{FD2FA00F-0269-9247-8124-A37E39CE338C}">
      <dgm:prSet/>
      <dgm:spPr/>
      <dgm:t>
        <a:bodyPr/>
        <a:lstStyle/>
        <a:p>
          <a:endParaRPr lang="en-US"/>
        </a:p>
      </dgm:t>
    </dgm:pt>
    <dgm:pt modelId="{7F4E0F7D-50A5-C245-A3E1-C6C981C6039D}" type="sibTrans" cxnId="{FD2FA00F-0269-9247-8124-A37E39CE338C}">
      <dgm:prSet/>
      <dgm:spPr/>
      <dgm:t>
        <a:bodyPr/>
        <a:lstStyle/>
        <a:p>
          <a:endParaRPr lang="en-US"/>
        </a:p>
      </dgm:t>
    </dgm:pt>
    <dgm:pt modelId="{CB690741-F6E2-0B48-9A1D-13FFEFF9A3F8}">
      <dgm:prSet phldrT="[Text]"/>
      <dgm:spPr/>
      <dgm:t>
        <a:bodyPr/>
        <a:lstStyle/>
        <a:p>
          <a:r>
            <a:rPr lang="en-US" dirty="0"/>
            <a:t>Consent</a:t>
          </a:r>
        </a:p>
      </dgm:t>
    </dgm:pt>
    <dgm:pt modelId="{50DA5390-92A9-1F46-B70D-86D7812F01FE}" type="parTrans" cxnId="{A402C0EE-A696-E349-80AA-319697861506}">
      <dgm:prSet/>
      <dgm:spPr/>
      <dgm:t>
        <a:bodyPr/>
        <a:lstStyle/>
        <a:p>
          <a:endParaRPr lang="en-US"/>
        </a:p>
      </dgm:t>
    </dgm:pt>
    <dgm:pt modelId="{72F74373-0074-0544-8FF1-B8136AE6C830}" type="sibTrans" cxnId="{A402C0EE-A696-E349-80AA-319697861506}">
      <dgm:prSet/>
      <dgm:spPr/>
      <dgm:t>
        <a:bodyPr/>
        <a:lstStyle/>
        <a:p>
          <a:endParaRPr lang="en-US"/>
        </a:p>
      </dgm:t>
    </dgm:pt>
    <dgm:pt modelId="{212CCD8A-909C-E045-AC12-FAD622D46EF1}" type="pres">
      <dgm:prSet presAssocID="{E067120B-EED7-3F46-92F0-BD964B65461C}" presName="CompostProcess" presStyleCnt="0">
        <dgm:presLayoutVars>
          <dgm:dir/>
          <dgm:resizeHandles val="exact"/>
        </dgm:presLayoutVars>
      </dgm:prSet>
      <dgm:spPr/>
    </dgm:pt>
    <dgm:pt modelId="{07FED082-04C6-C14B-80BA-6E3D27D35E56}" type="pres">
      <dgm:prSet presAssocID="{E067120B-EED7-3F46-92F0-BD964B65461C}" presName="arrow" presStyleLbl="bgShp" presStyleIdx="0" presStyleCnt="1"/>
      <dgm:spPr/>
    </dgm:pt>
    <dgm:pt modelId="{97D4DAC5-A3AD-5D46-A3CC-6F39C56624F0}" type="pres">
      <dgm:prSet presAssocID="{E067120B-EED7-3F46-92F0-BD964B65461C}" presName="linearProcess" presStyleCnt="0"/>
      <dgm:spPr/>
    </dgm:pt>
    <dgm:pt modelId="{70F0894E-42E6-3345-B48A-9F586D30BD4C}" type="pres">
      <dgm:prSet presAssocID="{B1D4B162-BE83-2E43-82D3-B50302D8BFE9}" presName="textNode" presStyleLbl="node1" presStyleIdx="0" presStyleCnt="3">
        <dgm:presLayoutVars>
          <dgm:bulletEnabled val="1"/>
        </dgm:presLayoutVars>
      </dgm:prSet>
      <dgm:spPr/>
    </dgm:pt>
    <dgm:pt modelId="{773A3DFE-AED7-D44F-BE69-3369EBDA3520}" type="pres">
      <dgm:prSet presAssocID="{15FBE116-FFA9-2B47-89D6-D3D0AE136467}" presName="sibTrans" presStyleCnt="0"/>
      <dgm:spPr/>
    </dgm:pt>
    <dgm:pt modelId="{63D85FF2-976A-8A47-8B60-6A02BCD40CBA}" type="pres">
      <dgm:prSet presAssocID="{EA99FBBF-9F56-4D44-9554-A94E20491A37}" presName="textNode" presStyleLbl="node1" presStyleIdx="1" presStyleCnt="3">
        <dgm:presLayoutVars>
          <dgm:bulletEnabled val="1"/>
        </dgm:presLayoutVars>
      </dgm:prSet>
      <dgm:spPr/>
    </dgm:pt>
    <dgm:pt modelId="{9F66C771-4FCC-4B4E-8C0C-E95D5AA35F75}" type="pres">
      <dgm:prSet presAssocID="{7F4E0F7D-50A5-C245-A3E1-C6C981C6039D}" presName="sibTrans" presStyleCnt="0"/>
      <dgm:spPr/>
    </dgm:pt>
    <dgm:pt modelId="{82D42C57-C0B6-D043-94C7-5CC134A1F83F}" type="pres">
      <dgm:prSet presAssocID="{CB690741-F6E2-0B48-9A1D-13FFEFF9A3F8}" presName="textNode" presStyleLbl="node1" presStyleIdx="2" presStyleCnt="3">
        <dgm:presLayoutVars>
          <dgm:bulletEnabled val="1"/>
        </dgm:presLayoutVars>
      </dgm:prSet>
      <dgm:spPr/>
    </dgm:pt>
  </dgm:ptLst>
  <dgm:cxnLst>
    <dgm:cxn modelId="{FD2FA00F-0269-9247-8124-A37E39CE338C}" srcId="{E067120B-EED7-3F46-92F0-BD964B65461C}" destId="{EA99FBBF-9F56-4D44-9554-A94E20491A37}" srcOrd="1" destOrd="0" parTransId="{B63127EE-E437-B04D-B134-412BBC531F0C}" sibTransId="{7F4E0F7D-50A5-C245-A3E1-C6C981C6039D}"/>
    <dgm:cxn modelId="{7A506E10-33A1-4C9C-9532-65FE1330B953}" type="presOf" srcId="{E067120B-EED7-3F46-92F0-BD964B65461C}" destId="{212CCD8A-909C-E045-AC12-FAD622D46EF1}" srcOrd="0" destOrd="0" presId="urn:microsoft.com/office/officeart/2005/8/layout/hProcess9"/>
    <dgm:cxn modelId="{513E759B-71C7-4B30-9CBA-6D3B8BE9F0B4}" type="presOf" srcId="{EA99FBBF-9F56-4D44-9554-A94E20491A37}" destId="{63D85FF2-976A-8A47-8B60-6A02BCD40CBA}" srcOrd="0" destOrd="0" presId="urn:microsoft.com/office/officeart/2005/8/layout/hProcess9"/>
    <dgm:cxn modelId="{A298A7A1-1BC5-4699-B399-9A46131A4C05}" type="presOf" srcId="{B1D4B162-BE83-2E43-82D3-B50302D8BFE9}" destId="{70F0894E-42E6-3345-B48A-9F586D30BD4C}" srcOrd="0" destOrd="0" presId="urn:microsoft.com/office/officeart/2005/8/layout/hProcess9"/>
    <dgm:cxn modelId="{3B50F4B9-E7B5-49BF-BC00-79E88FA98B8C}" type="presOf" srcId="{CB690741-F6E2-0B48-9A1D-13FFEFF9A3F8}" destId="{82D42C57-C0B6-D043-94C7-5CC134A1F83F}" srcOrd="0" destOrd="0" presId="urn:microsoft.com/office/officeart/2005/8/layout/hProcess9"/>
    <dgm:cxn modelId="{ED7EC0DC-0B58-2A4B-8662-26180F6CAB15}" srcId="{E067120B-EED7-3F46-92F0-BD964B65461C}" destId="{B1D4B162-BE83-2E43-82D3-B50302D8BFE9}" srcOrd="0" destOrd="0" parTransId="{7D51A5C1-9B24-6346-A3DA-361F2AF7CC7D}" sibTransId="{15FBE116-FFA9-2B47-89D6-D3D0AE136467}"/>
    <dgm:cxn modelId="{A402C0EE-A696-E349-80AA-319697861506}" srcId="{E067120B-EED7-3F46-92F0-BD964B65461C}" destId="{CB690741-F6E2-0B48-9A1D-13FFEFF9A3F8}" srcOrd="2" destOrd="0" parTransId="{50DA5390-92A9-1F46-B70D-86D7812F01FE}" sibTransId="{72F74373-0074-0544-8FF1-B8136AE6C830}"/>
    <dgm:cxn modelId="{DBE887AD-EE6A-427C-B469-3A4DC101804C}" type="presParOf" srcId="{212CCD8A-909C-E045-AC12-FAD622D46EF1}" destId="{07FED082-04C6-C14B-80BA-6E3D27D35E56}" srcOrd="0" destOrd="0" presId="urn:microsoft.com/office/officeart/2005/8/layout/hProcess9"/>
    <dgm:cxn modelId="{EA896356-93E4-4929-A83E-790B1338814D}" type="presParOf" srcId="{212CCD8A-909C-E045-AC12-FAD622D46EF1}" destId="{97D4DAC5-A3AD-5D46-A3CC-6F39C56624F0}" srcOrd="1" destOrd="0" presId="urn:microsoft.com/office/officeart/2005/8/layout/hProcess9"/>
    <dgm:cxn modelId="{213AE4D6-CAFC-4570-BABC-32B1733C034F}" type="presParOf" srcId="{97D4DAC5-A3AD-5D46-A3CC-6F39C56624F0}" destId="{70F0894E-42E6-3345-B48A-9F586D30BD4C}" srcOrd="0" destOrd="0" presId="urn:microsoft.com/office/officeart/2005/8/layout/hProcess9"/>
    <dgm:cxn modelId="{4CE2FDC7-1197-4E1F-B598-9A9EA6620DC2}" type="presParOf" srcId="{97D4DAC5-A3AD-5D46-A3CC-6F39C56624F0}" destId="{773A3DFE-AED7-D44F-BE69-3369EBDA3520}" srcOrd="1" destOrd="0" presId="urn:microsoft.com/office/officeart/2005/8/layout/hProcess9"/>
    <dgm:cxn modelId="{DFDE02D2-C551-44B7-9191-F344D54D79A9}" type="presParOf" srcId="{97D4DAC5-A3AD-5D46-A3CC-6F39C56624F0}" destId="{63D85FF2-976A-8A47-8B60-6A02BCD40CBA}" srcOrd="2" destOrd="0" presId="urn:microsoft.com/office/officeart/2005/8/layout/hProcess9"/>
    <dgm:cxn modelId="{E6747E1E-05E4-4816-9F62-30AF9385248F}" type="presParOf" srcId="{97D4DAC5-A3AD-5D46-A3CC-6F39C56624F0}" destId="{9F66C771-4FCC-4B4E-8C0C-E95D5AA35F75}" srcOrd="3" destOrd="0" presId="urn:microsoft.com/office/officeart/2005/8/layout/hProcess9"/>
    <dgm:cxn modelId="{41B996AB-C7A3-4DC0-BF02-0E5F41242C3A}" type="presParOf" srcId="{97D4DAC5-A3AD-5D46-A3CC-6F39C56624F0}" destId="{82D42C57-C0B6-D043-94C7-5CC134A1F83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418A-6F20-452F-AC4E-3CAA2DD70A93}">
      <dsp:nvSpPr>
        <dsp:cNvPr id="0" name=""/>
        <dsp:cNvSpPr/>
      </dsp:nvSpPr>
      <dsp:spPr>
        <a:xfrm>
          <a:off x="487679" y="0"/>
          <a:ext cx="6339840" cy="39624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6DBB2-C509-49D4-BEF1-60A991C0369C}">
      <dsp:nvSpPr>
        <dsp:cNvPr id="0" name=""/>
        <dsp:cNvSpPr/>
      </dsp:nvSpPr>
      <dsp:spPr>
        <a:xfrm>
          <a:off x="1112154" y="2946440"/>
          <a:ext cx="145816" cy="1458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56FE2-D826-45BF-9264-B03AFC88C65E}">
      <dsp:nvSpPr>
        <dsp:cNvPr id="0" name=""/>
        <dsp:cNvSpPr/>
      </dsp:nvSpPr>
      <dsp:spPr>
        <a:xfrm>
          <a:off x="1185062" y="3019348"/>
          <a:ext cx="830519" cy="943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65"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Engage key informants</a:t>
          </a:r>
        </a:p>
      </dsp:txBody>
      <dsp:txXfrm>
        <a:off x="1185062" y="3019348"/>
        <a:ext cx="830519" cy="943051"/>
      </dsp:txXfrm>
    </dsp:sp>
    <dsp:sp modelId="{DF2B13BB-226D-4F4A-B212-E4C94B1B69B5}">
      <dsp:nvSpPr>
        <dsp:cNvPr id="0" name=""/>
        <dsp:cNvSpPr/>
      </dsp:nvSpPr>
      <dsp:spPr>
        <a:xfrm>
          <a:off x="1901464" y="2188037"/>
          <a:ext cx="228234" cy="2282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1F69B-534C-4206-8E38-F867E8244BEC}">
      <dsp:nvSpPr>
        <dsp:cNvPr id="0" name=""/>
        <dsp:cNvSpPr/>
      </dsp:nvSpPr>
      <dsp:spPr>
        <a:xfrm>
          <a:off x="2015581" y="2302154"/>
          <a:ext cx="1052413" cy="166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37"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Collaborate on shared assessments</a:t>
          </a:r>
        </a:p>
      </dsp:txBody>
      <dsp:txXfrm>
        <a:off x="2015581" y="2302154"/>
        <a:ext cx="1052413" cy="1660245"/>
      </dsp:txXfrm>
    </dsp:sp>
    <dsp:sp modelId="{738C16E1-0C6F-429B-92BD-3DB9CC7C2615}">
      <dsp:nvSpPr>
        <dsp:cNvPr id="0" name=""/>
        <dsp:cNvSpPr/>
      </dsp:nvSpPr>
      <dsp:spPr>
        <a:xfrm>
          <a:off x="2915838" y="1583375"/>
          <a:ext cx="304312" cy="304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373E9-2460-4662-8E3C-E2A385321ADD}">
      <dsp:nvSpPr>
        <dsp:cNvPr id="0" name=""/>
        <dsp:cNvSpPr/>
      </dsp:nvSpPr>
      <dsp:spPr>
        <a:xfrm>
          <a:off x="3067994" y="1735531"/>
          <a:ext cx="1223589" cy="222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4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Obligate through MSAAs</a:t>
          </a:r>
        </a:p>
      </dsp:txBody>
      <dsp:txXfrm>
        <a:off x="3067994" y="1735531"/>
        <a:ext cx="1223589" cy="2226868"/>
      </dsp:txXfrm>
    </dsp:sp>
    <dsp:sp modelId="{132EFE8A-16E1-440A-93B7-4FD406532D3C}">
      <dsp:nvSpPr>
        <dsp:cNvPr id="0" name=""/>
        <dsp:cNvSpPr/>
      </dsp:nvSpPr>
      <dsp:spPr>
        <a:xfrm>
          <a:off x="4095048" y="1111056"/>
          <a:ext cx="393070" cy="393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2486F-4F31-49AA-A3F5-E196B8E2CDC6}">
      <dsp:nvSpPr>
        <dsp:cNvPr id="0" name=""/>
        <dsp:cNvSpPr/>
      </dsp:nvSpPr>
      <dsp:spPr>
        <a:xfrm>
          <a:off x="4291584" y="1307591"/>
          <a:ext cx="1267968" cy="2654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28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Promote continuous development</a:t>
          </a:r>
        </a:p>
      </dsp:txBody>
      <dsp:txXfrm>
        <a:off x="4291584" y="1307591"/>
        <a:ext cx="1267968" cy="2654808"/>
      </dsp:txXfrm>
    </dsp:sp>
    <dsp:sp modelId="{1ECD79B4-3814-4160-9CCD-86FE2D0D3518}">
      <dsp:nvSpPr>
        <dsp:cNvPr id="0" name=""/>
        <dsp:cNvSpPr/>
      </dsp:nvSpPr>
      <dsp:spPr>
        <a:xfrm>
          <a:off x="5309128" y="795649"/>
          <a:ext cx="500847" cy="5008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24F4E-DD10-4F1E-811C-340D1A65EB7C}">
      <dsp:nvSpPr>
        <dsp:cNvPr id="0" name=""/>
        <dsp:cNvSpPr/>
      </dsp:nvSpPr>
      <dsp:spPr>
        <a:xfrm>
          <a:off x="5559552" y="1046073"/>
          <a:ext cx="1267968" cy="29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38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Participate in the community of practice</a:t>
          </a:r>
        </a:p>
      </dsp:txBody>
      <dsp:txXfrm>
        <a:off x="5559552" y="1046073"/>
        <a:ext cx="1267968" cy="291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ED082-04C6-C14B-80BA-6E3D27D35E56}">
      <dsp:nvSpPr>
        <dsp:cNvPr id="0" name=""/>
        <dsp:cNvSpPr/>
      </dsp:nvSpPr>
      <dsp:spPr>
        <a:xfrm>
          <a:off x="617219" y="0"/>
          <a:ext cx="6995160" cy="45259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0894E-42E6-3345-B48A-9F586D30BD4C}">
      <dsp:nvSpPr>
        <dsp:cNvPr id="0" name=""/>
        <dsp:cNvSpPr/>
      </dsp:nvSpPr>
      <dsp:spPr>
        <a:xfrm>
          <a:off x="251" y="1357788"/>
          <a:ext cx="2604801" cy="1810385"/>
        </a:xfrm>
        <a:prstGeom prst="round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Conversation</a:t>
          </a:r>
        </a:p>
      </dsp:txBody>
      <dsp:txXfrm>
        <a:off x="88627" y="1446164"/>
        <a:ext cx="2428049" cy="1633633"/>
      </dsp:txXfrm>
    </dsp:sp>
    <dsp:sp modelId="{63D85FF2-976A-8A47-8B60-6A02BCD40CBA}">
      <dsp:nvSpPr>
        <dsp:cNvPr id="0" name=""/>
        <dsp:cNvSpPr/>
      </dsp:nvSpPr>
      <dsp:spPr>
        <a:xfrm>
          <a:off x="2812399" y="1357788"/>
          <a:ext cx="2604801" cy="1810385"/>
        </a:xfrm>
        <a:prstGeom prst="roundRect">
          <a:avLst/>
        </a:prstGeom>
        <a:solidFill>
          <a:schemeClr val="accent5">
            <a:shade val="80000"/>
            <a:hueOff val="102610"/>
            <a:satOff val="-1119"/>
            <a:lumOff val="12789"/>
            <a:alphaOff val="0"/>
          </a:schemeClr>
        </a:solidFill>
        <a:ln w="25400" cap="flat" cmpd="sng" algn="ctr">
          <a:solidFill>
            <a:schemeClr val="tx1">
              <a:lumMod val="75000"/>
              <a:lumOff val="2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Directive</a:t>
          </a:r>
        </a:p>
      </dsp:txBody>
      <dsp:txXfrm>
        <a:off x="2900775" y="1446164"/>
        <a:ext cx="2428049" cy="1633633"/>
      </dsp:txXfrm>
    </dsp:sp>
    <dsp:sp modelId="{82D42C57-C0B6-D043-94C7-5CC134A1F83F}">
      <dsp:nvSpPr>
        <dsp:cNvPr id="0" name=""/>
        <dsp:cNvSpPr/>
      </dsp:nvSpPr>
      <dsp:spPr>
        <a:xfrm>
          <a:off x="5624547" y="1357788"/>
          <a:ext cx="2604801" cy="1810385"/>
        </a:xfrm>
        <a:prstGeom prst="roundRect">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Consent</a:t>
          </a:r>
        </a:p>
      </dsp:txBody>
      <dsp:txXfrm>
        <a:off x="5712923" y="1446164"/>
        <a:ext cx="242804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9BFE1-4B9B-4DD5-8774-F7BAFEE896DF}" type="datetimeFigureOut">
              <a:rPr lang="en-US" smtClean="0"/>
              <a:pPr/>
              <a:t>10/28/2019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52130-6C7E-4205-8F0E-90235E032C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E06AC2-3D61-44B8-8D09-45947EB44E95}"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CF9B3-8C12-4A5F-A10E-16C705C2E67D}"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CF9B3-8C12-4A5F-A10E-16C705C2E67D}"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61EC0-4F94-3849-A22C-D6A278A465D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25671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61EC0-4F94-3849-A22C-D6A278A465D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928586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61EC0-4F94-3849-A22C-D6A278A465D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5855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44588" y="684213"/>
            <a:ext cx="4570412" cy="3429000"/>
          </a:xfrm>
        </p:spPr>
      </p:sp>
      <p:sp>
        <p:nvSpPr>
          <p:cNvPr id="3" name="Rectangle 3"/>
          <p:cNvSpPr txBox="1">
            <a:spLocks noGrp="1"/>
          </p:cNvSpPr>
          <p:nvPr>
            <p:ph type="body" sz="quarter" idx="1"/>
          </p:nvPr>
        </p:nvSpPr>
        <p:spPr/>
        <p:txBody>
          <a:bodyPr/>
          <a:lstStyle/>
          <a:p>
            <a:pPr lvl="0"/>
            <a:endParaRPr lang="en-US" dirty="0">
              <a:ea typeface="ＭＳ Ｐゴシック" pitchFamily="16"/>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2000" baseline="0"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just"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22A5959F-DE88-4569-8C0F-55A36C510E5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A52130-6C7E-4205-8F0E-90235E032C8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pic>
        <p:nvPicPr>
          <p:cNvPr id="5" name="Picture 5" descr="Family outdoors"/>
          <p:cNvPicPr>
            <a:picLocks noChangeAspect="1" noChangeArrowheads="1"/>
          </p:cNvPicPr>
          <p:nvPr/>
        </p:nvPicPr>
        <p:blipFill>
          <a:blip r:embed="rId3" cstate="print"/>
          <a:srcRect/>
          <a:stretch>
            <a:fillRect/>
          </a:stretch>
        </p:blipFill>
        <p:spPr bwMode="auto">
          <a:xfrm>
            <a:off x="60325" y="2619375"/>
            <a:ext cx="1281113" cy="800100"/>
          </a:xfrm>
          <a:prstGeom prst="rect">
            <a:avLst/>
          </a:prstGeom>
          <a:noFill/>
          <a:ln w="9525">
            <a:noFill/>
            <a:miter lim="800000"/>
            <a:headEnd/>
            <a:tailEnd/>
          </a:ln>
        </p:spPr>
      </p:pic>
      <p:pic>
        <p:nvPicPr>
          <p:cNvPr id="6" name="Picture 6" descr="Elderly and Young in shoulder hug"/>
          <p:cNvPicPr>
            <a:picLocks noChangeAspect="1" noChangeArrowheads="1"/>
          </p:cNvPicPr>
          <p:nvPr/>
        </p:nvPicPr>
        <p:blipFill>
          <a:blip r:embed="rId4" cstate="print"/>
          <a:srcRect/>
          <a:stretch>
            <a:fillRect/>
          </a:stretch>
        </p:blipFill>
        <p:spPr bwMode="auto">
          <a:xfrm>
            <a:off x="60325" y="1677988"/>
            <a:ext cx="1281113" cy="800100"/>
          </a:xfrm>
          <a:prstGeom prst="rect">
            <a:avLst/>
          </a:prstGeom>
          <a:noFill/>
          <a:ln w="9525">
            <a:noFill/>
            <a:miter lim="800000"/>
            <a:headEnd/>
            <a:tailEnd/>
          </a:ln>
        </p:spPr>
      </p:pic>
      <p:sp>
        <p:nvSpPr>
          <p:cNvPr id="479235" name="Rectangle 3"/>
          <p:cNvSpPr>
            <a:spLocks noGrp="1" noChangeArrowheads="1"/>
          </p:cNvSpPr>
          <p:nvPr>
            <p:ph type="ctrTitle"/>
          </p:nvPr>
        </p:nvSpPr>
        <p:spPr>
          <a:xfrm>
            <a:off x="2124075" y="1700213"/>
            <a:ext cx="5761038" cy="1439862"/>
          </a:xfrm>
        </p:spPr>
        <p:txBody>
          <a:bodyPr/>
          <a:lstStyle>
            <a:lvl1pPr algn="ctr">
              <a:defRPr sz="3800"/>
            </a:lvl1pPr>
          </a:lstStyle>
          <a:p>
            <a:r>
              <a:rPr lang="en-US"/>
              <a:t>Click to edit Master title style</a:t>
            </a:r>
          </a:p>
        </p:txBody>
      </p:sp>
      <p:sp>
        <p:nvSpPr>
          <p:cNvPr id="479236" name="Rectangle 4"/>
          <p:cNvSpPr>
            <a:spLocks noGrp="1" noChangeArrowheads="1"/>
          </p:cNvSpPr>
          <p:nvPr>
            <p:ph type="subTitle" idx="1"/>
          </p:nvPr>
        </p:nvSpPr>
        <p:spPr>
          <a:xfrm>
            <a:off x="2555875" y="3429000"/>
            <a:ext cx="5072063" cy="1752600"/>
          </a:xfrm>
        </p:spPr>
        <p:txBody>
          <a:bodyPr/>
          <a:lstStyle>
            <a:lvl1pPr marL="0" indent="0" algn="ctr">
              <a:buFontTx/>
              <a:buNone/>
              <a:defRPr>
                <a:solidFill>
                  <a:srgbClr val="0086BC"/>
                </a:solidFill>
              </a:defRPr>
            </a:lvl1pPr>
          </a:lstStyle>
          <a:p>
            <a:r>
              <a:rPr lang="en-US"/>
              <a:t>Click to edit Master subtitle style</a:t>
            </a:r>
          </a:p>
        </p:txBody>
      </p:sp>
      <p:sp>
        <p:nvSpPr>
          <p:cNvPr id="7" name="Slide Number Placeholder 6"/>
          <p:cNvSpPr>
            <a:spLocks noGrp="1"/>
          </p:cNvSpPr>
          <p:nvPr>
            <p:ph type="sldNum" sz="quarter" idx="10"/>
          </p:nvPr>
        </p:nvSpPr>
        <p:spPr/>
        <p:txBody>
          <a:bodyPr/>
          <a:lstStyle/>
          <a:p>
            <a:pPr fontAlgn="base">
              <a:spcBef>
                <a:spcPct val="0"/>
              </a:spcBef>
              <a:spcAft>
                <a:spcPct val="0"/>
              </a:spcAft>
              <a:defRPr/>
            </a:pPr>
            <a:fld id="{7A30F693-A68B-4DDB-AE26-AECE44E882F7}"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sz="1200" dirty="0">
              <a:solidFill>
                <a:srgbClr val="000000"/>
              </a:solidFill>
              <a:ea typeface="ＭＳ Ｐゴシック"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29FAA0-CE56-448E-A942-FD9E9F09D98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5888"/>
            <a:ext cx="2058988" cy="60102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15888"/>
            <a:ext cx="6029325"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F679CC6-4B5D-49B5-B9EC-FDFC512EAB8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081087"/>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341438"/>
            <a:ext cx="8229600" cy="4784725"/>
          </a:xfrm>
        </p:spPr>
        <p:txBody>
          <a:bodyPr/>
          <a:lstStyle/>
          <a:p>
            <a:pPr lvl="0"/>
            <a:r>
              <a:rPr lang="en-US" noProof="0" dirty="0"/>
              <a:t>Click icon to add table</a:t>
            </a:r>
            <a:endParaRPr lang="en-CA"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7E77E2-F56E-4DBA-BB43-30C462060F8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740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hasCustomPrompt="1"/>
          </p:nvPr>
        </p:nvSpPr>
        <p:spPr>
          <a:xfrm>
            <a:off x="2627784" y="161523"/>
            <a:ext cx="6264696" cy="270000"/>
          </a:xfrm>
          <a:solidFill>
            <a:schemeClr val="accent5">
              <a:lumMod val="75000"/>
            </a:schemeClr>
          </a:solidFill>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sz="1200" b="0" baseline="0">
                <a:solidFill>
                  <a:schemeClr val="bg1"/>
                </a:solidFill>
              </a:defRPr>
            </a:lvl1pPr>
          </a:lstStyle>
          <a:p>
            <a:r>
              <a:rPr lang="en-CA" dirty="0"/>
              <a:t>Common Assessment and IAR Quarterly Report</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a:off x="251520" y="161523"/>
            <a:ext cx="2376264" cy="27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b="1" dirty="0">
              <a:solidFill>
                <a:srgbClr val="8064A2">
                  <a:lumMod val="50000"/>
                </a:srgbClr>
              </a:solidFill>
            </a:endParaRPr>
          </a:p>
        </p:txBody>
      </p:sp>
    </p:spTree>
    <p:extLst>
      <p:ext uri="{BB962C8B-B14F-4D97-AF65-F5344CB8AC3E}">
        <p14:creationId xmlns:p14="http://schemas.microsoft.com/office/powerpoint/2010/main" val="106112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62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15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10586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4912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595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93D41BB-7993-491A-B7EB-16EAF475083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006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2088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9189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79123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54964" y="55143"/>
            <a:ext cx="9057600" cy="890018"/>
          </a:xfrm>
          <a:prstGeom prst="rect">
            <a:avLst/>
          </a:prstGeom>
          <a:solidFill>
            <a:srgbClr val="477F8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srgbClr val="000000"/>
              </a:solidFill>
            </a:endParaRPr>
          </a:p>
        </p:txBody>
      </p:sp>
      <p:grpSp>
        <p:nvGrpSpPr>
          <p:cNvPr id="3" name="Group 9"/>
          <p:cNvGrpSpPr>
            <a:grpSpLocks/>
          </p:cNvGrpSpPr>
          <p:nvPr userDrawn="1"/>
        </p:nvGrpSpPr>
        <p:grpSpPr bwMode="auto">
          <a:xfrm>
            <a:off x="49142" y="4771489"/>
            <a:ext cx="9057600" cy="460905"/>
            <a:chOff x="540" y="13103"/>
            <a:chExt cx="11177" cy="576"/>
          </a:xfrm>
        </p:grpSpPr>
        <p:grpSp>
          <p:nvGrpSpPr>
            <p:cNvPr id="5" name="Group 10"/>
            <p:cNvGrpSpPr>
              <a:grpSpLocks/>
            </p:cNvGrpSpPr>
            <p:nvPr userDrawn="1"/>
          </p:nvGrpSpPr>
          <p:grpSpPr bwMode="auto">
            <a:xfrm>
              <a:off x="540" y="13314"/>
              <a:ext cx="11175" cy="263"/>
              <a:chOff x="540" y="13314"/>
              <a:chExt cx="11175" cy="263"/>
            </a:xfrm>
          </p:grpSpPr>
          <p:sp>
            <p:nvSpPr>
              <p:cNvPr id="18" name="Freeform 1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eaLnBrk="0" fontAlgn="base" hangingPunct="0">
                  <a:spcBef>
                    <a:spcPct val="0"/>
                  </a:spcBef>
                  <a:spcAft>
                    <a:spcPct val="0"/>
                  </a:spcAft>
                </a:pPr>
                <a:endParaRPr lang="en-CA" sz="2400">
                  <a:solidFill>
                    <a:srgbClr val="000000"/>
                  </a:solidFill>
                </a:endParaRPr>
              </a:p>
            </p:txBody>
          </p:sp>
        </p:grpSp>
        <p:grpSp>
          <p:nvGrpSpPr>
            <p:cNvPr id="7" name="Group 11"/>
            <p:cNvGrpSpPr>
              <a:grpSpLocks/>
            </p:cNvGrpSpPr>
            <p:nvPr userDrawn="1"/>
          </p:nvGrpSpPr>
          <p:grpSpPr bwMode="auto">
            <a:xfrm>
              <a:off x="540" y="13103"/>
              <a:ext cx="11177" cy="418"/>
              <a:chOff x="540" y="13103"/>
              <a:chExt cx="11177" cy="418"/>
            </a:xfrm>
          </p:grpSpPr>
          <p:sp>
            <p:nvSpPr>
              <p:cNvPr id="17" name="Freeform 1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eaLnBrk="0" fontAlgn="base" hangingPunct="0">
                  <a:spcBef>
                    <a:spcPct val="0"/>
                  </a:spcBef>
                  <a:spcAft>
                    <a:spcPct val="0"/>
                  </a:spcAft>
                </a:pPr>
                <a:endParaRPr lang="en-CA" sz="2400">
                  <a:solidFill>
                    <a:srgbClr val="000000"/>
                  </a:solidFill>
                </a:endParaRPr>
              </a:p>
            </p:txBody>
          </p:sp>
        </p:grpSp>
        <p:grpSp>
          <p:nvGrpSpPr>
            <p:cNvPr id="9" name="Group 12"/>
            <p:cNvGrpSpPr>
              <a:grpSpLocks/>
            </p:cNvGrpSpPr>
            <p:nvPr userDrawn="1"/>
          </p:nvGrpSpPr>
          <p:grpSpPr bwMode="auto">
            <a:xfrm>
              <a:off x="540" y="13677"/>
              <a:ext cx="11172" cy="2"/>
              <a:chOff x="540" y="13677"/>
              <a:chExt cx="11172" cy="2"/>
            </a:xfrm>
          </p:grpSpPr>
          <p:sp>
            <p:nvSpPr>
              <p:cNvPr id="16" name="Freeform 1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eaLnBrk="0" fontAlgn="base" hangingPunct="0">
                  <a:spcBef>
                    <a:spcPct val="0"/>
                  </a:spcBef>
                  <a:spcAft>
                    <a:spcPct val="0"/>
                  </a:spcAft>
                </a:pPr>
                <a:endParaRPr lang="en-CA" sz="2400">
                  <a:solidFill>
                    <a:srgbClr val="000000"/>
                  </a:solidFill>
                </a:endParaRPr>
              </a:p>
            </p:txBody>
          </p:sp>
        </p:grpSp>
        <p:grpSp>
          <p:nvGrpSpPr>
            <p:cNvPr id="10" name="Group 13"/>
            <p:cNvGrpSpPr>
              <a:grpSpLocks/>
            </p:cNvGrpSpPr>
            <p:nvPr userDrawn="1"/>
          </p:nvGrpSpPr>
          <p:grpSpPr bwMode="auto">
            <a:xfrm>
              <a:off x="540" y="13506"/>
              <a:ext cx="11174" cy="128"/>
              <a:chOff x="540" y="13506"/>
              <a:chExt cx="11174" cy="128"/>
            </a:xfrm>
          </p:grpSpPr>
          <p:sp>
            <p:nvSpPr>
              <p:cNvPr id="15" name="Freeform 1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eaLnBrk="0" fontAlgn="base" hangingPunct="0">
                  <a:spcBef>
                    <a:spcPct val="0"/>
                  </a:spcBef>
                  <a:spcAft>
                    <a:spcPct val="0"/>
                  </a:spcAft>
                </a:pPr>
                <a:endParaRPr lang="en-CA" sz="2400">
                  <a:solidFill>
                    <a:srgbClr val="000000"/>
                  </a:solidFill>
                </a:endParaRPr>
              </a:p>
            </p:txBody>
          </p:sp>
        </p:grpSp>
      </p:grpSp>
      <p:sp>
        <p:nvSpPr>
          <p:cNvPr id="3074" name="Rectangle 2"/>
          <p:cNvSpPr>
            <a:spLocks noGrp="1" noChangeArrowheads="1"/>
          </p:cNvSpPr>
          <p:nvPr>
            <p:ph type="ctrTitle"/>
          </p:nvPr>
        </p:nvSpPr>
        <p:spPr>
          <a:xfrm>
            <a:off x="0" y="2443163"/>
            <a:ext cx="9144000" cy="830262"/>
          </a:xfrm>
        </p:spPr>
        <p:txBody>
          <a:bodyPr anchor="t"/>
          <a:lstStyle>
            <a:lvl1pPr algn="ctr">
              <a:defRPr sz="4400"/>
            </a:lvl1pPr>
          </a:lstStyle>
          <a:p>
            <a:pPr lvl="0"/>
            <a:r>
              <a:rPr lang="en-US" altLang="en-US" noProof="0" dirty="0"/>
              <a:t>Click to edit Master title style</a:t>
            </a:r>
            <a:endParaRPr lang="en-CA" altLang="en-US" noProof="0" dirty="0"/>
          </a:p>
        </p:txBody>
      </p:sp>
      <p:sp>
        <p:nvSpPr>
          <p:cNvPr id="6" name="Rectangle 5"/>
          <p:cNvSpPr/>
          <p:nvPr userDrawn="1"/>
        </p:nvSpPr>
        <p:spPr bwMode="auto">
          <a:xfrm>
            <a:off x="43200"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srgbClr val="000000"/>
              </a:solidFill>
            </a:endParaRPr>
          </a:p>
        </p:txBody>
      </p:sp>
      <p:sp>
        <p:nvSpPr>
          <p:cNvPr id="3075" name="Rectangle 3"/>
          <p:cNvSpPr>
            <a:spLocks noGrp="1" noChangeArrowheads="1"/>
          </p:cNvSpPr>
          <p:nvPr>
            <p:ph type="subTitle" idx="1"/>
          </p:nvPr>
        </p:nvSpPr>
        <p:spPr>
          <a:xfrm>
            <a:off x="0" y="3227388"/>
            <a:ext cx="9144000" cy="1584325"/>
          </a:xfrm>
        </p:spPr>
        <p:txBody>
          <a:bodyPr/>
          <a:lstStyle>
            <a:lvl1pPr marL="0" indent="0" algn="ctr">
              <a:spcAft>
                <a:spcPct val="0"/>
              </a:spcAft>
              <a:buFont typeface="Times" panose="02020603050405020304" pitchFamily="18" charset="0"/>
              <a:buNone/>
              <a:defRPr sz="2400" i="1">
                <a:latin typeface="Times New Roman" panose="02020603050405020304" pitchFamily="18" charset="0"/>
                <a:cs typeface="Times New Roman" panose="02020603050405020304" pitchFamily="18" charset="0"/>
              </a:defRPr>
            </a:lvl1pPr>
          </a:lstStyle>
          <a:p>
            <a:pPr lvl="0"/>
            <a:r>
              <a:rPr lang="en-US" altLang="en-US" noProof="0" dirty="0"/>
              <a:t>Click to edit Master subtitle style</a:t>
            </a:r>
            <a:endParaRPr lang="en-CA" altLang="en-US" noProof="0" dirty="0"/>
          </a:p>
        </p:txBody>
      </p:sp>
      <p:sp>
        <p:nvSpPr>
          <p:cNvPr id="3076" name="Rectangle 4"/>
          <p:cNvSpPr>
            <a:spLocks noGrp="1" noChangeArrowheads="1"/>
          </p:cNvSpPr>
          <p:nvPr>
            <p:ph type="dt" sz="half" idx="2"/>
          </p:nvPr>
        </p:nvSpPr>
        <p:spPr/>
        <p:txBody>
          <a:bodyPr/>
          <a:lstStyle>
            <a:lvl1pPr>
              <a:defRPr/>
            </a:lvl1pPr>
          </a:lstStyle>
          <a:p>
            <a:endParaRPr lang="en-CA" altLang="en-US">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CA" altLang="en-US">
              <a:solidFill>
                <a:srgbClr val="000000"/>
              </a:solidFill>
            </a:endParaRPr>
          </a:p>
        </p:txBody>
      </p:sp>
      <p:pic>
        <p:nvPicPr>
          <p:cNvPr id="8" name="Picture 7" descr="Ontari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457006"/>
            <a:ext cx="1676274" cy="1044575"/>
          </a:xfrm>
          <a:prstGeom prst="rect">
            <a:avLst/>
          </a:prstGeom>
        </p:spPr>
      </p:pic>
      <p:pic>
        <p:nvPicPr>
          <p:cNvPr id="2" name="Picture 1" descr="Champlain LHI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03" y="57156"/>
            <a:ext cx="9028194" cy="89001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srgbClr val="000000"/>
              </a:solidFill>
            </a:endParaRPr>
          </a:p>
        </p:txBody>
      </p:sp>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98B62D-60BB-408B-B603-7340AE0735C2}"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873508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4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i="1">
                <a:latin typeface="Times New Roman" panose="02020603050405020304" pitchFamily="18" charset="0"/>
                <a:cs typeface="Times New Roman" panose="020206030504050203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9B05DB-9496-4BBF-B686-E9A7CFC6D59F}"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46885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CA" dirty="0"/>
          </a:p>
        </p:txBody>
      </p:sp>
      <p:sp>
        <p:nvSpPr>
          <p:cNvPr id="3" name="Content Placeholder 2"/>
          <p:cNvSpPr>
            <a:spLocks noGrp="1"/>
          </p:cNvSpPr>
          <p:nvPr>
            <p:ph sz="half" idx="1"/>
          </p:nvPr>
        </p:nvSpPr>
        <p:spPr>
          <a:xfrm>
            <a:off x="608013" y="1981200"/>
            <a:ext cx="3810000" cy="4114800"/>
          </a:xfrm>
        </p:spPr>
        <p:txBody>
          <a:bodyPr/>
          <a:lstStyle>
            <a:lvl1pPr marL="230188" indent="-230188">
              <a:spcBef>
                <a:spcPts val="0"/>
              </a:spcBef>
              <a:spcAft>
                <a:spcPts val="1200"/>
              </a:spcAft>
              <a:defRPr sz="2200">
                <a:latin typeface="Times New Roman" panose="02020603050405020304" pitchFamily="18" charset="0"/>
                <a:cs typeface="Times New Roman" panose="02020603050405020304" pitchFamily="18" charset="0"/>
              </a:defRPr>
            </a:lvl1pPr>
            <a:lvl2pPr marL="461963" indent="-228600">
              <a:spcBef>
                <a:spcPts val="0"/>
              </a:spcBef>
              <a:spcAft>
                <a:spcPts val="1200"/>
              </a:spcAft>
              <a:defRPr i="1">
                <a:latin typeface="Times New Roman" panose="02020603050405020304" pitchFamily="18" charset="0"/>
                <a:cs typeface="Times New Roman" panose="02020603050405020304" pitchFamily="18" charset="0"/>
              </a:defRPr>
            </a:lvl2pPr>
            <a:lvl3pPr marL="687388" indent="-228600">
              <a:spcBef>
                <a:spcPts val="0"/>
              </a:spcBef>
              <a:spcAft>
                <a:spcPts val="1200"/>
              </a:spcAft>
              <a:defRPr i="1">
                <a:latin typeface="Times New Roman" panose="02020603050405020304" pitchFamily="18" charset="0"/>
                <a:cs typeface="Times New Roman" panose="02020603050405020304" pitchFamily="18" charset="0"/>
              </a:defRPr>
            </a:lvl3pPr>
            <a:lvl4pPr marL="915988" indent="-228600">
              <a:spcBef>
                <a:spcPts val="0"/>
              </a:spcBef>
              <a:spcAft>
                <a:spcPts val="1200"/>
              </a:spcAft>
              <a:defRPr i="1">
                <a:latin typeface="Times New Roman" panose="02020603050405020304" pitchFamily="18" charset="0"/>
                <a:cs typeface="Times New Roman" panose="02020603050405020304" pitchFamily="18" charset="0"/>
              </a:defRPr>
            </a:lvl4pPr>
            <a:lvl5pPr marL="1143000" indent="-228600">
              <a:spcBef>
                <a:spcPts val="0"/>
              </a:spcBef>
              <a:spcAft>
                <a:spcPts val="1200"/>
              </a:spcAft>
              <a:defRPr i="1">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570413" y="1981200"/>
            <a:ext cx="3810000" cy="4114800"/>
          </a:xfrm>
        </p:spPr>
        <p:txBody>
          <a:bodyPr/>
          <a:lstStyle>
            <a:lvl1pPr marL="230188" indent="-230188">
              <a:spcBef>
                <a:spcPts val="0"/>
              </a:spcBef>
              <a:spcAft>
                <a:spcPts val="1200"/>
              </a:spcAft>
              <a:defRPr sz="2200">
                <a:latin typeface="Times New Roman" panose="02020603050405020304" pitchFamily="18" charset="0"/>
                <a:cs typeface="Times New Roman" panose="02020603050405020304" pitchFamily="18" charset="0"/>
              </a:defRPr>
            </a:lvl1pPr>
            <a:lvl2pPr marL="461963" indent="-231775">
              <a:spcBef>
                <a:spcPts val="0"/>
              </a:spcBef>
              <a:spcAft>
                <a:spcPts val="1200"/>
              </a:spcAft>
              <a:defRPr i="1">
                <a:latin typeface="Times New Roman" panose="02020603050405020304" pitchFamily="18" charset="0"/>
                <a:cs typeface="Times New Roman" panose="02020603050405020304" pitchFamily="18" charset="0"/>
              </a:defRPr>
            </a:lvl2pPr>
            <a:lvl3pPr marL="687388" indent="-228600">
              <a:spcBef>
                <a:spcPts val="0"/>
              </a:spcBef>
              <a:spcAft>
                <a:spcPts val="1200"/>
              </a:spcAft>
              <a:defRPr i="1">
                <a:latin typeface="Times New Roman" panose="02020603050405020304" pitchFamily="18" charset="0"/>
                <a:cs typeface="Times New Roman" panose="02020603050405020304" pitchFamily="18" charset="0"/>
              </a:defRPr>
            </a:lvl3pPr>
            <a:lvl4pPr marL="915988" indent="-228600">
              <a:spcBef>
                <a:spcPts val="0"/>
              </a:spcBef>
              <a:spcAft>
                <a:spcPts val="1200"/>
              </a:spcAft>
              <a:defRPr i="1">
                <a:latin typeface="Times New Roman" panose="02020603050405020304" pitchFamily="18" charset="0"/>
                <a:cs typeface="Times New Roman" panose="02020603050405020304" pitchFamily="18" charset="0"/>
              </a:defRPr>
            </a:lvl4pPr>
            <a:lvl5pPr marL="1143000" indent="-228600">
              <a:spcBef>
                <a:spcPts val="0"/>
              </a:spcBef>
              <a:spcAft>
                <a:spcPts val="1200"/>
              </a:spcAft>
              <a:defRPr i="1">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p:txBody>
          <a:bodyPr/>
          <a:lstStyle>
            <a:lvl1pPr>
              <a:defRPr/>
            </a:lvl1pPr>
          </a:lstStyle>
          <a:p>
            <a:endParaRPr lang="en-CA"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BD2487-2CF1-4A2C-BF36-0A1BE54559AB}"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2441582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sz="2800"/>
            </a:lvl1pPr>
          </a:lstStyle>
          <a:p>
            <a:r>
              <a:rPr lang="en-US" dirty="0"/>
              <a:t>Click to edit Master title style</a:t>
            </a:r>
            <a:endParaRPr lang="en-CA" dirty="0"/>
          </a:p>
        </p:txBody>
      </p:sp>
      <p:sp>
        <p:nvSpPr>
          <p:cNvPr id="3" name="Text Placeholder 2"/>
          <p:cNvSpPr>
            <a:spLocks noGrp="1"/>
          </p:cNvSpPr>
          <p:nvPr>
            <p:ph type="body" idx="1"/>
          </p:nvPr>
        </p:nvSpPr>
        <p:spPr>
          <a:xfrm>
            <a:off x="630238" y="1681163"/>
            <a:ext cx="3868737" cy="823912"/>
          </a:xfrm>
        </p:spPr>
        <p:txBody>
          <a:bodyPr anchor="b"/>
          <a:lstStyle>
            <a:lvl1pPr marL="0" indent="0">
              <a:spcAft>
                <a:spcPts val="0"/>
              </a:spcAft>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marL="230188" indent="-230188">
              <a:spcBef>
                <a:spcPts val="0"/>
              </a:spcBef>
              <a:spcAft>
                <a:spcPts val="1200"/>
              </a:spcAft>
              <a:defRPr i="1">
                <a:latin typeface="Times New Roman" panose="02020603050405020304" pitchFamily="18" charset="0"/>
                <a:cs typeface="Times New Roman" panose="02020603050405020304" pitchFamily="18" charset="0"/>
              </a:defRPr>
            </a:lvl1pPr>
            <a:lvl2pPr marL="461963" indent="-228600">
              <a:spcBef>
                <a:spcPts val="0"/>
              </a:spcBef>
              <a:spcAft>
                <a:spcPts val="1200"/>
              </a:spcAft>
              <a:defRPr>
                <a:latin typeface="Times New Roman" panose="02020603050405020304" pitchFamily="18" charset="0"/>
                <a:cs typeface="Times New Roman" panose="02020603050405020304" pitchFamily="18" charset="0"/>
              </a:defRPr>
            </a:lvl2pPr>
            <a:lvl3pPr marL="687388" indent="-228600">
              <a:spcBef>
                <a:spcPts val="0"/>
              </a:spcBef>
              <a:spcAft>
                <a:spcPts val="1200"/>
              </a:spcAft>
              <a:defRPr>
                <a:latin typeface="Times New Roman" panose="02020603050405020304" pitchFamily="18" charset="0"/>
                <a:cs typeface="Times New Roman" panose="02020603050405020304" pitchFamily="18" charset="0"/>
              </a:defRPr>
            </a:lvl3pPr>
            <a:lvl4pPr marL="915988" indent="-228600">
              <a:spcBef>
                <a:spcPts val="0"/>
              </a:spcBef>
              <a:spcAft>
                <a:spcPts val="1200"/>
              </a:spcAft>
              <a:defRPr>
                <a:latin typeface="Times New Roman" panose="02020603050405020304" pitchFamily="18" charset="0"/>
                <a:cs typeface="Times New Roman" panose="02020603050405020304" pitchFamily="18" charset="0"/>
              </a:defRPr>
            </a:lvl4pPr>
            <a:lvl5pPr marL="1144588" indent="-230188">
              <a:spcBef>
                <a:spcPts val="0"/>
              </a:spcBef>
              <a:spcAft>
                <a:spcPts val="1200"/>
              </a:spcAft>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marL="230188" indent="-230188">
              <a:spcBef>
                <a:spcPts val="0"/>
              </a:spcBef>
              <a:spcAft>
                <a:spcPts val="1200"/>
              </a:spcAft>
              <a:defRPr i="1">
                <a:latin typeface="Times New Roman" panose="02020603050405020304" pitchFamily="18" charset="0"/>
                <a:cs typeface="Times New Roman" panose="02020603050405020304" pitchFamily="18" charset="0"/>
              </a:defRPr>
            </a:lvl1pPr>
            <a:lvl2pPr marL="461963" indent="-228600">
              <a:spcBef>
                <a:spcPts val="0"/>
              </a:spcBef>
              <a:spcAft>
                <a:spcPts val="1200"/>
              </a:spcAft>
              <a:defRPr>
                <a:latin typeface="Times New Roman" panose="02020603050405020304" pitchFamily="18" charset="0"/>
                <a:cs typeface="Times New Roman" panose="02020603050405020304" pitchFamily="18" charset="0"/>
              </a:defRPr>
            </a:lvl2pPr>
            <a:lvl3pPr marL="684213" indent="-225425">
              <a:spcBef>
                <a:spcPts val="0"/>
              </a:spcBef>
              <a:spcAft>
                <a:spcPts val="1200"/>
              </a:spcAft>
              <a:defRPr>
                <a:latin typeface="Times New Roman" panose="02020603050405020304" pitchFamily="18" charset="0"/>
                <a:cs typeface="Times New Roman" panose="02020603050405020304" pitchFamily="18" charset="0"/>
              </a:defRPr>
            </a:lvl3pPr>
            <a:lvl4pPr marL="915988" indent="-228600">
              <a:spcBef>
                <a:spcPts val="0"/>
              </a:spcBef>
              <a:spcAft>
                <a:spcPts val="1200"/>
              </a:spcAft>
              <a:defRPr>
                <a:latin typeface="Times New Roman" panose="02020603050405020304" pitchFamily="18" charset="0"/>
                <a:cs typeface="Times New Roman" panose="02020603050405020304" pitchFamily="18" charset="0"/>
              </a:defRPr>
            </a:lvl4pPr>
            <a:lvl5pPr marL="1144588" indent="-230188">
              <a:spcBef>
                <a:spcPts val="0"/>
              </a:spcBef>
              <a:spcAft>
                <a:spcPts val="1200"/>
              </a:spcAft>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p:txBody>
          <a:bodyPr/>
          <a:lstStyle>
            <a:lvl1pPr>
              <a:defRPr/>
            </a:lvl1pPr>
          </a:lstStyle>
          <a:p>
            <a:endParaRPr lang="en-CA"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CA"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664D6DB-877D-4252-A41B-BDD4EA64C473}"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755485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lvl1pPr>
              <a:defRPr/>
            </a:lvl1pPr>
          </a:lstStyle>
          <a:p>
            <a:endParaRPr lang="en-CA"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CA"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1E5023-900C-4AC2-8031-C3AD62B0D83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9296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A62ED80-7446-4C17-B2AB-540678FC4B5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CA"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4CF3C8-E9AC-48DD-A1E4-B344C60FC0CD}"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329483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a:xfrm>
            <a:off x="3887788" y="987425"/>
            <a:ext cx="4629150" cy="4873625"/>
          </a:xfrm>
        </p:spPr>
        <p:txBody>
          <a:bodyPr/>
          <a:lstStyle>
            <a:lvl1pPr marL="341313" indent="-341313">
              <a:spcBef>
                <a:spcPts val="0"/>
              </a:spcBef>
              <a:spcAft>
                <a:spcPts val="1200"/>
              </a:spcAft>
              <a:defRPr sz="2800">
                <a:latin typeface="Times New Roman" panose="02020603050405020304" pitchFamily="18" charset="0"/>
                <a:cs typeface="Times New Roman" panose="02020603050405020304" pitchFamily="18" charset="0"/>
              </a:defRPr>
            </a:lvl1pPr>
            <a:lvl2pPr marL="573088" indent="-228600">
              <a:spcBef>
                <a:spcPts val="0"/>
              </a:spcBef>
              <a:spcAft>
                <a:spcPts val="1200"/>
              </a:spcAft>
              <a:defRPr sz="2400" i="1">
                <a:latin typeface="Times New Roman" panose="02020603050405020304" pitchFamily="18" charset="0"/>
                <a:cs typeface="Times New Roman" panose="02020603050405020304" pitchFamily="18" charset="0"/>
              </a:defRPr>
            </a:lvl2pPr>
            <a:lvl3pPr marL="806450" indent="-228600">
              <a:spcBef>
                <a:spcPts val="0"/>
              </a:spcBef>
              <a:spcAft>
                <a:spcPts val="1200"/>
              </a:spcAft>
              <a:defRPr sz="2000" i="1">
                <a:latin typeface="Times New Roman" panose="02020603050405020304" pitchFamily="18" charset="0"/>
                <a:cs typeface="Times New Roman" panose="02020603050405020304" pitchFamily="18" charset="0"/>
              </a:defRPr>
            </a:lvl3pPr>
            <a:lvl4pPr marL="1027113" indent="-228600">
              <a:spcBef>
                <a:spcPts val="0"/>
              </a:spcBef>
              <a:spcAft>
                <a:spcPts val="1200"/>
              </a:spcAft>
              <a:defRPr sz="2000" i="1">
                <a:latin typeface="Times New Roman" panose="02020603050405020304" pitchFamily="18" charset="0"/>
                <a:cs typeface="Times New Roman" panose="02020603050405020304" pitchFamily="18" charset="0"/>
              </a:defRPr>
            </a:lvl4pPr>
            <a:lvl5pPr marL="1254125" indent="-228600">
              <a:spcBef>
                <a:spcPts val="0"/>
              </a:spcBef>
              <a:spcAft>
                <a:spcPts val="1200"/>
              </a:spcAft>
              <a:defRPr sz="2000" i="1">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20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321CE5-EBAB-471C-B65D-9F5617526FCF}"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215002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2800"/>
            </a:lvl1pPr>
          </a:lstStyle>
          <a:p>
            <a:r>
              <a:rPr lang="en-US" dirty="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20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5D404F-9FCC-4D1C-9F2B-5161D3891056}"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318033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1A0B97-B55A-4B2B-82FB-57B72FDFEF58}"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571169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87375"/>
            <a:ext cx="1943100" cy="55086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8013" y="587375"/>
            <a:ext cx="5678487" cy="55086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E30A97-2A31-44F2-B50B-90A2D99E4059}"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992554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BC356767-1301-4A0C-BF35-CAE4EE14A319}" type="datetimeFigureOut">
              <a:rPr lang="en-US">
                <a:solidFill>
                  <a:srgbClr val="DBF5F9">
                    <a:shade val="90000"/>
                  </a:srgbClr>
                </a:solidFill>
              </a:rPr>
              <a:pPr>
                <a:defRPr/>
              </a:pPr>
              <a:t>10/28/2019</a:t>
            </a:fld>
            <a:endParaRPr lang="en-US" dirty="0">
              <a:solidFill>
                <a:srgbClr val="FFFFFF"/>
              </a:solidFill>
            </a:endParaRPr>
          </a:p>
        </p:txBody>
      </p:sp>
      <p:sp>
        <p:nvSpPr>
          <p:cNvPr id="5" name="Footer Placeholder 18"/>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E19C7835-F4FB-44A3-88B7-2F44542C4A54}"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B7D26BF-208E-41CF-98A7-4583C34EEA25}" type="datetimeFigureOut">
              <a:rPr lang="en-US">
                <a:solidFill>
                  <a:srgbClr val="04617B">
                    <a:shade val="90000"/>
                  </a:srgbClr>
                </a:solidFill>
              </a:rPr>
              <a:pPr>
                <a:defRPr/>
              </a:pPr>
              <a:t>10/28/2019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1D2719D-66F7-4882-9C0F-B0E98F762EE4}"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AB384D-BB73-4E09-B080-105EACCEDBB9}" type="datetimeFigureOut">
              <a:rPr lang="en-US">
                <a:solidFill>
                  <a:srgbClr val="DBF5F9">
                    <a:shade val="90000"/>
                  </a:srgbClr>
                </a:solidFill>
              </a:rPr>
              <a:pPr>
                <a:defRPr/>
              </a:pPr>
              <a:t>10/28/2019</a:t>
            </a:fld>
            <a:endParaRPr lang="en-US">
              <a:solidFill>
                <a:srgbClr val="DBF5F9"/>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solidFill>
                <a:srgbClr val="DBF5F9"/>
              </a:solidFill>
            </a:endParaRPr>
          </a:p>
        </p:txBody>
      </p:sp>
      <p:sp>
        <p:nvSpPr>
          <p:cNvPr id="6" name="Slide Number Placeholder 5"/>
          <p:cNvSpPr>
            <a:spLocks noGrp="1"/>
          </p:cNvSpPr>
          <p:nvPr>
            <p:ph type="sldNum" sz="quarter" idx="12"/>
          </p:nvPr>
        </p:nvSpPr>
        <p:spPr/>
        <p:txBody>
          <a:bodyPr/>
          <a:lstStyle>
            <a:lvl1pPr>
              <a:defRPr/>
            </a:lvl1pPr>
          </a:lstStyle>
          <a:p>
            <a:pPr>
              <a:defRPr/>
            </a:pPr>
            <a:fld id="{9E24A772-0F48-40A9-9DAE-F6025CFFC4C5}"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3A6B6C-CB8F-4DC9-8BF9-697503B039F3}" type="datetimeFigureOut">
              <a:rPr lang="en-US">
                <a:solidFill>
                  <a:srgbClr val="04617B">
                    <a:shade val="90000"/>
                  </a:srgbClr>
                </a:solidFill>
              </a:rPr>
              <a:pPr>
                <a:defRPr/>
              </a:pPr>
              <a:t>10/28/2019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0F7AF33C-6C91-454A-9B2E-2DABDCEDADDD}"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68A302CE-1B96-49F7-97B6-FBDDC4BD57E7}" type="datetimeFigureOut">
              <a:rPr lang="en-US">
                <a:solidFill>
                  <a:srgbClr val="04617B">
                    <a:shade val="90000"/>
                  </a:srgbClr>
                </a:solidFill>
              </a:rPr>
              <a:pPr>
                <a:defRPr/>
              </a:pPr>
              <a:t>10/28/2019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371069AB-B5B2-47BC-ACE7-0D76DDF0537C}"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61BF70A-88FE-4F27-990B-2FDA0ADDEDF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60E0068-3954-4677-92FC-DD2255371B18}" type="datetimeFigureOut">
              <a:rPr lang="en-US">
                <a:solidFill>
                  <a:srgbClr val="04617B">
                    <a:shade val="90000"/>
                  </a:srgbClr>
                </a:solidFill>
              </a:rPr>
              <a:pPr>
                <a:defRPr/>
              </a:pPr>
              <a:t>10/28/2019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321418FF-DEBF-48A3-AFC5-8030F81B9B66}"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36CE6C1-9226-474D-A22F-7920415DE0BD}" type="datetimeFigureOut">
              <a:rPr lang="en-US">
                <a:solidFill>
                  <a:srgbClr val="04617B">
                    <a:shade val="90000"/>
                  </a:srgbClr>
                </a:solidFill>
              </a:rPr>
              <a:pPr>
                <a:defRPr/>
              </a:pPr>
              <a:t>10/28/2019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CF5347A0-DEE9-4B4F-B631-D4DE0B394E07}"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B565FBE-81EB-4D71-9C22-9CC99C9D7D36}" type="datetimeFigureOut">
              <a:rPr lang="en-US">
                <a:solidFill>
                  <a:srgbClr val="04617B">
                    <a:shade val="90000"/>
                  </a:srgbClr>
                </a:solidFill>
              </a:rPr>
              <a:pPr>
                <a:defRPr/>
              </a:pPr>
              <a:t>10/28/2019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117840A-C055-4155-BD63-B6FB74BF0747}"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Freeform 6">
            <a:extLst>
              <a:ext uri="{C183D7F6-B498-43B3-948B-1728B52AA6E4}">
                <adec:decorative xmlns:adec="http://schemas.microsoft.com/office/drawing/2017/decorative" val="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2B8B6D9-3ECB-4A4A-90EF-0317E2C46BE9}" type="datetimeFigureOut">
              <a:rPr lang="en-US">
                <a:solidFill>
                  <a:srgbClr val="04617B">
                    <a:shade val="90000"/>
                  </a:srgbClr>
                </a:solidFill>
              </a:rPr>
              <a:pPr>
                <a:defRPr/>
              </a:pPr>
              <a:t>10/28/2019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EBA1179-E749-4B17-B96D-E6CFAC41F1BC}"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801E3DF-1781-4212-AAE9-0962A0970305}" type="datetimeFigureOut">
              <a:rPr lang="en-US">
                <a:solidFill>
                  <a:srgbClr val="04617B">
                    <a:shade val="90000"/>
                  </a:srgbClr>
                </a:solidFill>
              </a:rPr>
              <a:pPr>
                <a:defRPr/>
              </a:pPr>
              <a:t>10/28/2019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BFF55F3-FA81-4E2D-A13D-A823986201A0}"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0B37CD4-C2C6-4F39-9A12-AF9B798D4D90}" type="datetimeFigureOut">
              <a:rPr lang="en-US">
                <a:solidFill>
                  <a:srgbClr val="04617B">
                    <a:shade val="90000"/>
                  </a:srgbClr>
                </a:solidFill>
              </a:rPr>
              <a:pPr>
                <a:defRPr/>
              </a:pPr>
              <a:t>10/28/2019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1948AC6-F745-4E9A-96E3-C7882C850AC9}"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091B5EE-F23A-46D7-8940-227FFBB99F59}" type="datetimeFigureOut">
              <a:rPr lang="en-US" smtClean="0">
                <a:solidFill>
                  <a:srgbClr val="DBF5F9">
                    <a:shade val="90000"/>
                  </a:srgbClr>
                </a:solidFill>
              </a:rPr>
              <a:pPr/>
              <a:t>10/28/2019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7334B6E-8718-4035-99FF-5A84E0E14A9D}"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091B5EE-F23A-46D7-8940-227FFBB99F59}" type="datetimeFigureOut">
              <a:rPr lang="en-US" smtClean="0">
                <a:solidFill>
                  <a:srgbClr val="DBF5F9">
                    <a:shade val="90000"/>
                  </a:srgbClr>
                </a:solidFill>
              </a:rPr>
              <a:pPr/>
              <a:t>10/28/2019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7334B6E-8718-4035-99FF-5A84E0E14A9D}"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B7C535F-80D5-4A68-B15A-58103FD0CE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CC36F6C0-360D-274D-BA9B-D3A107E71709}" type="datetime1">
              <a:rPr lang="en-CA" smtClean="0">
                <a:solidFill>
                  <a:prstClr val="black">
                    <a:tint val="75000"/>
                  </a:prstClr>
                </a:solidFill>
              </a:rPr>
              <a:pPr/>
              <a:t>2019-10-28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69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416675"/>
            <a:ext cx="2133600" cy="365125"/>
          </a:xfrm>
        </p:spPr>
        <p:txBody>
          <a:bodyPr/>
          <a:lstStyle/>
          <a:p>
            <a:fld id="{D6F2C3C9-C932-B442-AF5E-C5957685E467}" type="datetime1">
              <a:rPr lang="en-CA" smtClean="0">
                <a:solidFill>
                  <a:prstClr val="black">
                    <a:tint val="75000"/>
                  </a:prstClr>
                </a:solidFill>
              </a:rPr>
              <a:pPr/>
              <a:t>2019-10-28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42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7B2014DB-01D8-2A46-B464-72395D5B08F6}" type="datetime1">
              <a:rPr lang="en-CA" smtClean="0">
                <a:solidFill>
                  <a:prstClr val="black">
                    <a:tint val="75000"/>
                  </a:prstClr>
                </a:solidFill>
              </a:rPr>
              <a:pPr/>
              <a:t>2019-10-28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30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6CE845A-BEB1-4040-8FAE-28BD0ED94A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AFB7D3D7-CE38-DE44-B5ED-6F84EA3E0AF6}" type="datetime1">
              <a:rPr lang="en-CA" smtClean="0">
                <a:solidFill>
                  <a:prstClr val="black">
                    <a:tint val="75000"/>
                  </a:prstClr>
                </a:solidFill>
              </a:rPr>
              <a:pPr/>
              <a:t>2019-10-28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613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9EC66D5E-93C3-DB4A-B864-C44C824F8C66}" type="datetime1">
              <a:rPr lang="en-CA" smtClean="0">
                <a:solidFill>
                  <a:prstClr val="black">
                    <a:tint val="75000"/>
                  </a:prstClr>
                </a:solidFill>
              </a:rPr>
              <a:pPr/>
              <a:t>2019-10-28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244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DFF7CBC8-A500-0840-96F2-40E9A059C792}" type="datetime1">
              <a:rPr lang="en-CA" smtClean="0">
                <a:solidFill>
                  <a:prstClr val="black">
                    <a:tint val="75000"/>
                  </a:prstClr>
                </a:solidFill>
              </a:rPr>
              <a:pPr/>
              <a:t>2019-10-28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728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B3760-40AA-5344-B13A-28D444ED9DDF}" type="datetime1">
              <a:rPr lang="en-CA" smtClean="0">
                <a:solidFill>
                  <a:prstClr val="black">
                    <a:tint val="75000"/>
                  </a:prstClr>
                </a:solidFill>
              </a:rPr>
              <a:pPr/>
              <a:t>2019-10-28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0226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23720BA-8A64-474B-98DE-7CE0983A1EB1}" type="datetime1">
              <a:rPr lang="en-CA" smtClean="0">
                <a:solidFill>
                  <a:prstClr val="black">
                    <a:tint val="75000"/>
                  </a:prstClr>
                </a:solidFill>
              </a:rPr>
              <a:pPr/>
              <a:t>2019-10-28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55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C426313-C52F-B646-A511-338AD82794A8}" type="datetime1">
              <a:rPr lang="en-CA" smtClean="0">
                <a:solidFill>
                  <a:prstClr val="black">
                    <a:tint val="75000"/>
                  </a:prstClr>
                </a:solidFill>
              </a:rPr>
              <a:pPr/>
              <a:t>2019-10-28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03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35E3C9-A681-9649-B3A8-F10EE6FC3752}" type="datetime1">
              <a:rPr lang="en-CA" smtClean="0">
                <a:solidFill>
                  <a:prstClr val="black">
                    <a:tint val="75000"/>
                  </a:prstClr>
                </a:solidFill>
              </a:rPr>
              <a:pPr/>
              <a:t>2019-10-28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40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657583-D94D-4A44-9E19-0472540C9C10}" type="datetime1">
              <a:rPr lang="en-CA" smtClean="0">
                <a:solidFill>
                  <a:prstClr val="black">
                    <a:tint val="75000"/>
                  </a:prstClr>
                </a:solidFill>
              </a:rPr>
              <a:pPr/>
              <a:t>2019-10-28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3AC21-A550-094D-B4DD-FCF30842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33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E23CCD2-FDF0-4710-BFA3-04C8ACC82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B36F552-C91B-4130-80A0-244473CAE04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C84FE7E-844B-4DCD-9906-CECCDE33FD3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115888"/>
            <a:ext cx="8229600" cy="1081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341438"/>
            <a:ext cx="82296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8213" name="Rectangle 5"/>
          <p:cNvSpPr>
            <a:spLocks noGrp="1" noChangeArrowheads="1"/>
          </p:cNvSpPr>
          <p:nvPr>
            <p:ph type="ftr" sz="quarter" idx="3"/>
          </p:nvPr>
        </p:nvSpPr>
        <p:spPr bwMode="auto">
          <a:xfrm>
            <a:off x="3132138" y="6553200"/>
            <a:ext cx="2895600"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cs typeface="+mn-cs"/>
              </a:defRPr>
            </a:lvl1pPr>
          </a:lstStyle>
          <a:p>
            <a:pPr fontAlgn="base">
              <a:spcBef>
                <a:spcPct val="0"/>
              </a:spcBef>
              <a:spcAft>
                <a:spcPct val="0"/>
              </a:spcAft>
              <a:defRPr/>
            </a:pPr>
            <a:endParaRPr lang="en-US" sz="1200" dirty="0">
              <a:solidFill>
                <a:srgbClr val="000000"/>
              </a:solidFill>
              <a:ea typeface="ＭＳ Ｐゴシック" pitchFamily="34" charset="-128"/>
            </a:endParaRPr>
          </a:p>
        </p:txBody>
      </p:sp>
      <p:sp>
        <p:nvSpPr>
          <p:cNvPr id="478214" name="Rectangle 6"/>
          <p:cNvSpPr>
            <a:spLocks noGrp="1" noChangeArrowheads="1"/>
          </p:cNvSpPr>
          <p:nvPr>
            <p:ph type="sldNum" sz="quarter" idx="4"/>
          </p:nvPr>
        </p:nvSpPr>
        <p:spPr bwMode="auto">
          <a:xfrm>
            <a:off x="-271463" y="6503988"/>
            <a:ext cx="6842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itchFamily="34" charset="0"/>
                <a:cs typeface="+mn-cs"/>
              </a:defRPr>
            </a:lvl1pPr>
          </a:lstStyle>
          <a:p>
            <a:pPr fontAlgn="base">
              <a:spcBef>
                <a:spcPct val="0"/>
              </a:spcBef>
              <a:spcAft>
                <a:spcPct val="0"/>
              </a:spcAft>
              <a:defRPr/>
            </a:pPr>
            <a:fld id="{7A30F693-A68B-4DDB-AE26-AECE44E882F7}" type="slidenum">
              <a:rPr lang="en-US">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3200">
          <a:solidFill>
            <a:srgbClr val="738591"/>
          </a:solidFill>
          <a:latin typeface="+mj-lt"/>
          <a:ea typeface="+mj-ea"/>
          <a:cs typeface="+mj-cs"/>
        </a:defRPr>
      </a:lvl1pPr>
      <a:lvl2pPr algn="l" rtl="0" eaLnBrk="1" fontAlgn="base" hangingPunct="1">
        <a:spcBef>
          <a:spcPct val="0"/>
        </a:spcBef>
        <a:spcAft>
          <a:spcPct val="0"/>
        </a:spcAft>
        <a:defRPr sz="3200">
          <a:solidFill>
            <a:srgbClr val="738591"/>
          </a:solidFill>
          <a:latin typeface="Arial Black" pitchFamily="34" charset="0"/>
        </a:defRPr>
      </a:lvl2pPr>
      <a:lvl3pPr algn="l" rtl="0" eaLnBrk="1" fontAlgn="base" hangingPunct="1">
        <a:spcBef>
          <a:spcPct val="0"/>
        </a:spcBef>
        <a:spcAft>
          <a:spcPct val="0"/>
        </a:spcAft>
        <a:defRPr sz="3200">
          <a:solidFill>
            <a:srgbClr val="738591"/>
          </a:solidFill>
          <a:latin typeface="Arial Black" pitchFamily="34" charset="0"/>
        </a:defRPr>
      </a:lvl3pPr>
      <a:lvl4pPr algn="l" rtl="0" eaLnBrk="1" fontAlgn="base" hangingPunct="1">
        <a:spcBef>
          <a:spcPct val="0"/>
        </a:spcBef>
        <a:spcAft>
          <a:spcPct val="0"/>
        </a:spcAft>
        <a:defRPr sz="3200">
          <a:solidFill>
            <a:srgbClr val="738591"/>
          </a:solidFill>
          <a:latin typeface="Arial Black" pitchFamily="34" charset="0"/>
        </a:defRPr>
      </a:lvl4pPr>
      <a:lvl5pPr algn="l" rtl="0" eaLnBrk="1" fontAlgn="base" hangingPunct="1">
        <a:spcBef>
          <a:spcPct val="0"/>
        </a:spcBef>
        <a:spcAft>
          <a:spcPct val="0"/>
        </a:spcAft>
        <a:defRPr sz="3200">
          <a:solidFill>
            <a:srgbClr val="738591"/>
          </a:solidFill>
          <a:latin typeface="Arial Black" pitchFamily="34" charset="0"/>
        </a:defRPr>
      </a:lvl5pPr>
      <a:lvl6pPr marL="457200" algn="l" rtl="0" eaLnBrk="1" fontAlgn="base" hangingPunct="1">
        <a:spcBef>
          <a:spcPct val="0"/>
        </a:spcBef>
        <a:spcAft>
          <a:spcPct val="0"/>
        </a:spcAft>
        <a:defRPr sz="3200">
          <a:solidFill>
            <a:srgbClr val="738591"/>
          </a:solidFill>
          <a:latin typeface="Arial Black" pitchFamily="34" charset="0"/>
        </a:defRPr>
      </a:lvl6pPr>
      <a:lvl7pPr marL="914400" algn="l" rtl="0" eaLnBrk="1" fontAlgn="base" hangingPunct="1">
        <a:spcBef>
          <a:spcPct val="0"/>
        </a:spcBef>
        <a:spcAft>
          <a:spcPct val="0"/>
        </a:spcAft>
        <a:defRPr sz="3200">
          <a:solidFill>
            <a:srgbClr val="738591"/>
          </a:solidFill>
          <a:latin typeface="Arial Black" pitchFamily="34" charset="0"/>
        </a:defRPr>
      </a:lvl7pPr>
      <a:lvl8pPr marL="1371600" algn="l" rtl="0" eaLnBrk="1" fontAlgn="base" hangingPunct="1">
        <a:spcBef>
          <a:spcPct val="0"/>
        </a:spcBef>
        <a:spcAft>
          <a:spcPct val="0"/>
        </a:spcAft>
        <a:defRPr sz="3200">
          <a:solidFill>
            <a:srgbClr val="738591"/>
          </a:solidFill>
          <a:latin typeface="Arial Black" pitchFamily="34" charset="0"/>
        </a:defRPr>
      </a:lvl8pPr>
      <a:lvl9pPr marL="1828800" algn="l" rtl="0" eaLnBrk="1" fontAlgn="base" hangingPunct="1">
        <a:spcBef>
          <a:spcPct val="0"/>
        </a:spcBef>
        <a:spcAft>
          <a:spcPct val="0"/>
        </a:spcAft>
        <a:defRPr sz="3200">
          <a:solidFill>
            <a:srgbClr val="738591"/>
          </a:solidFill>
          <a:latin typeface="Arial Black"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759E-D42C-4762-9570-5FA8B1DBCBC5}" type="datetimeFigureOut">
              <a:rPr lang="en-CA" smtClean="0">
                <a:solidFill>
                  <a:prstClr val="black">
                    <a:tint val="75000"/>
                  </a:prstClr>
                </a:solidFill>
              </a:rPr>
              <a:pPr/>
              <a:t>2019-10-28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A038E-9518-45D4-9D3F-E0387B6AD5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59279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userDrawn="1"/>
        </p:nvSpPr>
        <p:spPr bwMode="auto">
          <a:xfrm>
            <a:off x="45244" y="52388"/>
            <a:ext cx="9058275" cy="286279"/>
          </a:xfrm>
          <a:prstGeom prst="rect">
            <a:avLst/>
          </a:prstGeom>
          <a:solidFill>
            <a:srgbClr val="477F8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srgbClr val="000000"/>
              </a:solidFill>
            </a:endParaRPr>
          </a:p>
        </p:txBody>
      </p:sp>
      <p:sp>
        <p:nvSpPr>
          <p:cNvPr id="1026" name="Rectangle 2"/>
          <p:cNvSpPr>
            <a:spLocks noGrp="1" noChangeArrowheads="1"/>
          </p:cNvSpPr>
          <p:nvPr>
            <p:ph type="title"/>
          </p:nvPr>
        </p:nvSpPr>
        <p:spPr bwMode="auto">
          <a:xfrm>
            <a:off x="609600" y="587375"/>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CA" altLang="en-US" dirty="0"/>
          </a:p>
        </p:txBody>
      </p:sp>
      <p:sp>
        <p:nvSpPr>
          <p:cNvPr id="1027" name="Rectangle 3"/>
          <p:cNvSpPr>
            <a:spLocks noGrp="1" noChangeArrowheads="1"/>
          </p:cNvSpPr>
          <p:nvPr>
            <p:ph type="body" idx="1"/>
          </p:nvPr>
        </p:nvSpPr>
        <p:spPr bwMode="auto">
          <a:xfrm>
            <a:off x="608013"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latin typeface="Myriad Pro" panose="020B0503030403020204" pitchFamily="34" charset="0"/>
              </a:defRPr>
            </a:lvl1pPr>
          </a:lstStyle>
          <a:p>
            <a:pPr eaLnBrk="0" fontAlgn="base" hangingPunct="0">
              <a:spcBef>
                <a:spcPct val="0"/>
              </a:spcBef>
              <a:spcAft>
                <a:spcPct val="0"/>
              </a:spcAft>
            </a:pPr>
            <a:endParaRPr lang="en-CA" alt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yriad Pro" panose="020B0503030403020204" pitchFamily="34" charset="0"/>
              </a:defRPr>
            </a:lvl1pPr>
          </a:lstStyle>
          <a:p>
            <a:pPr eaLnBrk="0" fontAlgn="base" hangingPunct="0">
              <a:spcBef>
                <a:spcPct val="0"/>
              </a:spcBef>
              <a:spcAft>
                <a:spcPct val="0"/>
              </a:spcAft>
            </a:pPr>
            <a:endParaRPr lang="en-CA" alt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yriad Pro" panose="020B0503030403020204" pitchFamily="34" charset="0"/>
              </a:defRPr>
            </a:lvl1pPr>
          </a:lstStyle>
          <a:p>
            <a:pPr eaLnBrk="0" fontAlgn="base" hangingPunct="0">
              <a:spcBef>
                <a:spcPct val="0"/>
              </a:spcBef>
              <a:spcAft>
                <a:spcPct val="0"/>
              </a:spcAft>
            </a:pPr>
            <a:fld id="{FBB7C1EF-6128-495E-852A-726B263EF764}" type="slidenum">
              <a:rPr lang="en-CA" altLang="en-US" smtClean="0">
                <a:solidFill>
                  <a:srgbClr val="000000"/>
                </a:solidFill>
              </a:rPr>
              <a:pPr eaLnBrk="0" fontAlgn="base" hangingPunct="0">
                <a:spcBef>
                  <a:spcPct val="0"/>
                </a:spcBef>
                <a:spcAft>
                  <a:spcPct val="0"/>
                </a:spcAft>
              </a:pPr>
              <a:t>‹#›</a:t>
            </a:fld>
            <a:endParaRPr lang="en-CA" altLang="en-US" dirty="0">
              <a:solidFill>
                <a:srgbClr val="000000"/>
              </a:solidFill>
            </a:endParaRPr>
          </a:p>
        </p:txBody>
      </p:sp>
      <p:sp>
        <p:nvSpPr>
          <p:cNvPr id="9" name="Rectangle 8"/>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rtl="0" eaLnBrk="1" fontAlgn="base" hangingPunct="1">
        <a:spcBef>
          <a:spcPct val="0"/>
        </a:spcBef>
        <a:spcAft>
          <a:spcPct val="0"/>
        </a:spcAft>
        <a:defRPr sz="2800" b="1" kern="1200">
          <a:solidFill>
            <a:srgbClr val="477F80"/>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p:titleStyle>
    <p:bodyStyle>
      <a:lvl1pPr marL="341313" indent="-341313" algn="l" rtl="0" eaLnBrk="1" fontAlgn="base" hangingPunct="1">
        <a:spcBef>
          <a:spcPts val="0"/>
        </a:spcBef>
        <a:spcAft>
          <a:spcPts val="1800"/>
        </a:spcAft>
        <a:buClr>
          <a:srgbClr val="477F80"/>
        </a:buClr>
        <a:buFont typeface="Times"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684213" indent="-339725" algn="l" rtl="0" eaLnBrk="1" fontAlgn="base" hangingPunct="1">
        <a:spcBef>
          <a:spcPts val="0"/>
        </a:spcBef>
        <a:spcAft>
          <a:spcPts val="1200"/>
        </a:spcAft>
        <a:buClr>
          <a:srgbClr val="477F80"/>
        </a:buClr>
        <a:buFont typeface="Times" panose="02020603050405020304" pitchFamily="18" charset="0"/>
        <a:buChar char="•"/>
        <a:defRPr sz="2200" i="1" kern="1200">
          <a:solidFill>
            <a:schemeClr val="tx1"/>
          </a:solidFill>
          <a:latin typeface="Times New Roman" panose="02020603050405020304" pitchFamily="18" charset="0"/>
          <a:ea typeface="+mn-ea"/>
          <a:cs typeface="Times New Roman" panose="02020603050405020304" pitchFamily="18" charset="0"/>
        </a:defRPr>
      </a:lvl2pPr>
      <a:lvl3pPr marL="1025525" indent="-344488" algn="l" rtl="0" eaLnBrk="1" fontAlgn="base" hangingPunct="1">
        <a:spcBef>
          <a:spcPts val="0"/>
        </a:spcBef>
        <a:spcAft>
          <a:spcPts val="1200"/>
        </a:spcAft>
        <a:buClr>
          <a:srgbClr val="477F80"/>
        </a:buClr>
        <a:buFont typeface="Times" panose="02020603050405020304" pitchFamily="18" charset="0"/>
        <a:buChar char="•"/>
        <a:defRPr sz="2000" i="1" kern="1200">
          <a:solidFill>
            <a:schemeClr val="tx1"/>
          </a:solidFill>
          <a:latin typeface="Times New Roman" panose="02020603050405020304" pitchFamily="18" charset="0"/>
          <a:ea typeface="+mn-ea"/>
          <a:cs typeface="Times New Roman" panose="02020603050405020304" pitchFamily="18" charset="0"/>
        </a:defRPr>
      </a:lvl3pPr>
      <a:lvl4pPr marL="1376363" indent="-338138" algn="l" rtl="0" eaLnBrk="1" fontAlgn="base" hangingPunct="1">
        <a:spcBef>
          <a:spcPts val="0"/>
        </a:spcBef>
        <a:spcAft>
          <a:spcPts val="1200"/>
        </a:spcAft>
        <a:buClr>
          <a:srgbClr val="477F80"/>
        </a:buClr>
        <a:buFont typeface="Times" panose="02020603050405020304" pitchFamily="18" charset="0"/>
        <a:buChar char="•"/>
        <a:defRPr sz="2000" i="1" kern="1200">
          <a:solidFill>
            <a:schemeClr val="tx1"/>
          </a:solidFill>
          <a:latin typeface="Times New Roman" panose="02020603050405020304" pitchFamily="18" charset="0"/>
          <a:ea typeface="+mn-ea"/>
          <a:cs typeface="Times New Roman" panose="02020603050405020304" pitchFamily="18" charset="0"/>
        </a:defRPr>
      </a:lvl4pPr>
      <a:lvl5pPr marL="1717675" indent="-341313" algn="l" rtl="0" eaLnBrk="1" fontAlgn="base" hangingPunct="1">
        <a:spcBef>
          <a:spcPts val="0"/>
        </a:spcBef>
        <a:spcAft>
          <a:spcPts val="1200"/>
        </a:spcAft>
        <a:buClr>
          <a:srgbClr val="477F80"/>
        </a:buClr>
        <a:buFont typeface="Times" panose="02020603050405020304" pitchFamily="18" charset="0"/>
        <a:buChar char="•"/>
        <a:defRPr sz="2000" i="1"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457200">
              <a:defRPr/>
            </a:pPr>
            <a:fld id="{F8E8035E-F9D0-42A0-9349-9E04A8DAD496}" type="datetimeFigureOut">
              <a:rPr lang="en-US">
                <a:solidFill>
                  <a:srgbClr val="04617B">
                    <a:shade val="90000"/>
                  </a:srgbClr>
                </a:solidFill>
              </a:rPr>
              <a:pPr defTabSz="457200">
                <a:defRPr/>
              </a:pPr>
              <a:t>10/28/2019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defTabSz="457200">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defTabSz="457200">
              <a:defRPr/>
            </a:pPr>
            <a:fld id="{B40A9CCF-5D96-4B23-9E1F-A8975CD60FEB}" type="slidenum">
              <a:rPr lang="en-US">
                <a:solidFill>
                  <a:srgbClr val="04617B">
                    <a:shade val="90000"/>
                  </a:srgbClr>
                </a:solidFill>
              </a:rPr>
              <a:pPr defTabSz="457200">
                <a:defRPr/>
              </a:pPr>
              <a:t>‹#›</a:t>
            </a:fld>
            <a:endParaRPr lang="en-US">
              <a:solidFill>
                <a:srgbClr val="04617B">
                  <a:shade val="90000"/>
                </a:srgbClr>
              </a:solidFill>
            </a:endParaRPr>
          </a:p>
        </p:txBody>
      </p:sp>
      <p:grpSp>
        <p:nvGrpSpPr>
          <p:cNvPr id="2" name="Group 1">
            <a:extLst>
              <a:ext uri="{C183D7F6-B498-43B3-948B-1728B52AA6E4}">
                <adec:decorative xmlns:adec="http://schemas.microsoft.com/office/drawing/2017/decorative" val="1"/>
              </a:ext>
            </a:extLst>
          </p:cNvPr>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57200">
                <a:defRPr/>
              </a:pPr>
              <a:endParaRPr lang="en-US">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57200">
                <a:defRPr/>
              </a:pPr>
              <a:endParaRPr lang="en-US">
                <a:solidFill>
                  <a:prstClr val="black"/>
                </a:solidFill>
                <a:cs typeface="Arial" charset="0"/>
              </a:endParaRPr>
            </a:p>
          </p:txBody>
        </p:sp>
      </p:gr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91B5EE-F23A-46D7-8940-227FFBB99F59}" type="datetimeFigureOut">
              <a:rPr lang="en-US" smtClean="0">
                <a:solidFill>
                  <a:srgbClr val="04617B">
                    <a:shade val="90000"/>
                  </a:srgbClr>
                </a:solidFill>
              </a:rPr>
              <a:pPr/>
              <a:t>10/28/2019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334B6E-8718-4035-99FF-5A84E0E14A9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a:extLst>
              <a:ext uri="{C183D7F6-B498-43B3-948B-1728B52AA6E4}">
                <adec:decorative xmlns:adec="http://schemas.microsoft.com/office/drawing/2017/decorative" val="1"/>
              </a:ext>
            </a:extLst>
          </p:cNvPr>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DEBA62-35AD-AA4C-86A6-FABB2A3AB39A}" type="datetime1">
              <a:rPr lang="en-CA" smtClean="0">
                <a:solidFill>
                  <a:prstClr val="black">
                    <a:tint val="75000"/>
                  </a:prstClr>
                </a:solidFill>
              </a:rPr>
              <a:pPr defTabSz="457200"/>
              <a:t>2019-10-28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B53AC21-A550-094D-B4DD-FCF308428B0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49102" y="5336740"/>
            <a:ext cx="1630818" cy="2110470"/>
          </a:xfrm>
          <a:prstGeom prst="rect">
            <a:avLst/>
          </a:prstGeom>
        </p:spPr>
      </p:pic>
    </p:spTree>
    <p:extLst>
      <p:ext uri="{BB962C8B-B14F-4D97-AF65-F5344CB8AC3E}">
        <p14:creationId xmlns:p14="http://schemas.microsoft.com/office/powerpoint/2010/main" val="401735960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457200" rtl="0" eaLnBrk="1" latinLnBrk="0" hangingPunct="1">
        <a:spcBef>
          <a:spcPct val="0"/>
        </a:spcBef>
        <a:buNone/>
        <a:defRPr sz="4400" kern="1200">
          <a:solidFill>
            <a:schemeClr val="tx1">
              <a:lumMod val="75000"/>
              <a:lumOff val="25000"/>
            </a:schemeClr>
          </a:solidFill>
          <a:latin typeface="Gotham Bol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Gotham Book"/>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Gotham Book"/>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Gotham Book"/>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Gotham Book"/>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Gotham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ccim.on.ca/IAR/Private/Document/IAR%20Privacy%20and%20Security/Section_4.4_SampleConsentCommunicationScript_20130326_CPF.doc"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cim.on.ca/Documents/CPF/ConsentMgmt_ImplementationGuide_SupportingMaterials/Section_4.5_ConsentManagementImplementationGuide_ConsentDirective_20110602_v1.0_CPF.doc" TargetMode="External"/><Relationship Id="rId5" Type="http://schemas.openxmlformats.org/officeDocument/2006/relationships/hyperlink" Target="https://www.ccim.on.ca/IAR/Private/Document/IAR%20Privacy%20and%20Security/Section_4.3_SamplePoster_EN.doc" TargetMode="External"/><Relationship Id="rId4" Type="http://schemas.openxmlformats.org/officeDocument/2006/relationships/hyperlink" Target="https://www.ccim.on.ca/IAR/Private/Document/IAR%20Privacy%20and%20Security/Section_4.2_SampleBrochure_EN_v2.doc" TargetMode="External"/><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7.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47.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7.xml"/><Relationship Id="rId1" Type="http://schemas.openxmlformats.org/officeDocument/2006/relationships/themeOverride" Target="../theme/themeOverride3.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7.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png"/><Relationship Id="rId2" Type="http://schemas.openxmlformats.org/officeDocument/2006/relationships/diagramData" Target="../diagrams/data2.xml"/><Relationship Id="rId1" Type="http://schemas.openxmlformats.org/officeDocument/2006/relationships/slideLayout" Target="../slideLayouts/slideLayout5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8.xml"/><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8.xml"/><Relationship Id="rId1" Type="http://schemas.openxmlformats.org/officeDocument/2006/relationships/themeOverride" Target="../theme/themeOverride4.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hyperlink" Target="mailto:csscap@ccim.on.ca"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hyperlink" Target="https://www.ccim.on.ca/default_copy(2).aspx" TargetMode="External"/><Relationship Id="rId4" Type="http://schemas.openxmlformats.org/officeDocument/2006/relationships/hyperlink" Target="mailto:iar@ccim.on.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914400"/>
            <a:ext cx="7620000" cy="3429000"/>
          </a:xfrm>
        </p:spPr>
        <p:txBody>
          <a:bodyPr/>
          <a:lstStyle/>
          <a:p>
            <a:r>
              <a:rPr lang="en-US" sz="3600"/>
              <a:t>Consent </a:t>
            </a:r>
            <a:r>
              <a:rPr lang="en-US" sz="3600" dirty="0"/>
              <a:t>Practices </a:t>
            </a:r>
            <a:br>
              <a:rPr lang="en-US" sz="3600" dirty="0"/>
            </a:br>
            <a:r>
              <a:rPr lang="en-US" sz="3600" dirty="0"/>
              <a:t>For </a:t>
            </a:r>
            <a:br>
              <a:rPr lang="en-US" sz="3600" dirty="0"/>
            </a:br>
            <a:r>
              <a:rPr lang="en-US" sz="3600" dirty="0"/>
              <a:t>Common Assessments in IAR</a:t>
            </a:r>
          </a:p>
        </p:txBody>
      </p:sp>
      <p:sp>
        <p:nvSpPr>
          <p:cNvPr id="4" name="Slide Number Placeholder 3"/>
          <p:cNvSpPr>
            <a:spLocks noGrp="1"/>
          </p:cNvSpPr>
          <p:nvPr>
            <p:ph type="sldNum" sz="quarter" idx="10"/>
          </p:nvPr>
        </p:nvSpPr>
        <p:spPr/>
        <p:txBody>
          <a:bodyPr/>
          <a:lstStyle/>
          <a:p>
            <a:pPr>
              <a:defRPr/>
            </a:pPr>
            <a:fld id="{293D41BB-7993-491A-B7EB-16EAF4750834}" type="slidenum">
              <a:rPr lang="en-US" sz="1200" smtClean="0">
                <a:solidFill>
                  <a:srgbClr val="000000"/>
                </a:solidFill>
              </a:rPr>
              <a:pPr>
                <a:defRPr/>
              </a:pPr>
              <a:t>1</a:t>
            </a:fld>
            <a:endParaRPr lang="en-US" sz="1200" dirty="0">
              <a:solidFill>
                <a:srgbClr val="000000"/>
              </a:solidFill>
            </a:endParaRPr>
          </a:p>
        </p:txBody>
      </p:sp>
      <p:sp>
        <p:nvSpPr>
          <p:cNvPr id="7" name="TextBox 6"/>
          <p:cNvSpPr txBox="1"/>
          <p:nvPr/>
        </p:nvSpPr>
        <p:spPr>
          <a:xfrm>
            <a:off x="1828800" y="4495800"/>
            <a:ext cx="6048671" cy="1538883"/>
          </a:xfrm>
          <a:prstGeom prst="rect">
            <a:avLst/>
          </a:prstGeom>
          <a:noFill/>
        </p:spPr>
        <p:txBody>
          <a:bodyPr wrap="square" rtlCol="0">
            <a:spAutoFit/>
          </a:bodyPr>
          <a:lstStyle/>
          <a:p>
            <a:pPr marL="627058" lvl="1" indent="-169858" fontAlgn="auto">
              <a:spcBef>
                <a:spcPts val="300"/>
              </a:spcBef>
              <a:spcAft>
                <a:spcPts val="0"/>
              </a:spcAft>
              <a:buFont typeface="Arial" pitchFamily="34" charset="0"/>
              <a:buChar char="•"/>
              <a:defRPr sz="1800" b="0" i="0" u="none" strike="noStrike" kern="0" cap="none" spc="0" baseline="0">
                <a:solidFill>
                  <a:srgbClr val="000000"/>
                </a:solidFill>
                <a:uFillTx/>
              </a:defRPr>
            </a:pPr>
            <a:r>
              <a:rPr lang="en-US" sz="1200" kern="0" dirty="0">
                <a:solidFill>
                  <a:srgbClr val="0070C0"/>
                </a:solidFill>
                <a:latin typeface="Arial Black" pitchFamily="34"/>
                <a:cs typeface="Arial" pitchFamily="34"/>
              </a:rPr>
              <a:t>We will be muting everyone from our end</a:t>
            </a:r>
          </a:p>
          <a:p>
            <a:pPr marL="627058" lvl="1" indent="-169858" fontAlgn="auto">
              <a:spcBef>
                <a:spcPts val="300"/>
              </a:spcBef>
              <a:spcAft>
                <a:spcPts val="0"/>
              </a:spcAft>
              <a:buSzPct val="100000"/>
              <a:buFont typeface="Arial" pitchFamily="34"/>
              <a:buChar char="•"/>
              <a:defRPr sz="1800" b="0" i="0" u="none" strike="noStrike" kern="0" cap="none" spc="0" baseline="0">
                <a:solidFill>
                  <a:srgbClr val="000000"/>
                </a:solidFill>
                <a:uFillTx/>
              </a:defRPr>
            </a:pPr>
            <a:r>
              <a:rPr lang="en-US" sz="1200" kern="0" dirty="0">
                <a:solidFill>
                  <a:srgbClr val="0070C0"/>
                </a:solidFill>
                <a:latin typeface="Arial Black" pitchFamily="34"/>
                <a:cs typeface="Arial" pitchFamily="34"/>
              </a:rPr>
              <a:t>To speak please </a:t>
            </a:r>
            <a:r>
              <a:rPr lang="en-US" sz="1200" b="1" kern="0">
                <a:solidFill>
                  <a:srgbClr val="0070C0"/>
                </a:solidFill>
                <a:latin typeface="Arial Black" pitchFamily="34"/>
                <a:cs typeface="Arial" pitchFamily="34"/>
              </a:rPr>
              <a:t>press (*7) </a:t>
            </a:r>
            <a:endParaRPr lang="en-US" sz="1200" b="1" kern="0" dirty="0">
              <a:solidFill>
                <a:srgbClr val="0070C0"/>
              </a:solidFill>
              <a:latin typeface="Arial Black" pitchFamily="34"/>
              <a:cs typeface="Arial" pitchFamily="34"/>
            </a:endParaRPr>
          </a:p>
          <a:p>
            <a:pPr marL="627058" lvl="1" indent="-169858" fontAlgn="auto">
              <a:spcBef>
                <a:spcPts val="300"/>
              </a:spcBef>
              <a:spcAft>
                <a:spcPts val="0"/>
              </a:spcAft>
              <a:buFont typeface="Arial" pitchFamily="34" charset="0"/>
              <a:buChar char="•"/>
              <a:defRPr sz="1800" b="0" i="0" u="none" strike="noStrike" kern="0" cap="none" spc="0" baseline="0">
                <a:solidFill>
                  <a:srgbClr val="000000"/>
                </a:solidFill>
                <a:uFillTx/>
              </a:defRPr>
            </a:pPr>
            <a:r>
              <a:rPr lang="en-US" sz="1200" kern="0" dirty="0">
                <a:solidFill>
                  <a:srgbClr val="0070C0"/>
                </a:solidFill>
                <a:latin typeface="Arial Black" pitchFamily="34"/>
                <a:cs typeface="Arial" pitchFamily="34"/>
              </a:rPr>
              <a:t>Your  screen should show a Participants panel and a Chat panel</a:t>
            </a:r>
          </a:p>
          <a:p>
            <a:pPr marL="1084258" lvl="2" indent="-169858" fontAlgn="auto">
              <a:spcBef>
                <a:spcPts val="300"/>
              </a:spcBef>
              <a:spcAft>
                <a:spcPts val="0"/>
              </a:spcAft>
              <a:buFont typeface="Arial" pitchFamily="34" charset="0"/>
              <a:buChar char="•"/>
              <a:defRPr sz="1800" b="0" i="0" u="none" strike="noStrike" kern="0" cap="none" spc="0" baseline="0">
                <a:solidFill>
                  <a:srgbClr val="000000"/>
                </a:solidFill>
                <a:uFillTx/>
              </a:defRPr>
            </a:pPr>
            <a:r>
              <a:rPr lang="en-US" sz="1200" kern="0" dirty="0">
                <a:solidFill>
                  <a:srgbClr val="0070C0"/>
                </a:solidFill>
                <a:latin typeface="Arial Black" pitchFamily="34"/>
                <a:cs typeface="Arial" pitchFamily="34"/>
              </a:rPr>
              <a:t>If not, go into the panel menu by clicking the green tab</a:t>
            </a:r>
          </a:p>
          <a:p>
            <a:pPr marL="1084258" lvl="2" indent="-169858" fontAlgn="auto">
              <a:spcBef>
                <a:spcPts val="300"/>
              </a:spcBef>
              <a:spcAft>
                <a:spcPts val="0"/>
              </a:spcAft>
              <a:buFont typeface="Arial" pitchFamily="34" charset="0"/>
              <a:buChar char="•"/>
              <a:defRPr sz="1800" b="0" i="0" u="none" strike="noStrike" kern="0" cap="none" spc="0" baseline="0">
                <a:solidFill>
                  <a:srgbClr val="000000"/>
                </a:solidFill>
                <a:uFillTx/>
              </a:defRPr>
            </a:pPr>
            <a:r>
              <a:rPr lang="en-US" sz="1200" kern="0" dirty="0">
                <a:solidFill>
                  <a:srgbClr val="0070C0"/>
                </a:solidFill>
                <a:latin typeface="Arial Black" pitchFamily="34"/>
                <a:cs typeface="Arial" pitchFamily="34"/>
              </a:rPr>
              <a:t>To ask a question during the WebEx, write it out in the Chat box and select “Send to: Everyone”</a:t>
            </a:r>
            <a:endParaRPr lang="en-US" sz="1200" dirty="0">
              <a:solidFill>
                <a:srgbClr val="0070C0"/>
              </a:solidFill>
              <a:latin typeface="Arial Black" pitchFamily="34"/>
              <a:cs typeface="Arial"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CA" altLang="en-US" sz="3200" dirty="0"/>
              <a:t>Advancing OCAN</a:t>
            </a:r>
          </a:p>
        </p:txBody>
      </p:sp>
      <p:sp>
        <p:nvSpPr>
          <p:cNvPr id="5123" name="Rectangle 3"/>
          <p:cNvSpPr>
            <a:spLocks noGrp="1" noChangeArrowheads="1"/>
          </p:cNvSpPr>
          <p:nvPr>
            <p:ph type="subTitle" idx="1"/>
          </p:nvPr>
        </p:nvSpPr>
        <p:spPr>
          <a:xfrm>
            <a:off x="95416" y="3048000"/>
            <a:ext cx="8953168" cy="2064689"/>
          </a:xfrm>
        </p:spPr>
        <p:txBody>
          <a:bodyPr/>
          <a:lstStyle/>
          <a:p>
            <a:pPr>
              <a:spcAft>
                <a:spcPts val="6000"/>
              </a:spcAft>
            </a:pPr>
            <a:r>
              <a:rPr lang="en-US" altLang="en-US" i="1" dirty="0">
                <a:latin typeface="Times New Roman" panose="02020603050405020304" pitchFamily="18" charset="0"/>
                <a:cs typeface="Times New Roman" panose="02020603050405020304" pitchFamily="18" charset="0"/>
              </a:rPr>
              <a:t>Champlain LHIN experience</a:t>
            </a:r>
          </a:p>
          <a:p>
            <a:pPr marL="517525" algn="l"/>
            <a:r>
              <a:rPr lang="en-US" altLang="en-US" sz="1400" i="1" dirty="0"/>
              <a:t>Presenter(s): Kevin Barclay</a:t>
            </a:r>
          </a:p>
          <a:p>
            <a:pPr marL="517525" algn="l"/>
            <a:r>
              <a:rPr lang="en-US" altLang="en-US" sz="1400" dirty="0"/>
              <a:t>Email: Kevin.Barclay@lhins.on.ca</a:t>
            </a:r>
            <a:endParaRPr lang="en-US" altLang="en-US" sz="1400" i="1" dirty="0"/>
          </a:p>
          <a:p>
            <a:pPr marL="517525" algn="l"/>
            <a:r>
              <a:rPr lang="en-US" altLang="en-US" sz="1400" i="1" dirty="0"/>
              <a:t>Event: CCIM OCAN Webinar</a:t>
            </a:r>
          </a:p>
          <a:p>
            <a:pPr marL="517525" algn="l"/>
            <a:r>
              <a:rPr lang="en-US" altLang="en-US" sz="1400" i="1" dirty="0"/>
              <a:t>Date: June, 2016</a:t>
            </a:r>
          </a:p>
        </p:txBody>
      </p:sp>
    </p:spTree>
    <p:extLst>
      <p:ext uri="{BB962C8B-B14F-4D97-AF65-F5344CB8AC3E}">
        <p14:creationId xmlns:p14="http://schemas.microsoft.com/office/powerpoint/2010/main" val="34687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447800" y="6400800"/>
            <a:ext cx="1905000" cy="457200"/>
          </a:xfrm>
        </p:spPr>
        <p:txBody>
          <a:bodyPr/>
          <a:lstStyle/>
          <a:p>
            <a:fld id="{8BBD2487-2CF1-4A2C-BF36-0A1BE54559AB}" type="slidenum">
              <a:rPr lang="en-CA" altLang="en-US" sz="1200" smtClean="0">
                <a:solidFill>
                  <a:srgbClr val="000000"/>
                </a:solidFill>
              </a:rPr>
              <a:pPr/>
              <a:t>11</a:t>
            </a:fld>
            <a:endParaRPr lang="en-CA" altLang="en-US" sz="1200" dirty="0">
              <a:solidFill>
                <a:srgbClr val="000000"/>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3505200" y="3016738"/>
            <a:ext cx="4572000" cy="3429000"/>
          </a:xfrm>
          <a:prstGeom prst="rect">
            <a:avLst/>
          </a:prstGeom>
        </p:spPr>
      </p:pic>
      <p:graphicFrame>
        <p:nvGraphicFramePr>
          <p:cNvPr id="7" name="Diagram 6"/>
          <p:cNvGraphicFramePr/>
          <p:nvPr>
            <p:extLst>
              <p:ext uri="{D42A27DB-BD31-4B8C-83A1-F6EECF244321}">
                <p14:modId xmlns:p14="http://schemas.microsoft.com/office/powerpoint/2010/main" val="3600644917"/>
              </p:ext>
            </p:extLst>
          </p:nvPr>
        </p:nvGraphicFramePr>
        <p:xfrm>
          <a:off x="381000" y="685800"/>
          <a:ext cx="7315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22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77" y="321044"/>
            <a:ext cx="7772400" cy="914400"/>
          </a:xfrm>
        </p:spPr>
        <p:txBody>
          <a:bodyPr/>
          <a:lstStyle/>
          <a:p>
            <a:r>
              <a:rPr lang="en-US" dirty="0"/>
              <a:t>Process for using reports and working with the sector </a:t>
            </a:r>
          </a:p>
        </p:txBody>
      </p:sp>
      <p:sp>
        <p:nvSpPr>
          <p:cNvPr id="3" name="Content Placeholder 2"/>
          <p:cNvSpPr>
            <a:spLocks noGrp="1"/>
          </p:cNvSpPr>
          <p:nvPr>
            <p:ph sz="half" idx="1"/>
          </p:nvPr>
        </p:nvSpPr>
        <p:spPr>
          <a:xfrm>
            <a:off x="563625" y="1510684"/>
            <a:ext cx="8021637" cy="4114800"/>
          </a:xfrm>
        </p:spPr>
        <p:txBody>
          <a:bodyPr/>
          <a:lstStyle/>
          <a:p>
            <a:r>
              <a:rPr lang="en-US" sz="2800" dirty="0"/>
              <a:t>Convened an OCAN working group amongst providers, lead by representatives who work with OCAN and IAR regularly</a:t>
            </a:r>
          </a:p>
          <a:p>
            <a:pPr lvl="1">
              <a:buFont typeface="Times New Roman" pitchFamily="18" charset="0"/>
              <a:buChar char="−"/>
            </a:pPr>
            <a:r>
              <a:rPr lang="en-US" dirty="0"/>
              <a:t>Initial focus was to develop approaches to collaborating on OCANs for common clients</a:t>
            </a:r>
          </a:p>
          <a:p>
            <a:pPr lvl="1">
              <a:buFont typeface="Times New Roman" pitchFamily="18" charset="0"/>
              <a:buChar char="−"/>
            </a:pPr>
            <a:r>
              <a:rPr lang="en-US" dirty="0"/>
              <a:t>Renewed focus to explore IAR usage and dialogue about needs identified through OCAN</a:t>
            </a:r>
          </a:p>
          <a:p>
            <a:pPr lvl="1">
              <a:buFont typeface="Times New Roman" pitchFamily="18" charset="0"/>
              <a:buChar char="−"/>
            </a:pPr>
            <a:r>
              <a:rPr lang="en-US" dirty="0"/>
              <a:t>LHIN review reports as they are provided</a:t>
            </a:r>
          </a:p>
          <a:p>
            <a:pPr lvl="1">
              <a:buFont typeface="Times New Roman" pitchFamily="18" charset="0"/>
              <a:buChar char="−"/>
            </a:pPr>
            <a:r>
              <a:rPr lang="en-US" dirty="0"/>
              <a:t>Working group reviews highlights of reports as a group to identify opportunities to collaborate on improvements</a:t>
            </a:r>
          </a:p>
        </p:txBody>
      </p:sp>
      <p:sp>
        <p:nvSpPr>
          <p:cNvPr id="5" name="Slide Number Placeholder 4"/>
          <p:cNvSpPr>
            <a:spLocks noGrp="1"/>
          </p:cNvSpPr>
          <p:nvPr>
            <p:ph type="sldNum" sz="quarter" idx="12"/>
          </p:nvPr>
        </p:nvSpPr>
        <p:spPr>
          <a:xfrm>
            <a:off x="-1371600" y="6400800"/>
            <a:ext cx="1905000" cy="457200"/>
          </a:xfrm>
        </p:spPr>
        <p:txBody>
          <a:bodyPr/>
          <a:lstStyle/>
          <a:p>
            <a:fld id="{8BBD2487-2CF1-4A2C-BF36-0A1BE54559AB}" type="slidenum">
              <a:rPr lang="en-CA" altLang="en-US" sz="1200" smtClean="0">
                <a:solidFill>
                  <a:srgbClr val="000000"/>
                </a:solidFill>
              </a:rPr>
              <a:pPr/>
              <a:t>12</a:t>
            </a:fld>
            <a:endParaRPr lang="en-CA" altLang="en-US" sz="1200" dirty="0">
              <a:solidFill>
                <a:srgbClr val="000000"/>
              </a:solidFill>
            </a:endParaRPr>
          </a:p>
        </p:txBody>
      </p:sp>
    </p:spTree>
    <p:extLst>
      <p:ext uri="{BB962C8B-B14F-4D97-AF65-F5344CB8AC3E}">
        <p14:creationId xmlns:p14="http://schemas.microsoft.com/office/powerpoint/2010/main" val="316932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on Champlain MH&amp;A system clients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0473746"/>
              </p:ext>
            </p:extLst>
          </p:nvPr>
        </p:nvGraphicFramePr>
        <p:xfrm>
          <a:off x="608013"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1371600" y="6400800"/>
            <a:ext cx="1905000" cy="457200"/>
          </a:xfrm>
        </p:spPr>
        <p:txBody>
          <a:bodyPr/>
          <a:lstStyle/>
          <a:p>
            <a:fld id="{EB98B62D-60BB-408B-B603-7340AE0735C2}" type="slidenum">
              <a:rPr lang="en-CA" altLang="en-US" sz="1200" smtClean="0">
                <a:solidFill>
                  <a:srgbClr val="000000"/>
                </a:solidFill>
              </a:rPr>
              <a:pPr/>
              <a:t>13</a:t>
            </a:fld>
            <a:endParaRPr lang="en-CA" altLang="en-US" sz="1200" dirty="0">
              <a:solidFill>
                <a:srgbClr val="000000"/>
              </a:solidFill>
            </a:endParaRPr>
          </a:p>
        </p:txBody>
      </p:sp>
    </p:spTree>
    <p:extLst>
      <p:ext uri="{BB962C8B-B14F-4D97-AF65-F5344CB8AC3E}">
        <p14:creationId xmlns:p14="http://schemas.microsoft.com/office/powerpoint/2010/main" val="258019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600200"/>
          </a:xfrm>
        </p:spPr>
        <p:txBody>
          <a:bodyPr/>
          <a:lstStyle/>
          <a:p>
            <a:pPr algn="ctr"/>
            <a:r>
              <a:rPr lang="en-US" sz="2400" dirty="0"/>
              <a:t>Individuals served </a:t>
            </a:r>
            <a:br>
              <a:rPr lang="en-US" sz="2400" dirty="0"/>
            </a:br>
            <a:r>
              <a:rPr lang="en-US" sz="2400" dirty="0"/>
              <a:t>versus </a:t>
            </a:r>
            <a:br>
              <a:rPr lang="en-US" sz="2400" dirty="0"/>
            </a:br>
            <a:r>
              <a:rPr lang="en-US" sz="2400" dirty="0"/>
              <a:t>IAR assessments </a:t>
            </a:r>
            <a:br>
              <a:rPr lang="en-US" sz="2400" dirty="0"/>
            </a:br>
            <a:r>
              <a:rPr lang="en-US" sz="2400" dirty="0"/>
              <a:t>1 leading agency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97478"/>
              </p:ext>
            </p:extLst>
          </p:nvPr>
        </p:nvGraphicFramePr>
        <p:xfrm>
          <a:off x="608013"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1371600" y="6400800"/>
            <a:ext cx="1905000" cy="457200"/>
          </a:xfrm>
        </p:spPr>
        <p:txBody>
          <a:bodyPr/>
          <a:lstStyle/>
          <a:p>
            <a:fld id="{EB98B62D-60BB-408B-B603-7340AE0735C2}" type="slidenum">
              <a:rPr lang="en-CA" altLang="en-US" sz="1200" smtClean="0">
                <a:solidFill>
                  <a:srgbClr val="000000"/>
                </a:solidFill>
              </a:rPr>
              <a:pPr/>
              <a:t>14</a:t>
            </a:fld>
            <a:endParaRPr lang="en-CA" altLang="en-US" sz="1200" dirty="0">
              <a:solidFill>
                <a:srgbClr val="000000"/>
              </a:solidFill>
            </a:endParaRPr>
          </a:p>
        </p:txBody>
      </p:sp>
    </p:spTree>
    <p:extLst>
      <p:ext uri="{BB962C8B-B14F-4D97-AF65-F5344CB8AC3E}">
        <p14:creationId xmlns:p14="http://schemas.microsoft.com/office/powerpoint/2010/main" val="154637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consent (excludes leading agency)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1445972"/>
              </p:ext>
            </p:extLst>
          </p:nvPr>
        </p:nvGraphicFramePr>
        <p:xfrm>
          <a:off x="608013"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1371600" y="6400800"/>
            <a:ext cx="1905000" cy="457200"/>
          </a:xfrm>
        </p:spPr>
        <p:txBody>
          <a:bodyPr/>
          <a:lstStyle/>
          <a:p>
            <a:fld id="{EB98B62D-60BB-408B-B603-7340AE0735C2}" type="slidenum">
              <a:rPr lang="en-CA" altLang="en-US" sz="1200" smtClean="0">
                <a:solidFill>
                  <a:srgbClr val="000000"/>
                </a:solidFill>
              </a:rPr>
              <a:pPr/>
              <a:t>15</a:t>
            </a:fld>
            <a:endParaRPr lang="en-CA" altLang="en-US" sz="1200" dirty="0">
              <a:solidFill>
                <a:srgbClr val="000000"/>
              </a:solidFill>
            </a:endParaRPr>
          </a:p>
        </p:txBody>
      </p:sp>
      <p:sp>
        <p:nvSpPr>
          <p:cNvPr id="9" name="Cloud Callout 8"/>
          <p:cNvSpPr/>
          <p:nvPr/>
        </p:nvSpPr>
        <p:spPr bwMode="auto">
          <a:xfrm>
            <a:off x="3790462" y="1752600"/>
            <a:ext cx="2209800" cy="914400"/>
          </a:xfrm>
          <a:prstGeom prst="cloudCallout">
            <a:avLst>
              <a:gd name="adj1" fmla="val -69088"/>
              <a:gd name="adj2" fmla="val 41474"/>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solidFill>
                  <a:srgbClr val="000000"/>
                </a:solidFill>
              </a:rPr>
              <a:t>Only uploading full consents?</a:t>
            </a:r>
          </a:p>
        </p:txBody>
      </p:sp>
      <p:sp>
        <p:nvSpPr>
          <p:cNvPr id="10" name="Cloud Callout 9"/>
          <p:cNvSpPr/>
          <p:nvPr/>
        </p:nvSpPr>
        <p:spPr bwMode="auto">
          <a:xfrm>
            <a:off x="6019800" y="3581400"/>
            <a:ext cx="2209800" cy="914400"/>
          </a:xfrm>
          <a:prstGeom prst="cloudCallout">
            <a:avLst>
              <a:gd name="adj1" fmla="val -78637"/>
              <a:gd name="adj2" fmla="val -45705"/>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solidFill>
                  <a:srgbClr val="000000"/>
                </a:solidFill>
              </a:rPr>
              <a:t>Reasonable expectations?</a:t>
            </a:r>
          </a:p>
        </p:txBody>
      </p:sp>
      <p:sp>
        <p:nvSpPr>
          <p:cNvPr id="11" name="Cloud Callout 10"/>
          <p:cNvSpPr/>
          <p:nvPr/>
        </p:nvSpPr>
        <p:spPr bwMode="auto">
          <a:xfrm>
            <a:off x="4038600" y="4572000"/>
            <a:ext cx="2209800" cy="914400"/>
          </a:xfrm>
          <a:prstGeom prst="cloudCallout">
            <a:avLst>
              <a:gd name="adj1" fmla="val -108699"/>
              <a:gd name="adj2" fmla="val -17500"/>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solidFill>
                  <a:srgbClr val="000000"/>
                </a:solidFill>
              </a:rPr>
              <a:t>Opportunity for improvement?</a:t>
            </a:r>
          </a:p>
        </p:txBody>
      </p:sp>
    </p:spTree>
    <p:extLst>
      <p:ext uri="{BB962C8B-B14F-4D97-AF65-F5344CB8AC3E}">
        <p14:creationId xmlns:p14="http://schemas.microsoft.com/office/powerpoint/2010/main" val="42771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consent (includes leading agency)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16207974"/>
              </p:ext>
            </p:extLst>
          </p:nvPr>
        </p:nvGraphicFramePr>
        <p:xfrm>
          <a:off x="608013"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1447800" y="6400800"/>
            <a:ext cx="1905000" cy="457200"/>
          </a:xfrm>
        </p:spPr>
        <p:txBody>
          <a:bodyPr/>
          <a:lstStyle/>
          <a:p>
            <a:fld id="{EB98B62D-60BB-408B-B603-7340AE0735C2}" type="slidenum">
              <a:rPr lang="en-CA" altLang="en-US" sz="1200" smtClean="0">
                <a:solidFill>
                  <a:srgbClr val="000000"/>
                </a:solidFill>
              </a:rPr>
              <a:pPr/>
              <a:t>16</a:t>
            </a:fld>
            <a:endParaRPr lang="en-CA" altLang="en-US" sz="1200" dirty="0">
              <a:solidFill>
                <a:srgbClr val="000000"/>
              </a:solidFill>
            </a:endParaRPr>
          </a:p>
        </p:txBody>
      </p:sp>
      <p:sp>
        <p:nvSpPr>
          <p:cNvPr id="5" name="Cloud Callout 4"/>
          <p:cNvSpPr/>
          <p:nvPr/>
        </p:nvSpPr>
        <p:spPr bwMode="auto">
          <a:xfrm>
            <a:off x="6019800" y="1501775"/>
            <a:ext cx="2209800" cy="914400"/>
          </a:xfrm>
          <a:prstGeom prst="cloudCallout">
            <a:avLst>
              <a:gd name="adj1" fmla="val -830"/>
              <a:gd name="adj2" fmla="val 156004"/>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a:solidFill>
                  <a:srgbClr val="000000"/>
                </a:solidFill>
              </a:rPr>
              <a:t>Representative needs?</a:t>
            </a:r>
          </a:p>
        </p:txBody>
      </p:sp>
    </p:spTree>
    <p:extLst>
      <p:ext uri="{BB962C8B-B14F-4D97-AF65-F5344CB8AC3E}">
        <p14:creationId xmlns:p14="http://schemas.microsoft.com/office/powerpoint/2010/main" val="3054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Representativeness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91931445"/>
              </p:ext>
            </p:extLst>
          </p:nvPr>
        </p:nvGraphicFramePr>
        <p:xfrm>
          <a:off x="608013"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1371600" y="6248400"/>
            <a:ext cx="1905000" cy="457200"/>
          </a:xfrm>
        </p:spPr>
        <p:txBody>
          <a:bodyPr/>
          <a:lstStyle/>
          <a:p>
            <a:fld id="{EB98B62D-60BB-408B-B603-7340AE0735C2}" type="slidenum">
              <a:rPr lang="en-CA" altLang="en-US" sz="1200" smtClean="0">
                <a:solidFill>
                  <a:srgbClr val="000000"/>
                </a:solidFill>
              </a:rPr>
              <a:pPr/>
              <a:t>17</a:t>
            </a:fld>
            <a:endParaRPr lang="en-CA" altLang="en-US" sz="1200" dirty="0">
              <a:solidFill>
                <a:srgbClr val="000000"/>
              </a:solidFill>
            </a:endParaRPr>
          </a:p>
        </p:txBody>
      </p:sp>
      <p:grpSp>
        <p:nvGrpSpPr>
          <p:cNvPr id="3" name="Group 8" descr="60% line"/>
          <p:cNvGrpSpPr/>
          <p:nvPr/>
        </p:nvGrpSpPr>
        <p:grpSpPr>
          <a:xfrm>
            <a:off x="1600200" y="3866662"/>
            <a:ext cx="6400800" cy="403515"/>
            <a:chOff x="1600200" y="3866662"/>
            <a:chExt cx="6400800" cy="403515"/>
          </a:xfrm>
        </p:grpSpPr>
        <p:cxnSp>
          <p:nvCxnSpPr>
            <p:cNvPr id="5" name="Straight Connector 4"/>
            <p:cNvCxnSpPr/>
            <p:nvPr/>
          </p:nvCxnSpPr>
          <p:spPr bwMode="auto">
            <a:xfrm>
              <a:off x="1600200" y="3866662"/>
              <a:ext cx="6400800" cy="0"/>
            </a:xfrm>
            <a:prstGeom prst="line">
              <a:avLst/>
            </a:prstGeom>
            <a:solidFill>
              <a:schemeClr val="accent1"/>
            </a:solidFill>
            <a:ln w="38100"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4191000" y="3962400"/>
              <a:ext cx="1334020" cy="307777"/>
            </a:xfrm>
            <a:prstGeom prst="rect">
              <a:avLst/>
            </a:prstGeom>
            <a:noFill/>
            <a:ln w="22225">
              <a:solidFill>
                <a:srgbClr val="FF0000"/>
              </a:solidFill>
              <a:prstDash val="sysDash"/>
            </a:ln>
          </p:spPr>
          <p:txBody>
            <a:bodyPr wrap="none" rtlCol="0">
              <a:spAutoFit/>
            </a:bodyPr>
            <a:lstStyle/>
            <a:p>
              <a:r>
                <a:rPr lang="en-US" sz="1400" dirty="0">
                  <a:solidFill>
                    <a:srgbClr val="000000"/>
                  </a:solidFill>
                </a:rPr>
                <a:t>Representative?</a:t>
              </a:r>
            </a:p>
          </p:txBody>
        </p:sp>
      </p:grpSp>
      <p:grpSp>
        <p:nvGrpSpPr>
          <p:cNvPr id="7" name="Group 12" descr="over 100 Ax line"/>
          <p:cNvGrpSpPr/>
          <p:nvPr/>
        </p:nvGrpSpPr>
        <p:grpSpPr>
          <a:xfrm>
            <a:off x="2286000" y="2133600"/>
            <a:ext cx="1274759" cy="3124200"/>
            <a:chOff x="2286000" y="2133600"/>
            <a:chExt cx="1274759" cy="3124200"/>
          </a:xfrm>
        </p:grpSpPr>
        <p:cxnSp>
          <p:nvCxnSpPr>
            <p:cNvPr id="11" name="Straight Connector 10"/>
            <p:cNvCxnSpPr/>
            <p:nvPr/>
          </p:nvCxnSpPr>
          <p:spPr bwMode="auto">
            <a:xfrm>
              <a:off x="2286000" y="2133600"/>
              <a:ext cx="0" cy="3124200"/>
            </a:xfrm>
            <a:prstGeom prst="line">
              <a:avLst/>
            </a:prstGeom>
            <a:solidFill>
              <a:schemeClr val="accent1"/>
            </a:solidFill>
            <a:ln w="28575" cap="flat" cmpd="sng" algn="ctr">
              <a:solidFill>
                <a:schemeClr val="accent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438400" y="2438400"/>
              <a:ext cx="1122359" cy="307777"/>
            </a:xfrm>
            <a:prstGeom prst="rect">
              <a:avLst/>
            </a:prstGeom>
            <a:noFill/>
            <a:ln w="22225">
              <a:solidFill>
                <a:schemeClr val="accent1">
                  <a:lumMod val="75000"/>
                </a:schemeClr>
              </a:solidFill>
              <a:prstDash val="sysDash"/>
            </a:ln>
          </p:spPr>
          <p:txBody>
            <a:bodyPr wrap="none" rtlCol="0">
              <a:spAutoFit/>
            </a:bodyPr>
            <a:lstStyle/>
            <a:p>
              <a:r>
                <a:rPr lang="en-US" sz="1400" dirty="0">
                  <a:solidFill>
                    <a:srgbClr val="000000"/>
                  </a:solidFill>
                </a:rPr>
                <a:t>Equal effort?</a:t>
              </a:r>
            </a:p>
          </p:txBody>
        </p:sp>
      </p:grpSp>
    </p:spTree>
    <p:extLst>
      <p:ext uri="{BB962C8B-B14F-4D97-AF65-F5344CB8AC3E}">
        <p14:creationId xmlns:p14="http://schemas.microsoft.com/office/powerpoint/2010/main" val="13241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2788"/>
            <a:ext cx="7772400" cy="569651"/>
          </a:xfrm>
        </p:spPr>
        <p:txBody>
          <a:bodyPr/>
          <a:lstStyle/>
          <a:p>
            <a:pPr algn="ctr"/>
            <a:r>
              <a:rPr lang="en-US" dirty="0"/>
              <a:t>Next Steps</a:t>
            </a:r>
          </a:p>
        </p:txBody>
      </p:sp>
      <p:sp>
        <p:nvSpPr>
          <p:cNvPr id="3" name="Content Placeholder 2"/>
          <p:cNvSpPr>
            <a:spLocks noGrp="1"/>
          </p:cNvSpPr>
          <p:nvPr>
            <p:ph sz="half" idx="1"/>
          </p:nvPr>
        </p:nvSpPr>
        <p:spPr>
          <a:xfrm>
            <a:off x="762000" y="1540607"/>
            <a:ext cx="7848600" cy="4114800"/>
          </a:xfrm>
        </p:spPr>
        <p:txBody>
          <a:bodyPr/>
          <a:lstStyle/>
          <a:p>
            <a:r>
              <a:rPr lang="en-US" sz="2400" dirty="0"/>
              <a:t>Promote the benefits of exploring client identified needs as a way to improve services and systems</a:t>
            </a:r>
          </a:p>
          <a:p>
            <a:r>
              <a:rPr lang="en-US" sz="2400" dirty="0"/>
              <a:t>Explore with individual agencies the barriers to upload</a:t>
            </a:r>
          </a:p>
          <a:p>
            <a:r>
              <a:rPr lang="en-US" sz="2400" dirty="0"/>
              <a:t>Support the development of improvement plans to assist agencies in meeting MSAA obligations</a:t>
            </a:r>
          </a:p>
          <a:p>
            <a:r>
              <a:rPr lang="en-US" sz="2400" dirty="0"/>
              <a:t>Ultimately, once uploads are consistent and comprehensive, </a:t>
            </a:r>
            <a:r>
              <a:rPr lang="en-US" sz="2400" i="0" dirty="0"/>
              <a:t>facilitate collaboration on common clients through expanded viewing within OCAN and across other data sets.</a:t>
            </a:r>
          </a:p>
        </p:txBody>
      </p:sp>
      <p:sp>
        <p:nvSpPr>
          <p:cNvPr id="5" name="Slide Number Placeholder 4"/>
          <p:cNvSpPr>
            <a:spLocks noGrp="1"/>
          </p:cNvSpPr>
          <p:nvPr>
            <p:ph type="sldNum" sz="quarter" idx="12"/>
          </p:nvPr>
        </p:nvSpPr>
        <p:spPr>
          <a:xfrm>
            <a:off x="-1371600" y="6400800"/>
            <a:ext cx="1905000" cy="457200"/>
          </a:xfrm>
        </p:spPr>
        <p:txBody>
          <a:bodyPr/>
          <a:lstStyle/>
          <a:p>
            <a:fld id="{8BBD2487-2CF1-4A2C-BF36-0A1BE54559AB}" type="slidenum">
              <a:rPr lang="en-CA" altLang="en-US" sz="1200" smtClean="0">
                <a:solidFill>
                  <a:srgbClr val="000000"/>
                </a:solidFill>
              </a:rPr>
              <a:pPr/>
              <a:t>18</a:t>
            </a:fld>
            <a:endParaRPr lang="en-CA" altLang="en-US" sz="1200" dirty="0">
              <a:solidFill>
                <a:srgbClr val="000000"/>
              </a:solidFill>
            </a:endParaRPr>
          </a:p>
        </p:txBody>
      </p:sp>
    </p:spTree>
    <p:extLst>
      <p:ext uri="{BB962C8B-B14F-4D97-AF65-F5344CB8AC3E}">
        <p14:creationId xmlns:p14="http://schemas.microsoft.com/office/powerpoint/2010/main" val="334690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24074" y="2209799"/>
            <a:ext cx="6105525" cy="1524001"/>
          </a:xfrm>
        </p:spPr>
        <p:txBody>
          <a:bodyPr/>
          <a:lstStyle/>
          <a:p>
            <a:r>
              <a:rPr lang="en-US" dirty="0"/>
              <a:t>Consent Management Resources</a:t>
            </a:r>
            <a:br>
              <a:rPr lang="en-US" dirty="0"/>
            </a:br>
            <a:endParaRPr lang="en-US" dirty="0"/>
          </a:p>
        </p:txBody>
      </p:sp>
      <p:sp>
        <p:nvSpPr>
          <p:cNvPr id="4" name="Slide Number Placeholder 3"/>
          <p:cNvSpPr>
            <a:spLocks noGrp="1"/>
          </p:cNvSpPr>
          <p:nvPr>
            <p:ph type="sldNum" sz="quarter" idx="10"/>
          </p:nvPr>
        </p:nvSpPr>
        <p:spPr/>
        <p:txBody>
          <a:bodyPr/>
          <a:lstStyle/>
          <a:p>
            <a:pPr>
              <a:defRPr/>
            </a:pPr>
            <a:fld id="{293D41BB-7993-491A-B7EB-16EAF4750834}" type="slidenum">
              <a:rPr lang="en-US" sz="1200" smtClean="0">
                <a:solidFill>
                  <a:srgbClr val="000000"/>
                </a:solidFill>
              </a:rPr>
              <a:pPr>
                <a:defRPr/>
              </a:pPr>
              <a:t>19</a:t>
            </a:fld>
            <a:endParaRPr lang="en-US" sz="12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spcAft>
                <a:spcPts val="600"/>
              </a:spcAft>
            </a:pPr>
            <a:r>
              <a:rPr lang="en-US" sz="2000" dirty="0"/>
              <a:t>To provide information that can assist in the review of your consent management practices for sharing assessments in the Integrated Assessment Record (IAR) </a:t>
            </a:r>
          </a:p>
          <a:p>
            <a:pPr>
              <a:spcAft>
                <a:spcPts val="600"/>
              </a:spcAft>
            </a:pPr>
            <a:endParaRPr lang="en-US" sz="800" dirty="0"/>
          </a:p>
          <a:p>
            <a:pPr>
              <a:spcAft>
                <a:spcPts val="600"/>
              </a:spcAft>
            </a:pPr>
            <a:r>
              <a:rPr lang="en-US" sz="2000" dirty="0"/>
              <a:t>To orient you to available CCIM consent management resources </a:t>
            </a:r>
          </a:p>
          <a:p>
            <a:pPr>
              <a:spcAft>
                <a:spcPts val="600"/>
              </a:spcAft>
            </a:pPr>
            <a:endParaRPr lang="en-US" sz="800" dirty="0"/>
          </a:p>
          <a:p>
            <a:pPr>
              <a:spcAft>
                <a:spcPts val="600"/>
              </a:spcAft>
            </a:pPr>
            <a:r>
              <a:rPr lang="en-US" sz="2000" dirty="0"/>
              <a:t>To learn practical tips from stakeholders that you may want to incorporate into your current processes</a:t>
            </a:r>
          </a:p>
          <a:p>
            <a:pPr>
              <a:spcAft>
                <a:spcPts val="600"/>
              </a:spcAft>
            </a:pPr>
            <a:endParaRPr lang="en-US" sz="2000" dirty="0"/>
          </a:p>
          <a:p>
            <a:pPr>
              <a:buNone/>
            </a:pPr>
            <a:endParaRPr lang="en-US" sz="2000" dirty="0"/>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2</a:t>
            </a:fld>
            <a:endParaRPr lang="en-US" sz="12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Management Resources</a:t>
            </a:r>
          </a:p>
        </p:txBody>
      </p:sp>
      <p:sp>
        <p:nvSpPr>
          <p:cNvPr id="3" name="Content Placeholder 2"/>
          <p:cNvSpPr>
            <a:spLocks noGrp="1"/>
          </p:cNvSpPr>
          <p:nvPr>
            <p:ph idx="1"/>
          </p:nvPr>
        </p:nvSpPr>
        <p:spPr>
          <a:xfrm>
            <a:off x="533400" y="2438400"/>
            <a:ext cx="6019800" cy="3535363"/>
          </a:xfrm>
        </p:spPr>
        <p:txBody>
          <a:bodyPr/>
          <a:lstStyle/>
          <a:p>
            <a:r>
              <a:rPr lang="en-US" sz="2400" dirty="0"/>
              <a:t>Purpose:</a:t>
            </a:r>
          </a:p>
          <a:p>
            <a:pPr lvl="1">
              <a:buFont typeface="Wingdings" pitchFamily="2" charset="2"/>
              <a:buChar char="Ø"/>
            </a:pPr>
            <a:r>
              <a:rPr lang="en-US" dirty="0"/>
              <a:t>To demonstrate what customizable tools are available and how they can be incorporated into the day to day workflow</a:t>
            </a:r>
          </a:p>
          <a:p>
            <a:pPr lvl="1">
              <a:buFont typeface="Wingdings" pitchFamily="2" charset="2"/>
              <a:buChar char="Ø"/>
            </a:pPr>
            <a:r>
              <a:rPr lang="en-US" dirty="0"/>
              <a:t>To consider what methods you use now and if you would like to modify your current approach</a:t>
            </a:r>
          </a:p>
          <a:p>
            <a:pPr>
              <a:buNone/>
            </a:pPr>
            <a:r>
              <a:rPr lang="en-US" dirty="0"/>
              <a:t> </a:t>
            </a:r>
          </a:p>
          <a:p>
            <a:endParaRPr lang="en-US" dirty="0"/>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20</a:t>
            </a:fld>
            <a:endParaRPr lang="en-US" sz="1200" dirty="0">
              <a:solidFill>
                <a:srgbClr val="000000"/>
              </a:solidFill>
            </a:endParaRPr>
          </a:p>
        </p:txBody>
      </p:sp>
      <p:sp>
        <p:nvSpPr>
          <p:cNvPr id="5" name="Content Placeholder 2"/>
          <p:cNvSpPr txBox="1">
            <a:spLocks/>
          </p:cNvSpPr>
          <p:nvPr/>
        </p:nvSpPr>
        <p:spPr bwMode="auto">
          <a:xfrm>
            <a:off x="533400" y="1143001"/>
            <a:ext cx="8001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Provide an opportunity to better understand resources available to support how you inform your clients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86600" y="3124200"/>
            <a:ext cx="1371600" cy="1905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Client Example:</a:t>
            </a:r>
            <a:endParaRPr lang="en-US" dirty="0">
              <a:solidFill>
                <a:srgbClr val="FF0000"/>
              </a:solidFill>
            </a:endParaRPr>
          </a:p>
        </p:txBody>
      </p:sp>
      <p:sp>
        <p:nvSpPr>
          <p:cNvPr id="3" name="Content Placeholder 2"/>
          <p:cNvSpPr>
            <a:spLocks noGrp="1"/>
          </p:cNvSpPr>
          <p:nvPr>
            <p:ph idx="1"/>
          </p:nvPr>
        </p:nvSpPr>
        <p:spPr>
          <a:xfrm>
            <a:off x="457200" y="1341438"/>
            <a:ext cx="4953000" cy="4784725"/>
          </a:xfrm>
        </p:spPr>
        <p:txBody>
          <a:bodyPr/>
          <a:lstStyle/>
          <a:p>
            <a:pPr lvl="0">
              <a:buNone/>
            </a:pPr>
            <a:r>
              <a:rPr lang="en-US" sz="2000" b="1" dirty="0"/>
              <a:t>Role:</a:t>
            </a:r>
          </a:p>
          <a:p>
            <a:pPr lvl="0"/>
            <a:r>
              <a:rPr lang="en-US" sz="2000" dirty="0"/>
              <a:t>Client: </a:t>
            </a:r>
            <a:r>
              <a:rPr lang="en-US" sz="2000" b="1" dirty="0"/>
              <a:t>Betty</a:t>
            </a:r>
          </a:p>
          <a:p>
            <a:pPr lvl="0"/>
            <a:r>
              <a:rPr lang="en-US" sz="2000" dirty="0"/>
              <a:t>Case Coordinator:  </a:t>
            </a:r>
            <a:r>
              <a:rPr lang="en-US" sz="2000" b="1" dirty="0"/>
              <a:t>Mohammed</a:t>
            </a:r>
            <a:endParaRPr lang="en-US" sz="2000" dirty="0"/>
          </a:p>
          <a:p>
            <a:pPr>
              <a:buNone/>
            </a:pPr>
            <a:r>
              <a:rPr lang="en-US" sz="2000" dirty="0"/>
              <a:t>   </a:t>
            </a:r>
          </a:p>
          <a:p>
            <a:pPr>
              <a:buNone/>
            </a:pPr>
            <a:r>
              <a:rPr lang="en-US" sz="2000" dirty="0"/>
              <a:t> </a:t>
            </a:r>
            <a:r>
              <a:rPr lang="en-US" sz="2000" b="1" dirty="0"/>
              <a:t>Demonstration:</a:t>
            </a:r>
          </a:p>
          <a:p>
            <a:r>
              <a:rPr lang="en-US" sz="2000" dirty="0"/>
              <a:t>Walk through some of the customizable tools available on the CCIM website that can be used to inform Betty about privacy and consent</a:t>
            </a:r>
          </a:p>
          <a:p>
            <a:endParaRPr lang="en-US" sz="800" dirty="0"/>
          </a:p>
          <a:p>
            <a:r>
              <a:rPr lang="en-US" sz="2000" dirty="0"/>
              <a:t>Show some examples of consent directives  - IAR screen shots</a:t>
            </a:r>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21</a:t>
            </a:fld>
            <a:endParaRPr lang="en-US" sz="1200" dirty="0">
              <a:solidFill>
                <a:srgbClr val="000000"/>
              </a:solidFill>
            </a:endParaRP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096000" y="1066800"/>
            <a:ext cx="2514600" cy="4343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Mock Client Example:</a:t>
            </a:r>
            <a:endParaRPr lang="en-US" sz="3800" dirty="0"/>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22</a:t>
            </a:fld>
            <a:endParaRPr lang="en-US" dirty="0">
              <a:solidFill>
                <a:srgbClr val="000000"/>
              </a:solidFill>
            </a:endParaRPr>
          </a:p>
        </p:txBody>
      </p:sp>
      <p:grpSp>
        <p:nvGrpSpPr>
          <p:cNvPr id="3" name="Group 14"/>
          <p:cNvGrpSpPr/>
          <p:nvPr/>
        </p:nvGrpSpPr>
        <p:grpSpPr>
          <a:xfrm>
            <a:off x="533400" y="1371600"/>
            <a:ext cx="5257800" cy="4267200"/>
            <a:chOff x="533400" y="1371600"/>
            <a:chExt cx="5257800" cy="4267200"/>
          </a:xfrm>
        </p:grpSpPr>
        <p:sp>
          <p:nvSpPr>
            <p:cNvPr id="13" name="Content Placeholder 2"/>
            <p:cNvSpPr txBox="1">
              <a:spLocks/>
            </p:cNvSpPr>
            <p:nvPr/>
          </p:nvSpPr>
          <p:spPr bwMode="auto">
            <a:xfrm>
              <a:off x="533400" y="1371600"/>
              <a:ext cx="5257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Informing Betty: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1" u="none" strike="noStrike" kern="0" cap="none" spc="0" normalizeH="0" baseline="0" noProof="0" dirty="0">
                  <a:ln>
                    <a:noFill/>
                  </a:ln>
                  <a:solidFill>
                    <a:schemeClr val="bg2">
                      <a:lumMod val="50000"/>
                    </a:schemeClr>
                  </a:solidFill>
                  <a:effectLst/>
                  <a:uLnTx/>
                  <a:uFillTx/>
                  <a:latin typeface="+mn-lt"/>
                </a:rPr>
                <a:t>Customizable resources available</a:t>
              </a:r>
              <a:r>
                <a:rPr kumimoji="0" lang="en-US" sz="1200" b="0" i="0" u="none" strike="noStrike" kern="0" cap="none" spc="0" normalizeH="0" baseline="0" noProof="0" dirty="0">
                  <a:ln>
                    <a:noFill/>
                  </a:ln>
                  <a:solidFill>
                    <a:schemeClr val="tx1"/>
                  </a:solidFill>
                  <a:effectLst/>
                  <a:uLnTx/>
                  <a:uFillTx/>
                  <a:latin typeface="+mn-lt"/>
                </a:rPr>
                <a: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200" b="0" i="0" u="none" strike="noStrike" kern="0" cap="none" spc="0" normalizeH="0" baseline="0" noProof="0" dirty="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rPr>
                <a:t>Script  </a:t>
              </a:r>
            </a:p>
            <a:p>
              <a:pPr marL="1143000" marR="0" lvl="2" indent="-228600" algn="l" defTabSz="914400" rtl="0" eaLnBrk="1" fontAlgn="base" latinLnBrk="0" hangingPunct="1">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hlinkClick r:id="rId3"/>
                </a:rPr>
                <a:t>(download here) </a:t>
              </a:r>
              <a:endParaRPr kumimoji="0" lang="en-US" sz="1600" b="0" i="0" u="none" strike="noStrike" kern="0" cap="none" spc="0" normalizeH="0" baseline="0" noProof="0" dirty="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rPr>
                <a:t>Brochure </a:t>
              </a:r>
            </a:p>
            <a:p>
              <a:pPr marL="1143000" marR="0" lvl="2" indent="-228600" algn="l" defTabSz="914400" rtl="0" eaLnBrk="1" fontAlgn="base" latinLnBrk="0" hangingPunct="1">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hlinkClick r:id="rId4"/>
                </a:rPr>
                <a:t>(download here)</a:t>
              </a:r>
              <a:endParaRPr kumimoji="0" lang="en-US" sz="1600" b="0" i="0" u="none" strike="noStrike" kern="0" cap="none" spc="0" normalizeH="0" baseline="0" noProof="0" dirty="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rPr>
                <a:t>Poster </a:t>
              </a:r>
            </a:p>
            <a:p>
              <a:pPr marL="1143000" marR="0" lvl="2" indent="-228600" algn="l" defTabSz="914400" rtl="0" eaLnBrk="1" fontAlgn="base" latinLnBrk="0" hangingPunct="1">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hlinkClick r:id="rId5"/>
                </a:rPr>
                <a:t>(download here)</a:t>
              </a:r>
              <a:endParaRPr kumimoji="0" lang="en-US" sz="1600" b="0" i="0" u="none" strike="noStrike" kern="0" cap="none" spc="0" normalizeH="0" baseline="0" noProof="0" dirty="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rPr>
                <a:t>Consent Form</a:t>
              </a:r>
            </a:p>
            <a:p>
              <a:pPr marL="1143000" marR="0" lvl="2" indent="-228600" algn="l" defTabSz="914400" rtl="0" eaLnBrk="1" fontAlgn="base" latinLnBrk="0" hangingPunct="1">
                <a:lnSpc>
                  <a:spcPct val="100000"/>
                </a:lnSpc>
                <a:spcBef>
                  <a:spcPts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hlinkClick r:id="rId6"/>
                </a:rPr>
                <a:t>(download here)</a:t>
              </a:r>
              <a:endParaRPr kumimoji="0" lang="en-US" sz="1600" b="0" i="0" u="none" strike="noStrike" kern="0" cap="none" spc="0" normalizeH="0" baseline="0" noProof="0" dirty="0">
                <a:ln>
                  <a:noFill/>
                </a:ln>
                <a:solidFill>
                  <a:schemeClr val="tx1"/>
                </a:solidFill>
                <a:effectLst/>
                <a:uLnTx/>
                <a:uFillTx/>
                <a:latin typeface="+mn-lt"/>
              </a:endParaRPr>
            </a:p>
            <a:p>
              <a:pPr marL="1143000" marR="0" lvl="2" indent="-228600" algn="l" defTabSz="914400" rtl="0" eaLnBrk="1" fontAlgn="base" latinLnBrk="0" hangingPunct="1">
                <a:lnSpc>
                  <a:spcPct val="15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26" name="Rectangle 25">
              <a:hlinkClick r:id="" action="ppaction://noaction"/>
            </p:cNvPr>
            <p:cNvSpPr/>
            <p:nvPr/>
          </p:nvSpPr>
          <p:spPr bwMode="auto">
            <a:xfrm>
              <a:off x="1524000" y="4876800"/>
              <a:ext cx="2667000" cy="457200"/>
            </a:xfrm>
            <a:prstGeom prst="rect">
              <a:avLst/>
            </a:prstGeom>
            <a:solidFill>
              <a:schemeClr val="bg2">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a:ln>
                  <a:noFill/>
                </a:ln>
                <a:solidFill>
                  <a:schemeClr val="bg1"/>
                </a:solidFill>
                <a:effectLst/>
                <a:latin typeface="Arial" charset="0"/>
                <a:ea typeface="ＭＳ Ｐゴシック" pitchFamily="34" charset="-128"/>
              </a:endParaRPr>
            </a:p>
          </p:txBody>
        </p:sp>
        <p:sp>
          <p:nvSpPr>
            <p:cNvPr id="27" name="Rectangle 26">
              <a:hlinkClick r:id="" action="ppaction://noaction"/>
            </p:cNvPr>
            <p:cNvSpPr/>
            <p:nvPr/>
          </p:nvSpPr>
          <p:spPr bwMode="auto">
            <a:xfrm>
              <a:off x="1447800" y="2438400"/>
              <a:ext cx="1676400" cy="457200"/>
            </a:xfrm>
            <a:prstGeom prst="rect">
              <a:avLst/>
            </a:prstGeom>
            <a:solidFill>
              <a:schemeClr val="bg2">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b="1" dirty="0">
                <a:solidFill>
                  <a:schemeClr val="bg1"/>
                </a:solidFill>
                <a:latin typeface="Arial" charset="0"/>
                <a:ea typeface="ＭＳ Ｐゴシック" pitchFamily="34" charset="-128"/>
              </a:endParaRPr>
            </a:p>
          </p:txBody>
        </p:sp>
        <p:sp>
          <p:nvSpPr>
            <p:cNvPr id="28" name="Rectangle 27">
              <a:hlinkClick r:id="" action="ppaction://noaction"/>
            </p:cNvPr>
            <p:cNvSpPr/>
            <p:nvPr/>
          </p:nvSpPr>
          <p:spPr bwMode="auto">
            <a:xfrm>
              <a:off x="1524000" y="3276600"/>
              <a:ext cx="1905000" cy="381000"/>
            </a:xfrm>
            <a:prstGeom prst="rect">
              <a:avLst/>
            </a:prstGeom>
            <a:solidFill>
              <a:schemeClr val="bg2">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b="1">
                <a:solidFill>
                  <a:schemeClr val="bg1"/>
                </a:solidFill>
                <a:latin typeface="Arial" charset="0"/>
                <a:ea typeface="ＭＳ Ｐゴシック" pitchFamily="34" charset="-128"/>
              </a:endParaRPr>
            </a:p>
          </p:txBody>
        </p:sp>
        <p:sp>
          <p:nvSpPr>
            <p:cNvPr id="29" name="Rectangle 28">
              <a:hlinkClick r:id="" action="ppaction://noaction"/>
            </p:cNvPr>
            <p:cNvSpPr/>
            <p:nvPr/>
          </p:nvSpPr>
          <p:spPr bwMode="auto">
            <a:xfrm>
              <a:off x="1524000" y="4114800"/>
              <a:ext cx="1676400" cy="381000"/>
            </a:xfrm>
            <a:prstGeom prst="rect">
              <a:avLst/>
            </a:prstGeom>
            <a:solidFill>
              <a:schemeClr val="bg2">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b="1">
                <a:solidFill>
                  <a:schemeClr val="bg1"/>
                </a:solidFill>
                <a:latin typeface="Arial" charset="0"/>
                <a:ea typeface="ＭＳ Ｐゴシック" pitchFamily="34" charset="-128"/>
              </a:endParaRPr>
            </a:p>
          </p:txBody>
        </p:sp>
      </p:grpSp>
      <p:pic>
        <p:nvPicPr>
          <p:cNvPr id="14" name="Picture 25">
            <a:extLst>
              <a:ext uri="{C183D7F6-B498-43B3-948B-1728B52AA6E4}">
                <adec:decorative xmlns:adec="http://schemas.microsoft.com/office/drawing/2017/decorative" val="1"/>
              </a:ext>
            </a:extLst>
          </p:cNvPr>
          <p:cNvPicPr>
            <a:picLocks noChangeAspect="1" noChangeArrowheads="1"/>
          </p:cNvPicPr>
          <p:nvPr/>
        </p:nvPicPr>
        <p:blipFill>
          <a:blip r:embed="rId7" cstate="print"/>
          <a:srcRect/>
          <a:stretch>
            <a:fillRect/>
          </a:stretch>
        </p:blipFill>
        <p:spPr bwMode="auto">
          <a:xfrm>
            <a:off x="6248400" y="4419600"/>
            <a:ext cx="2209800" cy="1695450"/>
          </a:xfrm>
          <a:prstGeom prst="rect">
            <a:avLst/>
          </a:prstGeom>
          <a:noFill/>
          <a:ln w="9525">
            <a:noFill/>
            <a:miter lim="800000"/>
            <a:headEnd/>
            <a:tailEnd/>
          </a:ln>
        </p:spPr>
      </p:pic>
      <p:pic>
        <p:nvPicPr>
          <p:cNvPr id="16" name="Picture 15">
            <a:extLst>
              <a:ext uri="{C183D7F6-B498-43B3-948B-1728B52AA6E4}">
                <adec:decorative xmlns:adec="http://schemas.microsoft.com/office/drawing/2017/decorative" val="1"/>
              </a:ext>
            </a:extLst>
          </p:cNvPr>
          <p:cNvPicPr>
            <a:picLocks noChangeAspect="1" noChangeArrowheads="1"/>
          </p:cNvPicPr>
          <p:nvPr/>
        </p:nvPicPr>
        <p:blipFill>
          <a:blip r:embed="rId8" cstate="print"/>
          <a:srcRect/>
          <a:stretch>
            <a:fillRect/>
          </a:stretch>
        </p:blipFill>
        <p:spPr bwMode="auto">
          <a:xfrm>
            <a:off x="6324600" y="1600200"/>
            <a:ext cx="2133600" cy="1249810"/>
          </a:xfrm>
          <a:prstGeom prst="rect">
            <a:avLst/>
          </a:prstGeom>
          <a:noFill/>
          <a:ln w="9525">
            <a:noFill/>
            <a:miter lim="800000"/>
            <a:headEnd/>
            <a:tailEnd/>
          </a:ln>
        </p:spPr>
      </p:pic>
      <p:pic>
        <p:nvPicPr>
          <p:cNvPr id="17" name="Picture 18">
            <a:extLst>
              <a:ext uri="{C183D7F6-B498-43B3-948B-1728B52AA6E4}">
                <adec:decorative xmlns:adec="http://schemas.microsoft.com/office/drawing/2017/decorative" val="1"/>
              </a:ext>
            </a:extLst>
          </p:cNvPr>
          <p:cNvPicPr>
            <a:picLocks noChangeAspect="1" noChangeArrowheads="1"/>
          </p:cNvPicPr>
          <p:nvPr/>
        </p:nvPicPr>
        <p:blipFill>
          <a:blip r:embed="rId9" cstate="print"/>
          <a:srcRect/>
          <a:stretch>
            <a:fillRect/>
          </a:stretch>
        </p:blipFill>
        <p:spPr bwMode="auto">
          <a:xfrm>
            <a:off x="6248400" y="2895600"/>
            <a:ext cx="2209800" cy="14954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Mock Client Example</a:t>
            </a:r>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23</a:t>
            </a:fld>
            <a:endParaRPr lang="en-US" sz="1200" dirty="0">
              <a:solidFill>
                <a:srgbClr val="000000"/>
              </a:solidFill>
            </a:endParaRP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629400" y="1524000"/>
            <a:ext cx="1600200" cy="1752600"/>
          </a:xfrm>
          <a:prstGeom prst="rect">
            <a:avLst/>
          </a:prstGeom>
          <a:noFill/>
          <a:ln w="9525">
            <a:noFill/>
            <a:miter lim="800000"/>
            <a:headEnd/>
            <a:tailEnd/>
          </a:ln>
        </p:spPr>
      </p:pic>
      <p:grpSp>
        <p:nvGrpSpPr>
          <p:cNvPr id="19" name="Group 18"/>
          <p:cNvGrpSpPr/>
          <p:nvPr/>
        </p:nvGrpSpPr>
        <p:grpSpPr>
          <a:xfrm>
            <a:off x="685800" y="1295400"/>
            <a:ext cx="5445579" cy="4784725"/>
            <a:chOff x="685800" y="1295400"/>
            <a:chExt cx="5445579" cy="4784725"/>
          </a:xfrm>
        </p:grpSpPr>
        <p:sp>
          <p:nvSpPr>
            <p:cNvPr id="16" name="Content Placeholder 2"/>
            <p:cNvSpPr txBox="1">
              <a:spLocks/>
            </p:cNvSpPr>
            <p:nvPr/>
          </p:nvSpPr>
          <p:spPr bwMode="auto">
            <a:xfrm>
              <a:off x="685800" y="1295400"/>
              <a:ext cx="5445579"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Consent Directives </a:t>
              </a:r>
            </a:p>
            <a:p>
              <a:pPr marL="742950" marR="0" lvl="1" indent="-285750" algn="l" defTabSz="914400" rtl="0" eaLnBrk="1" fontAlgn="base" latinLnBrk="0" hangingPunct="1">
                <a:lnSpc>
                  <a:spcPct val="100000"/>
                </a:lnSpc>
                <a:spcBef>
                  <a:spcPct val="20000"/>
                </a:spcBef>
                <a:spcAft>
                  <a:spcPts val="600"/>
                </a:spcAft>
                <a:buClrTx/>
                <a:buSzTx/>
                <a:buFontTx/>
                <a:buChar char="–"/>
                <a:tabLst/>
                <a:defRPr/>
              </a:pPr>
              <a:r>
                <a:rPr kumimoji="0" lang="en-US" sz="2400" b="0" i="1" u="none" strike="noStrike" kern="0" cap="none" spc="0" normalizeH="0" baseline="0" noProof="0" dirty="0">
                  <a:ln>
                    <a:noFill/>
                  </a:ln>
                  <a:solidFill>
                    <a:schemeClr val="bg2">
                      <a:lumMod val="50000"/>
                    </a:schemeClr>
                  </a:solidFill>
                  <a:effectLst/>
                  <a:uLnTx/>
                  <a:uFillTx/>
                  <a:latin typeface="+mn-lt"/>
                </a:rPr>
                <a:t>IAR Screenshots: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rPr>
                <a:t>Betty doesn’t want </a:t>
              </a:r>
              <a:r>
                <a:rPr kumimoji="0" lang="en-US" sz="2800" b="0" i="0" u="sng" strike="noStrike" kern="0" cap="none" spc="0" normalizeH="0" baseline="0" noProof="0" dirty="0">
                  <a:ln>
                    <a:noFill/>
                  </a:ln>
                  <a:solidFill>
                    <a:schemeClr val="tx1"/>
                  </a:solidFill>
                  <a:effectLst/>
                  <a:uLnTx/>
                  <a:uFillTx/>
                  <a:latin typeface="+mn-lt"/>
                </a:rPr>
                <a:t>this</a:t>
              </a:r>
              <a:r>
                <a:rPr kumimoji="0" lang="en-US" sz="2800" b="0" i="0" u="none" strike="noStrike" kern="0" cap="none" spc="0" normalizeH="0" baseline="0" noProof="0" dirty="0">
                  <a:ln>
                    <a:noFill/>
                  </a:ln>
                  <a:solidFill>
                    <a:schemeClr val="tx1"/>
                  </a:solidFill>
                  <a:effectLst/>
                  <a:uLnTx/>
                  <a:uFillTx/>
                  <a:latin typeface="+mn-lt"/>
                </a:rPr>
                <a:t> assessment shared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sz="2800" kern="0" dirty="0"/>
                <a:t>Betty</a:t>
              </a:r>
              <a:r>
                <a:rPr kumimoji="0" lang="en-US" sz="2800" b="0" i="0" u="none" strike="noStrike" kern="0" cap="none" spc="0" normalizeH="0" baseline="0" noProof="0" dirty="0">
                  <a:ln>
                    <a:noFill/>
                  </a:ln>
                  <a:solidFill>
                    <a:schemeClr val="tx1"/>
                  </a:solidFill>
                  <a:effectLst/>
                  <a:uLnTx/>
                  <a:uFillTx/>
                  <a:latin typeface="+mn-lt"/>
                </a:rPr>
                <a:t> doesn’t want </a:t>
              </a:r>
              <a:r>
                <a:rPr kumimoji="0" lang="en-US" sz="2800" b="0" i="0" u="sng" strike="noStrike" kern="0" cap="none" spc="0" normalizeH="0" baseline="0" noProof="0" dirty="0">
                  <a:ln>
                    <a:noFill/>
                  </a:ln>
                  <a:solidFill>
                    <a:schemeClr val="tx1"/>
                  </a:solidFill>
                  <a:effectLst/>
                  <a:uLnTx/>
                  <a:uFillTx/>
                  <a:latin typeface="+mn-lt"/>
                </a:rPr>
                <a:t>any</a:t>
              </a:r>
              <a:r>
                <a:rPr kumimoji="0" lang="en-US" sz="2800" b="0" i="0" u="none" strike="noStrike" kern="0" cap="none" spc="0" normalizeH="0" baseline="0" noProof="0" dirty="0">
                  <a:ln>
                    <a:noFill/>
                  </a:ln>
                  <a:solidFill>
                    <a:schemeClr val="tx1"/>
                  </a:solidFill>
                  <a:effectLst/>
                  <a:uLnTx/>
                  <a:uFillTx/>
                  <a:latin typeface="+mn-lt"/>
                </a:rPr>
                <a:t> assessments shared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800" b="0" i="1" u="none" strike="noStrike" kern="0" cap="none" spc="0" normalizeH="0" baseline="0" noProof="0" dirty="0">
                <a:ln>
                  <a:noFill/>
                </a:ln>
                <a:solidFill>
                  <a:srgbClr val="FF0000"/>
                </a:solidFill>
                <a:effectLst/>
                <a:uLnTx/>
                <a:uFillTx/>
                <a:latin typeface="+mn-lt"/>
              </a:endParaRPr>
            </a:p>
          </p:txBody>
        </p:sp>
        <p:sp>
          <p:nvSpPr>
            <p:cNvPr id="11" name="Rectangle 10">
              <a:hlinkClick r:id="" action="ppaction://noaction"/>
            </p:cNvPr>
            <p:cNvSpPr/>
            <p:nvPr/>
          </p:nvSpPr>
          <p:spPr bwMode="auto">
            <a:xfrm>
              <a:off x="1676400" y="3505200"/>
              <a:ext cx="3810000" cy="914400"/>
            </a:xfrm>
            <a:prstGeom prst="rect">
              <a:avLst/>
            </a:prstGeom>
            <a:solidFill>
              <a:schemeClr val="bg2">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b="1">
                <a:solidFill>
                  <a:schemeClr val="bg1"/>
                </a:solidFill>
                <a:latin typeface="Arial" charset="0"/>
                <a:ea typeface="ＭＳ Ｐゴシック" pitchFamily="34" charset="-128"/>
              </a:endParaRPr>
            </a:p>
          </p:txBody>
        </p:sp>
        <p:sp>
          <p:nvSpPr>
            <p:cNvPr id="12" name="Rectangle 11">
              <a:hlinkClick r:id="" action="ppaction://noaction"/>
            </p:cNvPr>
            <p:cNvSpPr/>
            <p:nvPr/>
          </p:nvSpPr>
          <p:spPr bwMode="auto">
            <a:xfrm>
              <a:off x="1219200" y="2286000"/>
              <a:ext cx="4498521" cy="990600"/>
            </a:xfrm>
            <a:prstGeom prst="rect">
              <a:avLst/>
            </a:prstGeom>
            <a:solidFill>
              <a:schemeClr val="bg2">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b="1">
                <a:solidFill>
                  <a:schemeClr val="bg1"/>
                </a:solidFill>
                <a:latin typeface="Arial" charset="0"/>
                <a:ea typeface="ＭＳ Ｐゴシック" pitchFamily="34" charset="-128"/>
              </a:endParaRPr>
            </a:p>
          </p:txBody>
        </p:sp>
      </p:grpSp>
      <p:pic>
        <p:nvPicPr>
          <p:cNvPr id="8"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6629400" y="3581400"/>
            <a:ext cx="1676400" cy="1524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HSP Organizations Share Their Practices</a:t>
            </a:r>
          </a:p>
        </p:txBody>
      </p:sp>
      <p:sp>
        <p:nvSpPr>
          <p:cNvPr id="4" name="Slide Number Placeholder 3"/>
          <p:cNvSpPr>
            <a:spLocks noGrp="1"/>
          </p:cNvSpPr>
          <p:nvPr>
            <p:ph type="sldNum" sz="quarter" idx="10"/>
          </p:nvPr>
        </p:nvSpPr>
        <p:spPr/>
        <p:txBody>
          <a:bodyPr/>
          <a:lstStyle/>
          <a:p>
            <a:pPr>
              <a:defRPr/>
            </a:pPr>
            <a:fld id="{293D41BB-7993-491A-B7EB-16EAF4750834}" type="slidenum">
              <a:rPr lang="en-US" sz="1200" smtClean="0">
                <a:solidFill>
                  <a:srgbClr val="000000"/>
                </a:solidFill>
              </a:rPr>
              <a:pPr>
                <a:defRPr/>
              </a:pPr>
              <a:t>24</a:t>
            </a:fld>
            <a:endParaRPr lang="en-US" sz="120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484"/>
            <a:ext cx="9144000" cy="2848461"/>
          </a:xfrm>
          <a:extLst/>
        </p:spPr>
        <p:txBody>
          <a:bodyPr>
            <a:noAutofit/>
          </a:bodyPr>
          <a:lstStyle/>
          <a:p>
            <a:pPr algn="ctr" eaLnBrk="1" fontAlgn="auto" hangingPunct="1">
              <a:spcAft>
                <a:spcPts val="0"/>
              </a:spcAft>
              <a:defRPr/>
            </a:pPr>
            <a:r>
              <a:rPr lang="en-US" sz="3600" i="1" dirty="0">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t>Consent Management Process at</a:t>
            </a:r>
            <a:br>
              <a:rPr lang="en-US" sz="3600" i="1" dirty="0">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br>
            <a:r>
              <a:rPr lang="en-US" sz="3600" i="1" dirty="0">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t> </a:t>
            </a:r>
            <a:r>
              <a:rPr lang="en-US" sz="3600" i="1" dirty="0" err="1">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t>HopeGreyBruce</a:t>
            </a:r>
            <a:r>
              <a:rPr lang="en-US" sz="3600" i="1" dirty="0">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t> Mental Health and Addictions Services</a:t>
            </a:r>
          </a:p>
        </p:txBody>
      </p:sp>
      <p:sp>
        <p:nvSpPr>
          <p:cNvPr id="3" name="Subtitle 2"/>
          <p:cNvSpPr>
            <a:spLocks noGrp="1"/>
          </p:cNvSpPr>
          <p:nvPr>
            <p:ph type="subTitle" idx="1"/>
          </p:nvPr>
        </p:nvSpPr>
        <p:spPr>
          <a:xfrm>
            <a:off x="615950" y="3349625"/>
            <a:ext cx="7900988" cy="2166938"/>
          </a:xfrm>
        </p:spPr>
        <p:txBody>
          <a:bodyPr>
            <a:noAutofit/>
          </a:bodyPr>
          <a:lstStyle/>
          <a:p>
            <a:pPr marR="0" algn="ctr" eaLnBrk="1" hangingPunct="1">
              <a:defRPr/>
            </a:pPr>
            <a:endParaRPr lang="en-US" sz="800" b="1" i="1" dirty="0">
              <a:effectLst>
                <a:outerShdw blurRad="38100" dist="38100" dir="2700000" algn="tl">
                  <a:srgbClr val="04617B"/>
                </a:outerShdw>
              </a:effectLst>
              <a:latin typeface="Arial" charset="0"/>
              <a:cs typeface="Arial" charset="0"/>
            </a:endParaRPr>
          </a:p>
          <a:p>
            <a:pPr algn="ctr"/>
            <a:r>
              <a:rPr lang="en-US" sz="1800" b="1" i="1" dirty="0">
                <a:effectLst>
                  <a:outerShdw blurRad="38100" dist="38100" dir="2700000" algn="tl">
                    <a:srgbClr val="04617B"/>
                  </a:outerShdw>
                </a:effectLst>
                <a:latin typeface="Arial" charset="0"/>
                <a:cs typeface="Arial" charset="0"/>
              </a:rPr>
              <a:t>Elizabeth Thomas</a:t>
            </a:r>
          </a:p>
          <a:p>
            <a:pPr algn="ctr"/>
            <a:r>
              <a:rPr lang="en-US" sz="1800" b="1" i="1" dirty="0">
                <a:effectLst>
                  <a:outerShdw blurRad="38100" dist="38100" dir="2700000" algn="tl">
                    <a:srgbClr val="04617B"/>
                  </a:outerShdw>
                </a:effectLst>
                <a:latin typeface="Arial" charset="0"/>
                <a:cs typeface="Arial" charset="0"/>
              </a:rPr>
              <a:t>EThomas@hopegb.org</a:t>
            </a:r>
          </a:p>
          <a:p>
            <a:pPr algn="ctr"/>
            <a:r>
              <a:rPr lang="en-US" sz="1800" b="1" i="1" dirty="0">
                <a:effectLst>
                  <a:outerShdw blurRad="38100" dist="38100" dir="2700000" algn="tl">
                    <a:srgbClr val="04617B"/>
                  </a:outerShdw>
                </a:effectLst>
                <a:latin typeface="Arial" charset="0"/>
                <a:cs typeface="Arial" charset="0"/>
              </a:rPr>
              <a:t>Community Network Support Team</a:t>
            </a:r>
          </a:p>
        </p:txBody>
      </p:sp>
      <p:pic>
        <p:nvPicPr>
          <p:cNvPr id="4" name="Picture 3" descr="Hope Grey Bruce"/>
          <p:cNvPicPr>
            <a:picLocks noChangeAspect="1"/>
          </p:cNvPicPr>
          <p:nvPr/>
        </p:nvPicPr>
        <p:blipFill>
          <a:blip r:embed="rId3" cstate="print"/>
          <a:stretch>
            <a:fillRect/>
          </a:stretch>
        </p:blipFill>
        <p:spPr>
          <a:xfrm>
            <a:off x="2601913" y="5516563"/>
            <a:ext cx="4016375" cy="957262"/>
          </a:xfrm>
          <a:prstGeom prst="rect">
            <a:avLst/>
          </a:prstGeom>
          <a:ln w="25400">
            <a:noFill/>
          </a:ln>
          <a:effectLst>
            <a:outerShdw blurRad="50800" dist="63500" dir="7200000" algn="ctr" rotWithShape="0">
              <a:schemeClr val="bg1">
                <a:lumMod val="75000"/>
                <a:lumOff val="25000"/>
              </a:schemeClr>
            </a:outerShdw>
          </a:effectLst>
        </p:spPr>
      </p:pic>
    </p:spTree>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987B9"/>
                </a:solidFill>
              </a:rPr>
              <a:t>Who We Are</a:t>
            </a:r>
          </a:p>
        </p:txBody>
      </p:sp>
      <p:sp>
        <p:nvSpPr>
          <p:cNvPr id="3" name="Content Placeholder 2"/>
          <p:cNvSpPr>
            <a:spLocks noGrp="1"/>
          </p:cNvSpPr>
          <p:nvPr>
            <p:ph idx="1"/>
          </p:nvPr>
        </p:nvSpPr>
        <p:spPr>
          <a:xfrm>
            <a:off x="457200" y="2057400"/>
            <a:ext cx="8229600" cy="4267200"/>
          </a:xfrm>
        </p:spPr>
        <p:txBody>
          <a:bodyPr/>
          <a:lstStyle/>
          <a:p>
            <a:pPr marL="346075" lvl="1" indent="-346075"/>
            <a:r>
              <a:rPr lang="en-US" sz="2000" dirty="0" err="1"/>
              <a:t>HopeGreyBruce</a:t>
            </a:r>
            <a:r>
              <a:rPr lang="en-US" sz="2000" dirty="0"/>
              <a:t> Mental Health and Addictions Services is a non-profit charitable organization established in 1985 to provide community mental health and addictions services across Grey-Bruce  </a:t>
            </a:r>
          </a:p>
          <a:p>
            <a:pPr marL="346075" lvl="1" indent="-346075"/>
            <a:endParaRPr lang="en-US" sz="2000" dirty="0"/>
          </a:p>
          <a:p>
            <a:pPr marL="346075" lvl="1" indent="-346075"/>
            <a:r>
              <a:rPr lang="en-US" sz="2000" dirty="0"/>
              <a:t>We currently operate 2 addictions programs and 8 community mental health programs.  </a:t>
            </a:r>
          </a:p>
          <a:p>
            <a:pPr marL="346075" lvl="1" indent="-346075"/>
            <a:endParaRPr lang="en-US" sz="2000" dirty="0"/>
          </a:p>
          <a:p>
            <a:pPr marL="346075" lvl="1" indent="-346075"/>
            <a:r>
              <a:rPr lang="en-US" sz="2000" dirty="0"/>
              <a:t>We also host 2 multi-agency community mental health teams</a:t>
            </a:r>
          </a:p>
        </p:txBody>
      </p:sp>
      <p:sp>
        <p:nvSpPr>
          <p:cNvPr id="4" name="Slide Number Placeholder 3"/>
          <p:cNvSpPr>
            <a:spLocks noGrp="1"/>
          </p:cNvSpPr>
          <p:nvPr>
            <p:ph type="sldNum" sz="quarter" idx="11"/>
          </p:nvPr>
        </p:nvSpPr>
        <p:spPr>
          <a:xfrm>
            <a:off x="152400" y="6248400"/>
            <a:ext cx="3352800" cy="365125"/>
          </a:xfrm>
        </p:spPr>
        <p:txBody>
          <a:bodyPr/>
          <a:lstStyle/>
          <a:p>
            <a:pPr>
              <a:defRPr/>
            </a:pPr>
            <a:fld id="{293D41BB-7993-491A-B7EB-16EAF4750834}" type="slidenum">
              <a:rPr lang="en-US" smtClean="0">
                <a:solidFill>
                  <a:srgbClr val="000000"/>
                </a:solidFill>
                <a:latin typeface="Arial" pitchFamily="34" charset="0"/>
              </a:rPr>
              <a:pPr>
                <a:defRPr/>
              </a:pPr>
              <a:t>26</a:t>
            </a:fld>
            <a:endParaRPr lang="en-US" dirty="0">
              <a:solidFill>
                <a:srgbClr val="000000"/>
              </a:solidFill>
              <a:latin typeface="Arial" pitchFamily="34" charset="0"/>
            </a:endParaRPr>
          </a:p>
        </p:txBody>
      </p:sp>
      <p:sp>
        <p:nvSpPr>
          <p:cNvPr id="6" name="TextBox 5"/>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5" name="Picture 4" descr="Hope Grey Bruce"/>
          <p:cNvPicPr>
            <a:picLocks noChangeAspect="1"/>
          </p:cNvPicPr>
          <p:nvPr/>
        </p:nvPicPr>
        <p:blipFill>
          <a:blip r:embed="rId2" cstate="print"/>
          <a:stretch>
            <a:fillRect/>
          </a:stretch>
        </p:blipFill>
        <p:spPr>
          <a:xfrm>
            <a:off x="6477000" y="5867400"/>
            <a:ext cx="2514600" cy="762000"/>
          </a:xfrm>
          <a:prstGeom prst="rect">
            <a:avLst/>
          </a:prstGeom>
        </p:spPr>
      </p:pic>
      <p:pic>
        <p:nvPicPr>
          <p:cNvPr id="7" name="Picture 3">
            <a:extLst>
              <a:ext uri="{C183D7F6-B498-43B3-948B-1728B52AA6E4}">
                <adec:decorative xmlns:adec="http://schemas.microsoft.com/office/drawing/2017/decorative" val="1"/>
              </a:ext>
            </a:extLst>
          </p:cNvPr>
          <p:cNvPicPr>
            <a:picLocks noChangeAspect="1"/>
          </p:cNvPicPr>
          <p:nvPr/>
        </p:nvPicPr>
        <p:blipFill>
          <a:blip r:embed="rId3" cstate="print"/>
          <a:srcRect/>
          <a:stretch>
            <a:fillRect/>
          </a:stretch>
        </p:blipFill>
        <p:spPr bwMode="auto">
          <a:xfrm>
            <a:off x="8475663" y="704850"/>
            <a:ext cx="422275" cy="334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599" cy="1371600"/>
          </a:xfrm>
        </p:spPr>
        <p:txBody>
          <a:bodyPr>
            <a:noAutofit/>
          </a:bodyPr>
          <a:lstStyle/>
          <a:p>
            <a:r>
              <a:rPr lang="en-US" sz="3600" b="1" dirty="0">
                <a:solidFill>
                  <a:srgbClr val="1987B9"/>
                </a:solidFill>
              </a:rPr>
              <a:t>Process for Obtaining Client Consent Directive</a:t>
            </a:r>
          </a:p>
        </p:txBody>
      </p:sp>
      <p:sp>
        <p:nvSpPr>
          <p:cNvPr id="3" name="Content Placeholder 2"/>
          <p:cNvSpPr>
            <a:spLocks noGrp="1"/>
          </p:cNvSpPr>
          <p:nvPr>
            <p:ph idx="1"/>
          </p:nvPr>
        </p:nvSpPr>
        <p:spPr>
          <a:xfrm>
            <a:off x="533400" y="1752600"/>
            <a:ext cx="8305800" cy="4724400"/>
          </a:xfrm>
        </p:spPr>
        <p:txBody>
          <a:bodyPr/>
          <a:lstStyle/>
          <a:p>
            <a:pPr marL="346075" lvl="1" indent="-346075"/>
            <a:r>
              <a:rPr lang="en-US" sz="2000" dirty="0"/>
              <a:t>All workers receive training in OCAN consent practices and procedures through orientation and OCAN refresher training (one trainer – consistent message)</a:t>
            </a:r>
          </a:p>
          <a:p>
            <a:pPr lvl="1">
              <a:buNone/>
              <a:tabLst>
                <a:tab pos="400050" algn="l"/>
              </a:tabLst>
            </a:pPr>
            <a:endParaRPr lang="en-US" sz="2000" dirty="0"/>
          </a:p>
          <a:p>
            <a:pPr marL="346075" lvl="1" indent="-346075"/>
            <a:r>
              <a:rPr lang="en-US" sz="2000" dirty="0"/>
              <a:t>At the first face to face appointment with a client; the worker reviews the purpose of the OCAN and IAR with the client.  The “Privacy and Your Assessment” brochure developed by CCIM assists with this process and is given to each client </a:t>
            </a:r>
          </a:p>
          <a:p>
            <a:pPr lvl="1"/>
            <a:endParaRPr lang="en-US" sz="2000" b="1" dirty="0"/>
          </a:p>
          <a:p>
            <a:pPr marL="400050" lvl="1" indent="-400050"/>
            <a:r>
              <a:rPr lang="en-US" sz="2000" dirty="0"/>
              <a:t>CCIM’s ‘script’ is utilized as the foundation for this conversation</a:t>
            </a:r>
          </a:p>
          <a:p>
            <a:pPr lvl="1">
              <a:buNone/>
            </a:pPr>
            <a:endParaRPr lang="en-US" sz="2000" b="1" dirty="0"/>
          </a:p>
          <a:p>
            <a:pPr lvl="1" algn="ctr">
              <a:buNone/>
            </a:pPr>
            <a:endParaRPr lang="en-US" sz="2000" b="1" dirty="0"/>
          </a:p>
          <a:p>
            <a:pPr lvl="1">
              <a:buNone/>
            </a:pPr>
            <a:endParaRPr lang="en-US" sz="2000" b="1" dirty="0"/>
          </a:p>
          <a:p>
            <a:pPr lvl="1">
              <a:buNone/>
            </a:pPr>
            <a:endParaRPr lang="en-US" sz="2000" b="1" dirty="0"/>
          </a:p>
          <a:p>
            <a:pPr lvl="2">
              <a:buNone/>
            </a:pPr>
            <a:endParaRPr lang="en-US" sz="1800" dirty="0"/>
          </a:p>
          <a:p>
            <a:pPr lvl="2">
              <a:buNone/>
            </a:pPr>
            <a:endParaRPr lang="en-US" sz="1800" dirty="0"/>
          </a:p>
          <a:p>
            <a:pPr lvl="1">
              <a:buFont typeface="Courier New" pitchFamily="49" charset="0"/>
              <a:buChar char="–"/>
            </a:pPr>
            <a:endParaRPr lang="en-US" sz="2000" dirty="0"/>
          </a:p>
          <a:p>
            <a:pPr lvl="2"/>
            <a:endParaRPr lang="en-US" sz="1800" dirty="0"/>
          </a:p>
          <a:p>
            <a:pPr lvl="1"/>
            <a:endParaRPr lang="en-US" sz="1600" dirty="0"/>
          </a:p>
          <a:p>
            <a:pPr lvl="1"/>
            <a:endParaRPr lang="en-US" sz="1600" dirty="0"/>
          </a:p>
          <a:p>
            <a:pPr lvl="0"/>
            <a:endParaRPr lang="en-US" sz="2000" dirty="0"/>
          </a:p>
          <a:p>
            <a:endParaRPr lang="en-US" sz="2000" dirty="0"/>
          </a:p>
          <a:p>
            <a:endParaRPr lang="en-US" sz="2000" dirty="0"/>
          </a:p>
          <a:p>
            <a:pPr lvl="1"/>
            <a:endParaRPr lang="en-US" sz="1400" dirty="0"/>
          </a:p>
          <a:p>
            <a:endParaRPr lang="en-US" sz="1600" dirty="0"/>
          </a:p>
          <a:p>
            <a:pPr lvl="2"/>
            <a:endParaRPr lang="en-US" sz="1600" dirty="0">
              <a:solidFill>
                <a:srgbClr val="FF0000"/>
              </a:solidFill>
            </a:endParaRPr>
          </a:p>
        </p:txBody>
      </p:sp>
      <p:sp>
        <p:nvSpPr>
          <p:cNvPr id="4" name="Slide Number Placeholder 3"/>
          <p:cNvSpPr>
            <a:spLocks noGrp="1"/>
          </p:cNvSpPr>
          <p:nvPr>
            <p:ph type="sldNum" sz="quarter" idx="11"/>
          </p:nvPr>
        </p:nvSpPr>
        <p:spPr>
          <a:xfrm>
            <a:off x="228600" y="6324600"/>
            <a:ext cx="3352800" cy="365125"/>
          </a:xfrm>
        </p:spPr>
        <p:txBody>
          <a:bodyPr/>
          <a:lstStyle/>
          <a:p>
            <a:pPr>
              <a:defRPr/>
            </a:pPr>
            <a:fld id="{293D41BB-7993-491A-B7EB-16EAF4750834}" type="slidenum">
              <a:rPr lang="en-US" smtClean="0">
                <a:solidFill>
                  <a:srgbClr val="000000"/>
                </a:solidFill>
                <a:latin typeface="Arial" pitchFamily="34" charset="0"/>
              </a:rPr>
              <a:pPr>
                <a:defRPr/>
              </a:pPr>
              <a:t>27</a:t>
            </a:fld>
            <a:endParaRPr lang="en-US" dirty="0">
              <a:solidFill>
                <a:srgbClr val="000000"/>
              </a:solidFill>
              <a:latin typeface="Arial"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3352800" y="5181600"/>
            <a:ext cx="2268000" cy="1524000"/>
          </a:xfrm>
          <a:prstGeom prst="rect">
            <a:avLst/>
          </a:prstGeom>
          <a:noFill/>
          <a:ln>
            <a:noFill/>
          </a:ln>
        </p:spPr>
      </p:pic>
      <p:sp>
        <p:nvSpPr>
          <p:cNvPr id="8" name="TextBox 7">
            <a:extLst>
              <a:ext uri="{C183D7F6-B498-43B3-948B-1728B52AA6E4}">
                <adec:decorative xmlns:adec="http://schemas.microsoft.com/office/drawing/2017/decorative" val="1"/>
              </a:ext>
            </a:extLst>
          </p:cNvPr>
          <p:cNvSpPr txBox="1"/>
          <p:nvPr/>
        </p:nvSpPr>
        <p:spPr>
          <a:xfrm>
            <a:off x="6705600" y="6488668"/>
            <a:ext cx="2438400" cy="369332"/>
          </a:xfrm>
          <a:prstGeom prst="rect">
            <a:avLst/>
          </a:prstGeom>
          <a:solidFill>
            <a:schemeClr val="bg1"/>
          </a:solidFill>
        </p:spPr>
        <p:txBody>
          <a:bodyPr wrap="square" rtlCol="0">
            <a:spAutoFit/>
          </a:bodyPr>
          <a:lstStyle/>
          <a:p>
            <a:endParaRPr lang="en-US" dirty="0">
              <a:solidFill>
                <a:prstClr val="black"/>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6477000" y="5867400"/>
            <a:ext cx="2514600" cy="762000"/>
          </a:xfrm>
          <a:prstGeom prst="rect">
            <a:avLst/>
          </a:prstGeom>
        </p:spPr>
      </p:pic>
      <p:pic>
        <p:nvPicPr>
          <p:cNvPr id="10" name="Picture 3">
            <a:extLst>
              <a:ext uri="{C183D7F6-B498-43B3-948B-1728B52AA6E4}">
                <adec:decorative xmlns:adec="http://schemas.microsoft.com/office/drawing/2017/decorative" val="1"/>
              </a:ext>
            </a:extLst>
          </p:cNvPr>
          <p:cNvPicPr>
            <a:picLocks noChangeAspect="1"/>
          </p:cNvPicPr>
          <p:nvPr/>
        </p:nvPicPr>
        <p:blipFill>
          <a:blip r:embed="rId5" cstate="print"/>
          <a:srcRect/>
          <a:stretch>
            <a:fillRect/>
          </a:stretch>
        </p:blipFill>
        <p:spPr bwMode="auto">
          <a:xfrm>
            <a:off x="8475663" y="704850"/>
            <a:ext cx="422275" cy="334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sz="4000" b="1" dirty="0">
                <a:solidFill>
                  <a:srgbClr val="1987B9"/>
                </a:solidFill>
              </a:rPr>
              <a:t>Process Continued…</a:t>
            </a:r>
          </a:p>
        </p:txBody>
      </p:sp>
      <p:sp>
        <p:nvSpPr>
          <p:cNvPr id="3" name="Content Placeholder 2"/>
          <p:cNvSpPr>
            <a:spLocks noGrp="1"/>
          </p:cNvSpPr>
          <p:nvPr>
            <p:ph idx="1"/>
          </p:nvPr>
        </p:nvSpPr>
        <p:spPr>
          <a:xfrm>
            <a:off x="457200" y="1676400"/>
            <a:ext cx="8229600" cy="4648200"/>
          </a:xfrm>
        </p:spPr>
        <p:txBody>
          <a:bodyPr/>
          <a:lstStyle/>
          <a:p>
            <a:pPr marL="346075" lvl="1" indent="-292100"/>
            <a:r>
              <a:rPr lang="en-US" sz="2000" dirty="0"/>
              <a:t>The options are carefully reviewed with the client</a:t>
            </a:r>
          </a:p>
          <a:p>
            <a:pPr lvl="1"/>
            <a:endParaRPr lang="en-US" sz="2000" dirty="0"/>
          </a:p>
          <a:p>
            <a:pPr marL="346075" lvl="1" indent="-292100"/>
            <a:r>
              <a:rPr lang="en-US" sz="2000" dirty="0"/>
              <a:t>The client selects what they are comfortable with and signs the consent form accordingly</a:t>
            </a:r>
          </a:p>
          <a:p>
            <a:pPr marL="346075" lvl="1" indent="-292100"/>
            <a:endParaRPr lang="en-US" sz="2000" dirty="0"/>
          </a:p>
          <a:p>
            <a:pPr marL="346075" lvl="1" indent="-292100"/>
            <a:r>
              <a:rPr lang="en-US" sz="2000" dirty="0"/>
              <a:t>The consent form was generated by CCIM but it has been internally adapted</a:t>
            </a:r>
          </a:p>
          <a:p>
            <a:pPr marL="346075" lvl="1" indent="-292100"/>
            <a:endParaRPr lang="en-US" sz="2000" dirty="0"/>
          </a:p>
          <a:p>
            <a:pPr marL="346075" lvl="1" indent="-292100"/>
            <a:r>
              <a:rPr lang="en-US" sz="2000" dirty="0"/>
              <a:t>Consent to share (or not share) is also recorded on a ‘Consent Log’ that is attached to each client record</a:t>
            </a:r>
          </a:p>
          <a:p>
            <a:pPr lvl="1">
              <a:buNone/>
            </a:pPr>
            <a:endParaRPr lang="en-US" sz="2000" b="1" dirty="0"/>
          </a:p>
          <a:p>
            <a:pPr lvl="1" algn="ctr">
              <a:buNone/>
            </a:pPr>
            <a:endParaRPr lang="en-US" sz="2000" b="1" dirty="0"/>
          </a:p>
          <a:p>
            <a:pPr algn="ctr">
              <a:buNone/>
            </a:pPr>
            <a:endParaRPr lang="en-US" dirty="0"/>
          </a:p>
        </p:txBody>
      </p:sp>
      <p:sp>
        <p:nvSpPr>
          <p:cNvPr id="4" name="Slide Number Placeholder 3"/>
          <p:cNvSpPr>
            <a:spLocks noGrp="1"/>
          </p:cNvSpPr>
          <p:nvPr>
            <p:ph type="sldNum" sz="quarter" idx="11"/>
          </p:nvPr>
        </p:nvSpPr>
        <p:spPr>
          <a:xfrm>
            <a:off x="152400" y="6248400"/>
            <a:ext cx="3352800" cy="365125"/>
          </a:xfrm>
        </p:spPr>
        <p:txBody>
          <a:bodyPr/>
          <a:lstStyle/>
          <a:p>
            <a:pPr>
              <a:defRPr/>
            </a:pPr>
            <a:fld id="{293D41BB-7993-491A-B7EB-16EAF4750834}" type="slidenum">
              <a:rPr lang="en-US" smtClean="0">
                <a:solidFill>
                  <a:srgbClr val="000000"/>
                </a:solidFill>
                <a:latin typeface="Arial" pitchFamily="34" charset="0"/>
                <a:cs typeface="Arial" pitchFamily="34" charset="0"/>
              </a:rPr>
              <a:pPr>
                <a:defRPr/>
              </a:pPr>
              <a:t>28</a:t>
            </a:fld>
            <a:endParaRPr lang="en-US" dirty="0">
              <a:solidFill>
                <a:srgbClr val="000000"/>
              </a:solidFill>
              <a:latin typeface="Arial" pitchFamily="34" charset="0"/>
              <a:cs typeface="Arial" pitchFamily="34" charset="0"/>
            </a:endParaRP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200400" y="5334000"/>
            <a:ext cx="3200400" cy="1219200"/>
          </a:xfrm>
          <a:prstGeom prst="rect">
            <a:avLst/>
          </a:prstGeom>
          <a:noFill/>
        </p:spPr>
      </p:pic>
      <p:sp>
        <p:nvSpPr>
          <p:cNvPr id="8" name="TextBox 7">
            <a:extLst>
              <a:ext uri="{C183D7F6-B498-43B3-948B-1728B52AA6E4}">
                <adec:decorative xmlns:adec="http://schemas.microsoft.com/office/drawing/2017/decorative" val="1"/>
              </a:ext>
            </a:extLst>
          </p:cNvPr>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6477000" y="5791200"/>
            <a:ext cx="2514600" cy="762000"/>
          </a:xfrm>
          <a:prstGeom prst="rect">
            <a:avLst/>
          </a:prstGeom>
        </p:spPr>
      </p:pic>
      <p:pic>
        <p:nvPicPr>
          <p:cNvPr id="9" name="Picture 3">
            <a:extLst>
              <a:ext uri="{C183D7F6-B498-43B3-948B-1728B52AA6E4}">
                <adec:decorative xmlns:adec="http://schemas.microsoft.com/office/drawing/2017/decorative" val="1"/>
              </a:ext>
            </a:extLst>
          </p:cNvPr>
          <p:cNvPicPr>
            <a:picLocks noChangeAspect="1"/>
          </p:cNvPicPr>
          <p:nvPr/>
        </p:nvPicPr>
        <p:blipFill>
          <a:blip r:embed="rId5" cstate="print"/>
          <a:srcRect/>
          <a:stretch>
            <a:fillRect/>
          </a:stretch>
        </p:blipFill>
        <p:spPr bwMode="auto">
          <a:xfrm>
            <a:off x="8475663" y="704850"/>
            <a:ext cx="422275" cy="3349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229600" cy="990600"/>
          </a:xfrm>
        </p:spPr>
        <p:txBody>
          <a:bodyPr>
            <a:normAutofit/>
          </a:bodyPr>
          <a:lstStyle/>
          <a:p>
            <a:r>
              <a:rPr lang="en-US" sz="3600" b="1" dirty="0">
                <a:solidFill>
                  <a:srgbClr val="1987B9"/>
                </a:solidFill>
              </a:rPr>
              <a:t>Consent Form</a:t>
            </a:r>
          </a:p>
        </p:txBody>
      </p:sp>
      <p:sp>
        <p:nvSpPr>
          <p:cNvPr id="4" name="Slide Number Placeholder 3"/>
          <p:cNvSpPr>
            <a:spLocks noGrp="1"/>
          </p:cNvSpPr>
          <p:nvPr>
            <p:ph type="sldNum" sz="quarter" idx="11"/>
          </p:nvPr>
        </p:nvSpPr>
        <p:spPr>
          <a:xfrm>
            <a:off x="152400" y="6400800"/>
            <a:ext cx="3352800" cy="365125"/>
          </a:xfrm>
        </p:spPr>
        <p:txBody>
          <a:bodyPr/>
          <a:lstStyle/>
          <a:p>
            <a:pPr>
              <a:defRPr/>
            </a:pPr>
            <a:fld id="{293D41BB-7993-491A-B7EB-16EAF4750834}" type="slidenum">
              <a:rPr lang="en-US" smtClean="0">
                <a:solidFill>
                  <a:srgbClr val="000000"/>
                </a:solidFill>
                <a:latin typeface="Arial" pitchFamily="34" charset="0"/>
                <a:cs typeface="Arial" pitchFamily="34" charset="0"/>
              </a:rPr>
              <a:pPr>
                <a:defRPr/>
              </a:pPr>
              <a:t>29</a:t>
            </a:fld>
            <a:endParaRPr lang="en-US" dirty="0">
              <a:solidFill>
                <a:srgbClr val="000000"/>
              </a:solidFill>
              <a:latin typeface="Arial" pitchFamily="34" charset="0"/>
              <a:cs typeface="Arial" pitchFamily="34" charset="0"/>
            </a:endParaRPr>
          </a:p>
        </p:txBody>
      </p:sp>
      <p:sp>
        <p:nvSpPr>
          <p:cNvPr id="8" name="TextBox 7">
            <a:extLst>
              <a:ext uri="{C183D7F6-B498-43B3-948B-1728B52AA6E4}">
                <adec:decorative xmlns:adec="http://schemas.microsoft.com/office/drawing/2017/decorative" val="1"/>
              </a:ext>
            </a:extLst>
          </p:cNvPr>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477000" y="5791200"/>
            <a:ext cx="2514600" cy="762000"/>
          </a:xfrm>
          <a:prstGeom prst="rect">
            <a:avLst/>
          </a:prstGeom>
        </p:spPr>
      </p:pic>
      <p:pic>
        <p:nvPicPr>
          <p:cNvPr id="9" name="Picture 3">
            <a:extLst>
              <a:ext uri="{C183D7F6-B498-43B3-948B-1728B52AA6E4}">
                <adec:decorative xmlns:adec="http://schemas.microsoft.com/office/drawing/2017/decorative" val="1"/>
              </a:ext>
            </a:extLst>
          </p:cNvPr>
          <p:cNvPicPr>
            <a:picLocks noChangeAspect="1"/>
          </p:cNvPicPr>
          <p:nvPr/>
        </p:nvPicPr>
        <p:blipFill>
          <a:blip r:embed="rId4" cstate="print"/>
          <a:srcRect/>
          <a:stretch>
            <a:fillRect/>
          </a:stretch>
        </p:blipFill>
        <p:spPr bwMode="auto">
          <a:xfrm>
            <a:off x="8475663" y="704850"/>
            <a:ext cx="422275" cy="334963"/>
          </a:xfrm>
          <a:prstGeom prst="rect">
            <a:avLst/>
          </a:prstGeom>
          <a:noFill/>
          <a:ln w="9525">
            <a:noFill/>
            <a:miter lim="800000"/>
            <a:headEnd/>
            <a:tailEnd/>
          </a:ln>
        </p:spPr>
      </p:pic>
      <p:pic>
        <p:nvPicPr>
          <p:cNvPr id="2" name="Picture 3" descr="Consent form extract from Hope Grey Bruce"/>
          <p:cNvPicPr>
            <a:picLocks noChangeAspect="1" noChangeArrowheads="1"/>
          </p:cNvPicPr>
          <p:nvPr/>
        </p:nvPicPr>
        <p:blipFill>
          <a:blip r:embed="rId5" cstate="print"/>
          <a:srcRect/>
          <a:stretch>
            <a:fillRect/>
          </a:stretch>
        </p:blipFill>
        <p:spPr bwMode="auto">
          <a:xfrm>
            <a:off x="1828800" y="1219200"/>
            <a:ext cx="4648200" cy="536286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2000" dirty="0"/>
              <a:t>Background</a:t>
            </a:r>
          </a:p>
          <a:p>
            <a:endParaRPr lang="en-US" sz="2000" dirty="0"/>
          </a:p>
          <a:p>
            <a:r>
              <a:rPr lang="en-US" sz="2000" dirty="0"/>
              <a:t>Local Health Integration Network (LHIN) shares report findings and work with Health Service Provider (HSP) organizations on common assessment and IAR usage</a:t>
            </a:r>
          </a:p>
          <a:p>
            <a:endParaRPr lang="en-US" sz="2000" dirty="0"/>
          </a:p>
          <a:p>
            <a:r>
              <a:rPr lang="en-US" sz="2000" dirty="0"/>
              <a:t>Orientation to CCIM consent management resources using a mock client example </a:t>
            </a:r>
          </a:p>
          <a:p>
            <a:endParaRPr lang="en-US" sz="2000" dirty="0"/>
          </a:p>
          <a:p>
            <a:r>
              <a:rPr lang="en-US" sz="2000" dirty="0"/>
              <a:t>HSP organizations share their experiences and consent management practices</a:t>
            </a:r>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3</a:t>
            </a:fld>
            <a:endParaRPr lang="en-US" sz="12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295400"/>
          </a:xfrm>
        </p:spPr>
        <p:txBody>
          <a:bodyPr>
            <a:normAutofit/>
          </a:bodyPr>
          <a:lstStyle/>
          <a:p>
            <a:r>
              <a:rPr lang="en-US" sz="4000" b="1" dirty="0">
                <a:solidFill>
                  <a:srgbClr val="1987B9"/>
                </a:solidFill>
              </a:rPr>
              <a:t>  Observations/Tips</a:t>
            </a:r>
          </a:p>
        </p:txBody>
      </p:sp>
      <p:sp>
        <p:nvSpPr>
          <p:cNvPr id="3" name="Content Placeholder 2"/>
          <p:cNvSpPr>
            <a:spLocks noGrp="1"/>
          </p:cNvSpPr>
          <p:nvPr>
            <p:ph idx="1"/>
          </p:nvPr>
        </p:nvSpPr>
        <p:spPr>
          <a:xfrm>
            <a:off x="304800" y="1066800"/>
            <a:ext cx="8534400" cy="4906963"/>
          </a:xfrm>
        </p:spPr>
        <p:txBody>
          <a:bodyPr>
            <a:normAutofit/>
          </a:bodyPr>
          <a:lstStyle/>
          <a:p>
            <a:pPr marL="742950" lvl="2" indent="-342900">
              <a:buNone/>
            </a:pPr>
            <a:endParaRPr lang="en-US" sz="2000" dirty="0"/>
          </a:p>
          <a:p>
            <a:endParaRPr lang="en-US" sz="2000" dirty="0"/>
          </a:p>
          <a:p>
            <a:pPr>
              <a:buNone/>
            </a:pPr>
            <a:endParaRPr lang="en-US" sz="2000" dirty="0"/>
          </a:p>
          <a:p>
            <a:pPr>
              <a:buNone/>
            </a:pPr>
            <a:endParaRPr lang="en-US" sz="2000" dirty="0"/>
          </a:p>
          <a:p>
            <a:pPr marL="346075" lvl="1" indent="-292100"/>
            <a:r>
              <a:rPr lang="en-US" sz="1800" dirty="0"/>
              <a:t>Why do some workers have high rates of consent to share and others do not?</a:t>
            </a:r>
          </a:p>
          <a:p>
            <a:pPr>
              <a:buNone/>
            </a:pPr>
            <a:endParaRPr lang="en-US" sz="1800" dirty="0"/>
          </a:p>
          <a:p>
            <a:pPr lvl="1">
              <a:buFont typeface="Wingdings" pitchFamily="2" charset="2"/>
              <a:buChar char="Ø"/>
            </a:pPr>
            <a:r>
              <a:rPr lang="en-US" sz="1800" i="1" dirty="0"/>
              <a:t>Workers who are less likely to see the benefit of the OCAN have more clients who do not consent to sharing</a:t>
            </a:r>
          </a:p>
          <a:p>
            <a:pPr>
              <a:buNone/>
            </a:pPr>
            <a:endParaRPr lang="en-US" sz="1800" dirty="0"/>
          </a:p>
          <a:p>
            <a:pPr marL="346075" lvl="1" indent="-292100"/>
            <a:r>
              <a:rPr lang="en-US" sz="1800" dirty="0"/>
              <a:t>Are there different phases of the OCAN that have different responses to consent?</a:t>
            </a:r>
          </a:p>
          <a:p>
            <a:pPr>
              <a:buNone/>
            </a:pPr>
            <a:endParaRPr lang="en-US" sz="1800" dirty="0"/>
          </a:p>
          <a:p>
            <a:pPr lvl="1">
              <a:buFont typeface="Wingdings" pitchFamily="2" charset="2"/>
              <a:buChar char="Ø"/>
            </a:pPr>
            <a:r>
              <a:rPr lang="en-US" sz="1800" i="1" dirty="0"/>
              <a:t>Initial OCANs are more likely to have consent to share then Reassessment OCANs</a:t>
            </a:r>
          </a:p>
          <a:p>
            <a:endParaRPr lang="en-US" sz="1600" dirty="0"/>
          </a:p>
          <a:p>
            <a:endParaRPr lang="en-US" sz="1600" dirty="0"/>
          </a:p>
          <a:p>
            <a:endParaRPr lang="en-US" sz="1600" dirty="0"/>
          </a:p>
          <a:p>
            <a:pPr>
              <a:buNone/>
            </a:pPr>
            <a:endParaRPr lang="en-US" sz="1600" dirty="0"/>
          </a:p>
          <a:p>
            <a:pPr>
              <a:buNone/>
            </a:pPr>
            <a:endParaRPr lang="en-US" sz="1600" dirty="0"/>
          </a:p>
          <a:p>
            <a:pPr lvl="2"/>
            <a:endParaRPr lang="en-US" sz="1600" dirty="0">
              <a:solidFill>
                <a:srgbClr val="FF0000"/>
              </a:solidFill>
            </a:endParaRPr>
          </a:p>
        </p:txBody>
      </p:sp>
      <p:sp>
        <p:nvSpPr>
          <p:cNvPr id="4" name="Slide Number Placeholder 3"/>
          <p:cNvSpPr>
            <a:spLocks noGrp="1"/>
          </p:cNvSpPr>
          <p:nvPr>
            <p:ph type="sldNum" sz="quarter" idx="11"/>
          </p:nvPr>
        </p:nvSpPr>
        <p:spPr>
          <a:xfrm>
            <a:off x="152400" y="6248400"/>
            <a:ext cx="3352800" cy="365125"/>
          </a:xfrm>
        </p:spPr>
        <p:txBody>
          <a:bodyPr/>
          <a:lstStyle/>
          <a:p>
            <a:pPr>
              <a:defRPr/>
            </a:pPr>
            <a:fld id="{293D41BB-7993-491A-B7EB-16EAF4750834}" type="slidenum">
              <a:rPr lang="en-US" smtClean="0">
                <a:solidFill>
                  <a:srgbClr val="000000"/>
                </a:solidFill>
                <a:latin typeface="Arial" pitchFamily="34" charset="0"/>
                <a:cs typeface="Arial" pitchFamily="34" charset="0"/>
              </a:rPr>
              <a:pPr>
                <a:defRPr/>
              </a:pPr>
              <a:t>30</a:t>
            </a:fld>
            <a:endParaRPr lang="en-US" dirty="0">
              <a:solidFill>
                <a:srgbClr val="000000"/>
              </a:solidFill>
              <a:latin typeface="Arial" pitchFamily="34" charset="0"/>
              <a:cs typeface="Arial" pitchFamily="34" charset="0"/>
            </a:endParaRP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90600" y="1524000"/>
            <a:ext cx="1143000" cy="914400"/>
          </a:xfrm>
          <a:prstGeom prst="rect">
            <a:avLst/>
          </a:prstGeom>
          <a:noFill/>
        </p:spPr>
      </p:pic>
      <p:sp>
        <p:nvSpPr>
          <p:cNvPr id="8" name="TextBox 7"/>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6477000" y="5867400"/>
            <a:ext cx="2514600" cy="762000"/>
          </a:xfrm>
          <a:prstGeom prst="rect">
            <a:avLst/>
          </a:prstGeom>
        </p:spPr>
      </p:pic>
      <p:pic>
        <p:nvPicPr>
          <p:cNvPr id="9" name="Picture 3">
            <a:extLst>
              <a:ext uri="{C183D7F6-B498-43B3-948B-1728B52AA6E4}">
                <adec:decorative xmlns:adec="http://schemas.microsoft.com/office/drawing/2017/decorative" val="1"/>
              </a:ext>
            </a:extLst>
          </p:cNvPr>
          <p:cNvPicPr>
            <a:picLocks noChangeAspect="1"/>
          </p:cNvPicPr>
          <p:nvPr/>
        </p:nvPicPr>
        <p:blipFill>
          <a:blip r:embed="rId5" cstate="print"/>
          <a:srcRect/>
          <a:stretch>
            <a:fillRect/>
          </a:stretch>
        </p:blipFill>
        <p:spPr bwMode="auto">
          <a:xfrm>
            <a:off x="8475663" y="704850"/>
            <a:ext cx="422275" cy="334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762999" cy="1295401"/>
          </a:xfrm>
        </p:spPr>
        <p:txBody>
          <a:bodyPr>
            <a:normAutofit/>
          </a:bodyPr>
          <a:lstStyle/>
          <a:p>
            <a:r>
              <a:rPr lang="en-US" sz="4000" b="1" dirty="0">
                <a:solidFill>
                  <a:srgbClr val="1987B9"/>
                </a:solidFill>
              </a:rPr>
              <a:t>Tips/Strategies</a:t>
            </a:r>
          </a:p>
        </p:txBody>
      </p:sp>
      <p:sp>
        <p:nvSpPr>
          <p:cNvPr id="3" name="Content Placeholder 2"/>
          <p:cNvSpPr>
            <a:spLocks noGrp="1"/>
          </p:cNvSpPr>
          <p:nvPr>
            <p:ph idx="1"/>
          </p:nvPr>
        </p:nvSpPr>
        <p:spPr>
          <a:xfrm>
            <a:off x="457200" y="1600200"/>
            <a:ext cx="8229600" cy="4525963"/>
          </a:xfrm>
        </p:spPr>
        <p:txBody>
          <a:bodyPr>
            <a:normAutofit/>
          </a:bodyPr>
          <a:lstStyle/>
          <a:p>
            <a:pPr marL="346075" lvl="1" indent="-292100"/>
            <a:endParaRPr lang="en-US" sz="2000" dirty="0"/>
          </a:p>
          <a:p>
            <a:pPr marL="346075" lvl="1" indent="-292100"/>
            <a:r>
              <a:rPr lang="en-US" sz="2000" dirty="0"/>
              <a:t>Complete file audits and regular supervision – build self-awareness amongst the staff group</a:t>
            </a:r>
          </a:p>
          <a:p>
            <a:pPr marL="346075" lvl="1" indent="-292100"/>
            <a:endParaRPr lang="en-US" sz="2000" dirty="0"/>
          </a:p>
          <a:p>
            <a:pPr marL="346075" lvl="1" indent="-292100"/>
            <a:r>
              <a:rPr lang="en-US" sz="2000" dirty="0"/>
              <a:t>Keep staff updated on what assessments are being stored on the IAR</a:t>
            </a:r>
          </a:p>
          <a:p>
            <a:pPr marL="346075" lvl="1" indent="-292100"/>
            <a:endParaRPr lang="en-US" sz="2000" dirty="0"/>
          </a:p>
          <a:p>
            <a:pPr marL="346075" lvl="1" indent="-292100"/>
            <a:r>
              <a:rPr lang="en-US" sz="2000" dirty="0"/>
              <a:t>Revisit consent forms to assess whether they can be seen as more valuable to staff while still meeting all the requirements of PHIPA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93D41BB-7993-491A-B7EB-16EAF4750834}" type="slidenum">
              <a:rPr lang="en-US" smtClean="0">
                <a:solidFill>
                  <a:srgbClr val="000000"/>
                </a:solidFill>
              </a:rPr>
              <a:pPr>
                <a:defRPr/>
              </a:pPr>
              <a:t>31</a:t>
            </a:fld>
            <a:endParaRPr lang="en-US" dirty="0">
              <a:solidFill>
                <a:srgbClr val="000000"/>
              </a:solidFill>
            </a:endParaRPr>
          </a:p>
        </p:txBody>
      </p:sp>
      <p:sp>
        <p:nvSpPr>
          <p:cNvPr id="6" name="TextBox 5">
            <a:extLst>
              <a:ext uri="{C183D7F6-B498-43B3-948B-1728B52AA6E4}">
                <adec:decorative xmlns:adec="http://schemas.microsoft.com/office/drawing/2017/decorative" val="1"/>
              </a:ext>
            </a:extLst>
          </p:cNvPr>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6477000" y="5867400"/>
            <a:ext cx="2514600" cy="762000"/>
          </a:xfrm>
          <a:prstGeom prst="rect">
            <a:avLst/>
          </a:prstGeom>
        </p:spPr>
      </p:pic>
      <p:pic>
        <p:nvPicPr>
          <p:cNvPr id="7" name="Picture 3">
            <a:extLst>
              <a:ext uri="{C183D7F6-B498-43B3-948B-1728B52AA6E4}">
                <adec:decorative xmlns:adec="http://schemas.microsoft.com/office/drawing/2017/decorative" val="1"/>
              </a:ext>
            </a:extLst>
          </p:cNvPr>
          <p:cNvPicPr>
            <a:picLocks noChangeAspect="1"/>
          </p:cNvPicPr>
          <p:nvPr/>
        </p:nvPicPr>
        <p:blipFill>
          <a:blip r:embed="rId5" cstate="print"/>
          <a:srcRect/>
          <a:stretch>
            <a:fillRect/>
          </a:stretch>
        </p:blipFill>
        <p:spPr bwMode="auto">
          <a:xfrm>
            <a:off x="8475663" y="704850"/>
            <a:ext cx="422275" cy="334963"/>
          </a:xfrm>
          <a:prstGeom prst="rect">
            <a:avLst/>
          </a:prstGeom>
          <a:noFill/>
          <a:ln w="9525">
            <a:noFill/>
            <a:miter lim="800000"/>
            <a:headEnd/>
            <a:tailEnd/>
          </a:ln>
        </p:spPr>
      </p:pic>
      <p:sp>
        <p:nvSpPr>
          <p:cNvPr id="8" name="Slide Number Placeholder 3"/>
          <p:cNvSpPr txBox="1">
            <a:spLocks/>
          </p:cNvSpPr>
          <p:nvPr/>
        </p:nvSpPr>
        <p:spPr>
          <a:xfrm>
            <a:off x="152400" y="6248400"/>
            <a:ext cx="3352800" cy="365125"/>
          </a:xfrm>
          <a:prstGeom prst="rect">
            <a:avLst/>
          </a:prstGeom>
        </p:spPr>
        <p:txBody>
          <a:bodyPr vert="horz" lIns="0" tIns="0" rIns="0" bIns="0" anchor="b"/>
          <a:lstStyle/>
          <a:p>
            <a:pPr marL="0" marR="0" lvl="0" indent="0" algn="l" defTabSz="914400" rtl="0" eaLnBrk="1" fontAlgn="auto" latinLnBrk="0" hangingPunct="1">
              <a:lnSpc>
                <a:spcPct val="100000"/>
              </a:lnSpc>
              <a:spcBef>
                <a:spcPts val="0"/>
              </a:spcBef>
              <a:spcAft>
                <a:spcPts val="0"/>
              </a:spcAft>
              <a:buClrTx/>
              <a:buSzTx/>
              <a:buFontTx/>
              <a:buNone/>
              <a:tabLst/>
              <a:defRPr/>
            </a:pPr>
            <a:fld id="{293D41BB-7993-491A-B7EB-16EAF4750834}"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458200" cy="762000"/>
          </a:xfrm>
        </p:spPr>
        <p:txBody>
          <a:bodyPr>
            <a:noAutofit/>
          </a:bodyPr>
          <a:lstStyle/>
          <a:p>
            <a:r>
              <a:rPr lang="en-US" sz="4000" b="1" dirty="0">
                <a:solidFill>
                  <a:srgbClr val="1987B9"/>
                </a:solidFill>
              </a:rPr>
              <a:t>Changes Since Implementation</a:t>
            </a:r>
          </a:p>
        </p:txBody>
      </p:sp>
      <p:sp>
        <p:nvSpPr>
          <p:cNvPr id="3" name="Content Placeholder 2"/>
          <p:cNvSpPr>
            <a:spLocks noGrp="1"/>
          </p:cNvSpPr>
          <p:nvPr>
            <p:ph idx="1"/>
          </p:nvPr>
        </p:nvSpPr>
        <p:spPr>
          <a:xfrm>
            <a:off x="457200" y="1752600"/>
            <a:ext cx="8229600" cy="4572000"/>
          </a:xfrm>
        </p:spPr>
        <p:txBody>
          <a:bodyPr/>
          <a:lstStyle/>
          <a:p>
            <a:pPr marL="346075" lvl="1" indent="-292100"/>
            <a:r>
              <a:rPr lang="en-US" sz="2000" dirty="0"/>
              <a:t>We changed the word ‘view’ to ‘share’ or ‘access’</a:t>
            </a:r>
          </a:p>
          <a:p>
            <a:pPr marL="346075" lvl="1" indent="-292100"/>
            <a:endParaRPr lang="en-US" sz="2000" dirty="0"/>
          </a:p>
          <a:p>
            <a:pPr marL="346075" lvl="1" indent="-292100"/>
            <a:r>
              <a:rPr lang="en-US" sz="2000" dirty="0"/>
              <a:t>We changed the 2nd section of the consent to include ALL assessments on the IAR</a:t>
            </a:r>
          </a:p>
          <a:p>
            <a:pPr marL="346075" lvl="1" indent="-292100"/>
            <a:endParaRPr lang="en-US" sz="2000" dirty="0"/>
          </a:p>
          <a:p>
            <a:pPr marL="346075" lvl="1" indent="-292100"/>
            <a:r>
              <a:rPr lang="en-US" sz="2000" dirty="0"/>
              <a:t>Workers  are encouraged to use their Outlook Calendars for reminder prompts </a:t>
            </a:r>
          </a:p>
          <a:p>
            <a:pPr algn="r">
              <a:buNone/>
            </a:pPr>
            <a:r>
              <a:rPr lang="en-US" dirty="0"/>
              <a:t> </a:t>
            </a:r>
          </a:p>
          <a:p>
            <a:pPr algn="r">
              <a:buNone/>
            </a:pPr>
            <a:endParaRPr lang="en-US" dirty="0"/>
          </a:p>
        </p:txBody>
      </p:sp>
      <p:sp>
        <p:nvSpPr>
          <p:cNvPr id="4" name="Slide Number Placeholder 3"/>
          <p:cNvSpPr>
            <a:spLocks noGrp="1"/>
          </p:cNvSpPr>
          <p:nvPr>
            <p:ph type="sldNum" sz="quarter" idx="11"/>
          </p:nvPr>
        </p:nvSpPr>
        <p:spPr>
          <a:xfrm>
            <a:off x="228600" y="6248400"/>
            <a:ext cx="3352800" cy="365125"/>
          </a:xfrm>
        </p:spPr>
        <p:txBody>
          <a:bodyPr/>
          <a:lstStyle/>
          <a:p>
            <a:pPr>
              <a:defRPr/>
            </a:pPr>
            <a:fld id="{293D41BB-7993-491A-B7EB-16EAF4750834}" type="slidenum">
              <a:rPr lang="en-US" smtClean="0">
                <a:solidFill>
                  <a:srgbClr val="000000"/>
                </a:solidFill>
                <a:latin typeface="Arial" pitchFamily="34" charset="0"/>
                <a:cs typeface="Arial" pitchFamily="34" charset="0"/>
              </a:rPr>
              <a:pPr>
                <a:defRPr/>
              </a:pPr>
              <a:t>32</a:t>
            </a:fld>
            <a:endParaRPr lang="en-US" dirty="0">
              <a:solidFill>
                <a:srgbClr val="000000"/>
              </a:solidFill>
              <a:latin typeface="Arial" pitchFamily="34" charset="0"/>
              <a:cs typeface="Arial" pitchFamily="34" charset="0"/>
            </a:endParaRPr>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696200" y="4876800"/>
            <a:ext cx="1295400" cy="990600"/>
          </a:xfrm>
          <a:prstGeom prst="rect">
            <a:avLst/>
          </a:prstGeom>
          <a:noFill/>
        </p:spPr>
      </p:pic>
      <p:sp>
        <p:nvSpPr>
          <p:cNvPr id="7" name="TextBox 6">
            <a:extLst>
              <a:ext uri="{C183D7F6-B498-43B3-948B-1728B52AA6E4}">
                <adec:decorative xmlns:adec="http://schemas.microsoft.com/office/drawing/2017/decorative" val="1"/>
              </a:ext>
            </a:extLst>
          </p:cNvPr>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6477000" y="5867400"/>
            <a:ext cx="2514600" cy="762000"/>
          </a:xfrm>
          <a:prstGeom prst="rect">
            <a:avLst/>
          </a:prstGeom>
        </p:spPr>
      </p:pic>
      <p:pic>
        <p:nvPicPr>
          <p:cNvPr id="8" name="Picture 3">
            <a:extLst>
              <a:ext uri="{C183D7F6-B498-43B3-948B-1728B52AA6E4}">
                <adec:decorative xmlns:adec="http://schemas.microsoft.com/office/drawing/2017/decorative" val="1"/>
              </a:ext>
            </a:extLst>
          </p:cNvPr>
          <p:cNvPicPr>
            <a:picLocks noChangeAspect="1"/>
          </p:cNvPicPr>
          <p:nvPr/>
        </p:nvPicPr>
        <p:blipFill>
          <a:blip r:embed="rId5" cstate="print"/>
          <a:srcRect/>
          <a:stretch>
            <a:fillRect/>
          </a:stretch>
        </p:blipFill>
        <p:spPr bwMode="auto">
          <a:xfrm>
            <a:off x="8475663" y="704850"/>
            <a:ext cx="422275" cy="3349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3999" cy="2246311"/>
          </a:xfrm>
        </p:spPr>
        <p:txBody>
          <a:bodyPr>
            <a:normAutofit fontScale="90000"/>
          </a:bodyPr>
          <a:lstStyle/>
          <a:p>
            <a:pPr algn="ct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sp>
        <p:nvSpPr>
          <p:cNvPr id="3" name="Content Placeholder 2"/>
          <p:cNvSpPr>
            <a:spLocks noGrp="1"/>
          </p:cNvSpPr>
          <p:nvPr>
            <p:ph idx="1"/>
          </p:nvPr>
        </p:nvSpPr>
        <p:spPr>
          <a:xfrm>
            <a:off x="228600" y="1066800"/>
            <a:ext cx="8458200" cy="5059363"/>
          </a:xfrm>
        </p:spPr>
        <p:txBody>
          <a:bodyPr/>
          <a:lstStyle/>
          <a:p>
            <a:pPr lvl="1">
              <a:buNone/>
            </a:pPr>
            <a:endParaRPr lang="en-US" sz="1400" dirty="0"/>
          </a:p>
          <a:p>
            <a:pPr lvl="2">
              <a:buNone/>
            </a:pPr>
            <a:endParaRPr lang="en-US" sz="1600" dirty="0"/>
          </a:p>
          <a:p>
            <a:pPr lvl="2">
              <a:buNone/>
            </a:pPr>
            <a:endParaRPr lang="en-US" sz="1600" dirty="0">
              <a:solidFill>
                <a:srgbClr val="1987B9"/>
              </a:solidFill>
              <a:latin typeface="+mj-lt"/>
              <a:ea typeface="+mj-ea"/>
              <a:cs typeface="+mj-cs"/>
            </a:endParaRPr>
          </a:p>
          <a:p>
            <a:pPr lvl="2">
              <a:buNone/>
            </a:pPr>
            <a:endParaRPr lang="en-US" sz="1600" dirty="0">
              <a:solidFill>
                <a:srgbClr val="1987B9"/>
              </a:solidFill>
              <a:latin typeface="+mj-lt"/>
              <a:ea typeface="+mj-ea"/>
              <a:cs typeface="+mj-cs"/>
            </a:endParaRPr>
          </a:p>
          <a:p>
            <a:pPr lvl="2">
              <a:buNone/>
            </a:pPr>
            <a:r>
              <a:rPr lang="en-US" sz="4800" b="1" dirty="0">
                <a:solidFill>
                  <a:srgbClr val="1987B9"/>
                </a:solidFill>
                <a:latin typeface="+mj-lt"/>
                <a:ea typeface="+mj-ea"/>
                <a:cs typeface="+mj-cs"/>
              </a:rPr>
              <a:t>Thank You</a:t>
            </a:r>
          </a:p>
        </p:txBody>
      </p:sp>
      <p:sp>
        <p:nvSpPr>
          <p:cNvPr id="4" name="Slide Number Placeholder 3"/>
          <p:cNvSpPr>
            <a:spLocks noGrp="1"/>
          </p:cNvSpPr>
          <p:nvPr>
            <p:ph type="sldNum" sz="quarter" idx="11"/>
          </p:nvPr>
        </p:nvSpPr>
        <p:spPr>
          <a:xfrm>
            <a:off x="228600" y="6324600"/>
            <a:ext cx="3352800" cy="365125"/>
          </a:xfrm>
        </p:spPr>
        <p:txBody>
          <a:bodyPr/>
          <a:lstStyle/>
          <a:p>
            <a:pPr>
              <a:defRPr/>
            </a:pPr>
            <a:fld id="{293D41BB-7993-491A-B7EB-16EAF4750834}" type="slidenum">
              <a:rPr lang="en-US" smtClean="0">
                <a:solidFill>
                  <a:srgbClr val="000000"/>
                </a:solidFill>
                <a:latin typeface="Arial" pitchFamily="34" charset="0"/>
                <a:cs typeface="Arial" pitchFamily="34" charset="0"/>
              </a:rPr>
              <a:pPr>
                <a:defRPr/>
              </a:pPr>
              <a:t>33</a:t>
            </a:fld>
            <a:endParaRPr lang="en-US" dirty="0">
              <a:solidFill>
                <a:srgbClr val="000000"/>
              </a:solidFill>
              <a:latin typeface="Arial" pitchFamily="34" charset="0"/>
              <a:cs typeface="Arial" pitchFamily="34" charset="0"/>
            </a:endParaRPr>
          </a:p>
        </p:txBody>
      </p:sp>
      <p:sp>
        <p:nvSpPr>
          <p:cNvPr id="6" name="TextBox 5">
            <a:extLst>
              <a:ext uri="{C183D7F6-B498-43B3-948B-1728B52AA6E4}">
                <adec:decorative xmlns:adec="http://schemas.microsoft.com/office/drawing/2017/decorative" val="1"/>
              </a:ext>
            </a:extLst>
          </p:cNvPr>
          <p:cNvSpPr txBox="1"/>
          <p:nvPr/>
        </p:nvSpPr>
        <p:spPr>
          <a:xfrm>
            <a:off x="6705600" y="6415992"/>
            <a:ext cx="2438400" cy="442008"/>
          </a:xfrm>
          <a:prstGeom prst="rect">
            <a:avLst/>
          </a:prstGeom>
          <a:solidFill>
            <a:schemeClr val="bg1"/>
          </a:solidFill>
        </p:spPr>
        <p:txBody>
          <a:bodyPr wrap="square" rtlCol="0">
            <a:spAutoFit/>
          </a:bodyPr>
          <a:lstStyle/>
          <a:p>
            <a:endParaRPr lang="en-US" dirty="0">
              <a:solidFill>
                <a:prstClr val="black"/>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477000" y="5791200"/>
            <a:ext cx="2514600" cy="762000"/>
          </a:xfrm>
          <a:prstGeom prst="rect">
            <a:avLst/>
          </a:prstGeom>
        </p:spPr>
      </p:pic>
      <p:pic>
        <p:nvPicPr>
          <p:cNvPr id="7" name="Picture 3">
            <a:extLst>
              <a:ext uri="{C183D7F6-B498-43B3-948B-1728B52AA6E4}">
                <adec:decorative xmlns:adec="http://schemas.microsoft.com/office/drawing/2017/decorative" val="1"/>
              </a:ext>
            </a:extLst>
          </p:cNvPr>
          <p:cNvPicPr>
            <a:picLocks noChangeAspect="1"/>
          </p:cNvPicPr>
          <p:nvPr/>
        </p:nvPicPr>
        <p:blipFill>
          <a:blip r:embed="rId4" cstate="print"/>
          <a:srcRect/>
          <a:stretch>
            <a:fillRect/>
          </a:stretch>
        </p:blipFill>
        <p:spPr bwMode="auto">
          <a:xfrm>
            <a:off x="8475663" y="704850"/>
            <a:ext cx="422275" cy="3349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271" y="3664782"/>
            <a:ext cx="7772400" cy="1470025"/>
          </a:xfrm>
        </p:spPr>
        <p:txBody>
          <a:bodyPr>
            <a:normAutofit fontScale="90000"/>
          </a:bodyPr>
          <a:lstStyle/>
          <a:p>
            <a:r>
              <a:rPr lang="en-US" dirty="0">
                <a:solidFill>
                  <a:srgbClr val="404040"/>
                </a:solidFill>
                <a:cs typeface="Gotham Bold"/>
              </a:rPr>
              <a:t>Implied Consent </a:t>
            </a:r>
            <a:br>
              <a:rPr lang="en-US" dirty="0">
                <a:solidFill>
                  <a:srgbClr val="404040"/>
                </a:solidFill>
                <a:cs typeface="Gotham Bold"/>
              </a:rPr>
            </a:br>
            <a:br>
              <a:rPr lang="en-US" dirty="0">
                <a:solidFill>
                  <a:srgbClr val="404040"/>
                </a:solidFill>
                <a:cs typeface="Gotham Bold"/>
              </a:rPr>
            </a:br>
            <a:r>
              <a:rPr lang="en-US" sz="2400" dirty="0">
                <a:solidFill>
                  <a:srgbClr val="404040"/>
                </a:solidFill>
                <a:cs typeface="Gotham Bold"/>
              </a:rPr>
              <a:t>Stephanie Carter</a:t>
            </a:r>
            <a:br>
              <a:rPr lang="en-US" sz="2400" dirty="0">
                <a:solidFill>
                  <a:srgbClr val="404040"/>
                </a:solidFill>
                <a:cs typeface="Gotham Bold"/>
              </a:rPr>
            </a:br>
            <a:r>
              <a:rPr lang="en-US" sz="2400" dirty="0">
                <a:solidFill>
                  <a:srgbClr val="404040"/>
                </a:solidFill>
                <a:cs typeface="Gotham Bold"/>
              </a:rPr>
              <a:t>scarter@reconnect.on.ca</a:t>
            </a:r>
            <a:br>
              <a:rPr lang="en-US" sz="2400" dirty="0">
                <a:solidFill>
                  <a:srgbClr val="404040"/>
                </a:solidFill>
                <a:cs typeface="Gotham Bold"/>
              </a:rPr>
            </a:br>
            <a:r>
              <a:rPr lang="en-US" sz="2400" dirty="0">
                <a:solidFill>
                  <a:srgbClr val="404040"/>
                </a:solidFill>
                <a:cs typeface="Gotham Bold"/>
              </a:rPr>
              <a:t>Privacy Officer</a:t>
            </a:r>
            <a:br>
              <a:rPr lang="en-US" sz="2400" dirty="0">
                <a:solidFill>
                  <a:srgbClr val="404040"/>
                </a:solidFill>
                <a:cs typeface="Gotham Bold"/>
              </a:rPr>
            </a:br>
            <a:r>
              <a:rPr lang="en-US" sz="2400" dirty="0">
                <a:solidFill>
                  <a:srgbClr val="404040"/>
                </a:solidFill>
                <a:cs typeface="Gotham Bold"/>
              </a:rPr>
              <a:t> 		 </a:t>
            </a:r>
            <a:br>
              <a:rPr lang="en-US" sz="2400" dirty="0">
                <a:solidFill>
                  <a:srgbClr val="404040"/>
                </a:solidFill>
                <a:cs typeface="Gotham Bold"/>
              </a:rPr>
            </a:br>
            <a:r>
              <a:rPr lang="en-US" sz="2400" dirty="0">
                <a:solidFill>
                  <a:srgbClr val="404040"/>
                </a:solidFill>
                <a:cs typeface="Gotham Bold"/>
              </a:rPr>
              <a:t>Mike Hughes</a:t>
            </a:r>
            <a:br>
              <a:rPr lang="en-US" sz="2400" dirty="0">
                <a:solidFill>
                  <a:srgbClr val="404040"/>
                </a:solidFill>
                <a:cs typeface="Gotham Bold"/>
              </a:rPr>
            </a:br>
            <a:r>
              <a:rPr lang="en-US" sz="2400" dirty="0">
                <a:solidFill>
                  <a:srgbClr val="404040"/>
                </a:solidFill>
                <a:cs typeface="Gotham Bold"/>
              </a:rPr>
              <a:t>mhughes@reconnect.on.ca</a:t>
            </a:r>
            <a:br>
              <a:rPr lang="en-US" sz="2400" dirty="0">
                <a:solidFill>
                  <a:srgbClr val="404040"/>
                </a:solidFill>
                <a:cs typeface="Gotham Bold"/>
              </a:rPr>
            </a:br>
            <a:r>
              <a:rPr lang="en-US" sz="2400" dirty="0">
                <a:solidFill>
                  <a:srgbClr val="404040"/>
                </a:solidFill>
                <a:cs typeface="Gotham Bold"/>
              </a:rPr>
              <a:t>Clinical Program Manager</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6" y="8215550"/>
            <a:ext cx="3960440" cy="910197"/>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976" y="8367950"/>
            <a:ext cx="3960440" cy="910197"/>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640" y="8028384"/>
            <a:ext cx="3960440" cy="910197"/>
          </a:xfrm>
          <a:prstGeom prst="rect">
            <a:avLst/>
          </a:prstGeom>
        </p:spPr>
      </p:pic>
      <p:pic>
        <p:nvPicPr>
          <p:cNvPr id="11" name="Picture 10" descr="Reconnect Community sercices"/>
          <p:cNvPicPr>
            <a:picLocks noChangeAspect="1"/>
          </p:cNvPicPr>
          <p:nvPr/>
        </p:nvPicPr>
        <p:blipFill>
          <a:blip r:embed="rId3" cstate="print"/>
          <a:stretch>
            <a:fillRect/>
          </a:stretch>
        </p:blipFill>
        <p:spPr>
          <a:xfrm>
            <a:off x="498647" y="623634"/>
            <a:ext cx="8141477" cy="1871092"/>
          </a:xfrm>
          <a:prstGeom prst="rect">
            <a:avLst/>
          </a:prstGeom>
        </p:spPr>
      </p:pic>
    </p:spTree>
    <p:extLst>
      <p:ext uri="{BB962C8B-B14F-4D97-AF65-F5344CB8AC3E}">
        <p14:creationId xmlns:p14="http://schemas.microsoft.com/office/powerpoint/2010/main" val="298303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nge-architect-sign1.jpg"/>
          <p:cNvPicPr>
            <a:picLocks noChangeAspect="1"/>
          </p:cNvPicPr>
          <p:nvPr/>
        </p:nvPicPr>
        <p:blipFill>
          <a:blip r:embed="rId2" cstate="email">
            <a:alphaModFix amt="18000"/>
            <a:extLst>
              <a:ext uri="{28A0092B-C50C-407E-A947-70E740481C1C}">
                <a14:useLocalDpi xmlns:a14="http://schemas.microsoft.com/office/drawing/2010/main"/>
              </a:ext>
            </a:extLst>
          </a:blip>
          <a:stretch>
            <a:fillRect/>
          </a:stretch>
        </p:blipFill>
        <p:spPr>
          <a:xfrm>
            <a:off x="0" y="1563846"/>
            <a:ext cx="9144000" cy="5320861"/>
          </a:xfrm>
          <a:prstGeom prst="rect">
            <a:avLst/>
          </a:prstGeom>
        </p:spPr>
      </p:pic>
      <p:sp>
        <p:nvSpPr>
          <p:cNvPr id="2" name="Title 1"/>
          <p:cNvSpPr>
            <a:spLocks noGrp="1"/>
          </p:cNvSpPr>
          <p:nvPr>
            <p:ph type="title"/>
          </p:nvPr>
        </p:nvSpPr>
        <p:spPr>
          <a:xfrm>
            <a:off x="457200" y="274638"/>
            <a:ext cx="7458089" cy="1143000"/>
          </a:xfrm>
        </p:spPr>
        <p:txBody>
          <a:bodyPr>
            <a:normAutofit/>
          </a:bodyPr>
          <a:lstStyle/>
          <a:p>
            <a:pPr algn="l"/>
            <a:r>
              <a:rPr lang="en-US" sz="4000" dirty="0"/>
              <a:t>Implied Consent</a:t>
            </a:r>
          </a:p>
        </p:txBody>
      </p:sp>
      <p:sp>
        <p:nvSpPr>
          <p:cNvPr id="3" name="Content Placeholder 2"/>
          <p:cNvSpPr>
            <a:spLocks noGrp="1"/>
          </p:cNvSpPr>
          <p:nvPr>
            <p:ph idx="1"/>
          </p:nvPr>
        </p:nvSpPr>
        <p:spPr>
          <a:xfrm>
            <a:off x="457200" y="1696960"/>
            <a:ext cx="4093487" cy="5161040"/>
          </a:xfrm>
        </p:spPr>
        <p:txBody>
          <a:bodyPr>
            <a:normAutofit/>
          </a:bodyPr>
          <a:lstStyle/>
          <a:p>
            <a:pPr marL="0" indent="0" algn="ctr">
              <a:buNone/>
            </a:pPr>
            <a:r>
              <a:rPr lang="en-US" sz="3600" dirty="0"/>
              <a:t>Reconnect has moved to a new </a:t>
            </a:r>
          </a:p>
          <a:p>
            <a:pPr marL="0" indent="0" algn="ctr">
              <a:buNone/>
            </a:pPr>
            <a:r>
              <a:rPr lang="en-US" sz="3600" dirty="0"/>
              <a:t>model of consent </a:t>
            </a:r>
          </a:p>
          <a:p>
            <a:pPr marL="0" indent="0" algn="ctr">
              <a:buNone/>
            </a:pPr>
            <a:r>
              <a:rPr lang="en-US" sz="3600" dirty="0"/>
              <a:t>referred to as </a:t>
            </a:r>
          </a:p>
          <a:p>
            <a:pPr marL="0" indent="0" algn="ctr">
              <a:buNone/>
            </a:pPr>
            <a:r>
              <a:rPr lang="en-US" sz="3600" dirty="0"/>
              <a:t>implied consent </a:t>
            </a:r>
          </a:p>
        </p:txBody>
      </p:sp>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35</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61753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What’s changed</a:t>
            </a:r>
          </a:p>
        </p:txBody>
      </p:sp>
      <p:pic>
        <p:nvPicPr>
          <p:cNvPr id="5" name="Content Placeholder 4" descr="2074 jpg.jpg"/>
          <p:cNvPicPr>
            <a:picLocks noGrp="1" noChangeAspect="1"/>
          </p:cNvPicPr>
          <p:nvPr>
            <p:ph idx="1"/>
          </p:nvPr>
        </p:nvPicPr>
        <p:blipFill>
          <a:blip r:embed="rId3" cstate="print">
            <a:alphaModFix amt="20000"/>
            <a:extLst>
              <a:ext uri="{28A0092B-C50C-407E-A947-70E740481C1C}">
                <a14:useLocalDpi xmlns:a14="http://schemas.microsoft.com/office/drawing/2010/main" val="0"/>
              </a:ext>
            </a:extLst>
          </a:blip>
          <a:srcRect t="1239" b="1239"/>
          <a:stretch>
            <a:fillRect/>
          </a:stretch>
        </p:blipFill>
        <p:spPr>
          <a:xfrm>
            <a:off x="0" y="1417638"/>
            <a:ext cx="9151477" cy="5467059"/>
          </a:xfrm>
        </p:spPr>
      </p:pic>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36</a:t>
            </a:fld>
            <a:endParaRPr lang="en-US" dirty="0">
              <a:solidFill>
                <a:schemeClr val="tx1"/>
              </a:solidFill>
              <a:latin typeface="Arial" pitchFamily="34" charset="0"/>
              <a:cs typeface="Arial" pitchFamily="34" charset="0"/>
            </a:endParaRPr>
          </a:p>
        </p:txBody>
      </p:sp>
      <p:sp>
        <p:nvSpPr>
          <p:cNvPr id="6" name="Title 1"/>
          <p:cNvSpPr txBox="1">
            <a:spLocks/>
          </p:cNvSpPr>
          <p:nvPr/>
        </p:nvSpPr>
        <p:spPr>
          <a:xfrm>
            <a:off x="245540" y="1593697"/>
            <a:ext cx="8229600" cy="37716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lumMod val="75000"/>
                    <a:lumOff val="25000"/>
                  </a:schemeClr>
                </a:solidFill>
                <a:latin typeface="Gotham Bold"/>
                <a:ea typeface="+mj-ea"/>
                <a:cs typeface="+mj-cs"/>
              </a:defRPr>
            </a:lvl1pPr>
          </a:lstStyle>
          <a:p>
            <a:pPr marL="571500" indent="-571500" algn="l">
              <a:buFont typeface="Arial"/>
              <a:buChar char="•"/>
            </a:pPr>
            <a:r>
              <a:rPr lang="en-US" sz="3200" dirty="0">
                <a:solidFill>
                  <a:prstClr val="black">
                    <a:lumMod val="75000"/>
                    <a:lumOff val="25000"/>
                  </a:prstClr>
                </a:solidFill>
                <a:latin typeface="Gotham Book"/>
                <a:cs typeface="Gotham Book"/>
              </a:rPr>
              <a:t>Moved from express to </a:t>
            </a:r>
            <a:r>
              <a:rPr lang="en-US" sz="3200" dirty="0">
                <a:solidFill>
                  <a:srgbClr val="4F81BD"/>
                </a:solidFill>
                <a:latin typeface="Gotham Book"/>
                <a:cs typeface="Gotham Book"/>
              </a:rPr>
              <a:t>implied consent</a:t>
            </a:r>
            <a:r>
              <a:rPr lang="en-US" sz="3200" dirty="0">
                <a:solidFill>
                  <a:prstClr val="black">
                    <a:lumMod val="75000"/>
                    <a:lumOff val="25000"/>
                  </a:prstClr>
                </a:solidFill>
                <a:latin typeface="Gotham Book"/>
                <a:cs typeface="Gotham Book"/>
              </a:rPr>
              <a:t> for circle of care sharing</a:t>
            </a:r>
          </a:p>
          <a:p>
            <a:pPr marL="571500" indent="-571500" algn="l">
              <a:buClr>
                <a:srgbClr val="1F497D">
                  <a:lumMod val="50000"/>
                </a:srgbClr>
              </a:buClr>
              <a:buFont typeface="Arial"/>
              <a:buChar char="•"/>
            </a:pPr>
            <a:r>
              <a:rPr lang="en-US" sz="3200" dirty="0">
                <a:solidFill>
                  <a:srgbClr val="4F81BD"/>
                </a:solidFill>
                <a:latin typeface="Gotham Book"/>
                <a:cs typeface="Gotham Book"/>
              </a:rPr>
              <a:t>Reduced</a:t>
            </a:r>
            <a:r>
              <a:rPr lang="en-US" sz="3200" dirty="0">
                <a:solidFill>
                  <a:prstClr val="black">
                    <a:lumMod val="75000"/>
                    <a:lumOff val="25000"/>
                  </a:prstClr>
                </a:solidFill>
                <a:latin typeface="Gotham Book"/>
                <a:cs typeface="Gotham Book"/>
              </a:rPr>
              <a:t> the number of consent forms in use</a:t>
            </a:r>
          </a:p>
          <a:p>
            <a:pPr marL="571500" indent="-571500" algn="l">
              <a:buFont typeface="Arial"/>
              <a:buChar char="•"/>
            </a:pPr>
            <a:r>
              <a:rPr lang="en-US" sz="3200" dirty="0">
                <a:solidFill>
                  <a:prstClr val="black">
                    <a:lumMod val="75000"/>
                    <a:lumOff val="25000"/>
                  </a:prstClr>
                </a:solidFill>
                <a:latin typeface="Gotham Book"/>
                <a:cs typeface="Gotham Book"/>
              </a:rPr>
              <a:t>Provided </a:t>
            </a:r>
            <a:r>
              <a:rPr lang="en-US" sz="3200" dirty="0">
                <a:solidFill>
                  <a:srgbClr val="4F81BD"/>
                </a:solidFill>
                <a:latin typeface="Gotham Book"/>
                <a:cs typeface="Gotham Book"/>
              </a:rPr>
              <a:t>language</a:t>
            </a:r>
            <a:r>
              <a:rPr lang="en-US" sz="3200" dirty="0">
                <a:solidFill>
                  <a:prstClr val="black">
                    <a:lumMod val="75000"/>
                    <a:lumOff val="25000"/>
                  </a:prstClr>
                </a:solidFill>
                <a:latin typeface="Gotham Book"/>
                <a:cs typeface="Gotham Book"/>
              </a:rPr>
              <a:t> to relay Reconnects’ privacy and consent practices</a:t>
            </a:r>
          </a:p>
          <a:p>
            <a:pPr marL="571500" indent="-571500" algn="l">
              <a:buFont typeface="Arial"/>
              <a:buChar char="•"/>
            </a:pPr>
            <a:r>
              <a:rPr lang="en-US" sz="3200" dirty="0">
                <a:solidFill>
                  <a:prstClr val="black">
                    <a:lumMod val="75000"/>
                    <a:lumOff val="25000"/>
                  </a:prstClr>
                </a:solidFill>
                <a:latin typeface="Gotham Book"/>
                <a:cs typeface="Gotham Book"/>
              </a:rPr>
              <a:t>Client management system (CMS) </a:t>
            </a:r>
            <a:r>
              <a:rPr lang="en-US" sz="3200" dirty="0">
                <a:solidFill>
                  <a:srgbClr val="4F81BD"/>
                </a:solidFill>
                <a:latin typeface="Gotham Book"/>
                <a:cs typeface="Gotham Book"/>
              </a:rPr>
              <a:t>flags</a:t>
            </a:r>
            <a:r>
              <a:rPr lang="en-US" sz="3200" dirty="0">
                <a:solidFill>
                  <a:prstClr val="black">
                    <a:lumMod val="75000"/>
                    <a:lumOff val="25000"/>
                  </a:prstClr>
                </a:solidFill>
                <a:latin typeface="Gotham Book"/>
                <a:cs typeface="Gotham Book"/>
              </a:rPr>
              <a:t> that this conversation has happened</a:t>
            </a:r>
          </a:p>
          <a:p>
            <a:pPr marL="571500" indent="-571500" algn="l">
              <a:buFont typeface="Arial"/>
              <a:buChar char="•"/>
            </a:pPr>
            <a:endParaRPr lang="en-US" sz="3200" dirty="0">
              <a:solidFill>
                <a:prstClr val="black">
                  <a:lumMod val="75000"/>
                  <a:lumOff val="25000"/>
                </a:prstClr>
              </a:solidFill>
              <a:latin typeface="Gotham Book"/>
              <a:cs typeface="Gotham Book"/>
            </a:endParaRPr>
          </a:p>
        </p:txBody>
      </p:sp>
    </p:spTree>
    <p:extLst>
      <p:ext uri="{BB962C8B-B14F-4D97-AF65-F5344CB8AC3E}">
        <p14:creationId xmlns:p14="http://schemas.microsoft.com/office/powerpoint/2010/main" val="3723523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08b0dd.jpg"/>
          <p:cNvPicPr>
            <a:picLocks noChangeAspect="1"/>
          </p:cNvPicPr>
          <p:nvPr/>
        </p:nvPicPr>
        <p:blipFill>
          <a:blip r:embed="rId2" cstate="print">
            <a:alphaModFix amt="34000"/>
            <a:extLst>
              <a:ext uri="{28A0092B-C50C-407E-A947-70E740481C1C}">
                <a14:useLocalDpi xmlns:a14="http://schemas.microsoft.com/office/drawing/2010/main"/>
              </a:ext>
            </a:extLst>
          </a:blip>
          <a:stretch>
            <a:fillRect/>
          </a:stretch>
        </p:blipFill>
        <p:spPr>
          <a:xfrm>
            <a:off x="-459398" y="-230643"/>
            <a:ext cx="10103577" cy="7395674"/>
          </a:xfrm>
          <a:prstGeom prst="rect">
            <a:avLst/>
          </a:prstGeom>
        </p:spPr>
      </p:pic>
      <p:sp>
        <p:nvSpPr>
          <p:cNvPr id="2" name="Title 1"/>
          <p:cNvSpPr>
            <a:spLocks noGrp="1"/>
          </p:cNvSpPr>
          <p:nvPr>
            <p:ph type="title"/>
          </p:nvPr>
        </p:nvSpPr>
        <p:spPr>
          <a:xfrm>
            <a:off x="245540" y="2614530"/>
            <a:ext cx="8229600" cy="1614994"/>
          </a:xfrm>
        </p:spPr>
        <p:txBody>
          <a:bodyPr>
            <a:normAutofit/>
          </a:bodyPr>
          <a:lstStyle/>
          <a:p>
            <a:r>
              <a:rPr lang="en-US" dirty="0"/>
              <a:t>Goal: to remove barriers and reduce paperwork</a:t>
            </a:r>
          </a:p>
        </p:txBody>
      </p:sp>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37</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24079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Gotham Bold"/>
                <a:cs typeface="Gotham Bold"/>
              </a:rPr>
              <a:t>Consent</a:t>
            </a:r>
          </a:p>
        </p:txBody>
      </p:sp>
      <p:sp>
        <p:nvSpPr>
          <p:cNvPr id="3" name="Content Placeholder 2"/>
          <p:cNvSpPr>
            <a:spLocks noGrp="1"/>
          </p:cNvSpPr>
          <p:nvPr>
            <p:ph sz="quarter" idx="1"/>
          </p:nvPr>
        </p:nvSpPr>
        <p:spPr>
          <a:xfrm>
            <a:off x="457200" y="1644712"/>
            <a:ext cx="8229600" cy="4525963"/>
          </a:xfrm>
        </p:spPr>
        <p:txBody>
          <a:bodyPr>
            <a:noAutofit/>
          </a:bodyPr>
          <a:lstStyle/>
          <a:p>
            <a:pPr marL="0" indent="0">
              <a:spcAft>
                <a:spcPts val="200"/>
              </a:spcAft>
              <a:buNone/>
            </a:pPr>
            <a:r>
              <a:rPr lang="en-US" sz="3600" dirty="0">
                <a:cs typeface="Gotham Book"/>
              </a:rPr>
              <a:t>A health information custodian (HIC) needs to obtain an individual’s consent to </a:t>
            </a:r>
            <a:r>
              <a:rPr lang="en-US" sz="3600" dirty="0">
                <a:solidFill>
                  <a:schemeClr val="accent1"/>
                </a:solidFill>
                <a:latin typeface="Gotham Bold"/>
                <a:cs typeface="Gotham Bold"/>
              </a:rPr>
              <a:t>collect</a:t>
            </a:r>
            <a:r>
              <a:rPr lang="en-US" sz="3600" dirty="0">
                <a:cs typeface="Gotham Book"/>
              </a:rPr>
              <a:t>, </a:t>
            </a:r>
            <a:r>
              <a:rPr lang="en-US" sz="3600" dirty="0">
                <a:solidFill>
                  <a:srgbClr val="4F81BD"/>
                </a:solidFill>
                <a:latin typeface="Gotham Bold"/>
                <a:cs typeface="Gotham Bold"/>
              </a:rPr>
              <a:t>use</a:t>
            </a:r>
            <a:r>
              <a:rPr lang="en-US" sz="3600" dirty="0">
                <a:cs typeface="Gotham Book"/>
              </a:rPr>
              <a:t> or </a:t>
            </a:r>
            <a:r>
              <a:rPr lang="en-US" sz="3600" dirty="0">
                <a:solidFill>
                  <a:srgbClr val="4F81BD"/>
                </a:solidFill>
                <a:latin typeface="Gotham Bold"/>
                <a:cs typeface="Gotham Bold"/>
              </a:rPr>
              <a:t>disclose</a:t>
            </a:r>
            <a:r>
              <a:rPr lang="en-US" sz="3600" dirty="0">
                <a:cs typeface="Gotham Book"/>
              </a:rPr>
              <a:t> personal health information (PHI). </a:t>
            </a:r>
          </a:p>
          <a:p>
            <a:pPr marL="0" indent="0">
              <a:spcAft>
                <a:spcPts val="200"/>
              </a:spcAft>
              <a:buNone/>
            </a:pPr>
            <a:endParaRPr lang="en-US" sz="2800" dirty="0">
              <a:cs typeface="Gotham Book"/>
            </a:endParaRPr>
          </a:p>
          <a:p>
            <a:pPr>
              <a:spcAft>
                <a:spcPts val="200"/>
              </a:spcAft>
            </a:pPr>
            <a:endParaRPr lang="en-US" sz="2800" dirty="0">
              <a:cs typeface="Gotham Book"/>
            </a:endParaRPr>
          </a:p>
        </p:txBody>
      </p:sp>
      <p:sp>
        <p:nvSpPr>
          <p:cNvPr id="5" name="Slide Number Placeholder 4"/>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38</a:t>
            </a:fld>
            <a:endParaRPr lang="en-US" sz="1100" dirty="0">
              <a:solidFill>
                <a:schemeClr val="tx1"/>
              </a:solidFill>
              <a:latin typeface="Arial" pitchFamily="34" charset="0"/>
              <a:cs typeface="Arial"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Tree>
    <p:extLst>
      <p:ext uri="{BB962C8B-B14F-4D97-AF65-F5344CB8AC3E}">
        <p14:creationId xmlns:p14="http://schemas.microsoft.com/office/powerpoint/2010/main" val="344385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Gotham Bold"/>
                <a:cs typeface="Gotham Bold"/>
              </a:rPr>
              <a:t>Consent</a:t>
            </a:r>
          </a:p>
        </p:txBody>
      </p:sp>
      <p:sp>
        <p:nvSpPr>
          <p:cNvPr id="3" name="Content Placeholder 2"/>
          <p:cNvSpPr>
            <a:spLocks noGrp="1"/>
          </p:cNvSpPr>
          <p:nvPr>
            <p:ph sz="quarter" idx="1"/>
          </p:nvPr>
        </p:nvSpPr>
        <p:spPr>
          <a:xfrm>
            <a:off x="457200" y="1518270"/>
            <a:ext cx="8229600" cy="4525963"/>
          </a:xfrm>
        </p:spPr>
        <p:txBody>
          <a:bodyPr>
            <a:noAutofit/>
          </a:bodyPr>
          <a:lstStyle/>
          <a:p>
            <a:pPr marL="0" indent="0">
              <a:spcAft>
                <a:spcPts val="600"/>
              </a:spcAft>
              <a:buNone/>
            </a:pPr>
            <a:r>
              <a:rPr lang="en-US" sz="2600" dirty="0">
                <a:solidFill>
                  <a:schemeClr val="accent1"/>
                </a:solidFill>
                <a:latin typeface="Gotham Bold"/>
                <a:cs typeface="Gotham Bold"/>
              </a:rPr>
              <a:t>Express</a:t>
            </a:r>
            <a:r>
              <a:rPr lang="en-US" sz="2600" dirty="0">
                <a:solidFill>
                  <a:schemeClr val="accent1"/>
                </a:solidFill>
                <a:latin typeface="Gotham Book"/>
                <a:cs typeface="Gotham Book"/>
              </a:rPr>
              <a:t> </a:t>
            </a:r>
            <a:r>
              <a:rPr lang="en-US" sz="2600" dirty="0">
                <a:latin typeface="Gotham Book"/>
                <a:cs typeface="Gotham Book"/>
              </a:rPr>
              <a:t>consent is explicit and direct. It may be given verbally, in writing or by electronic means   </a:t>
            </a:r>
          </a:p>
          <a:p>
            <a:pPr marL="0" indent="0">
              <a:spcAft>
                <a:spcPts val="600"/>
              </a:spcAft>
              <a:buNone/>
            </a:pPr>
            <a:r>
              <a:rPr lang="en-US" sz="2600" dirty="0">
                <a:solidFill>
                  <a:srgbClr val="4F81BD"/>
                </a:solidFill>
                <a:latin typeface="Gotham Bold"/>
                <a:cs typeface="Gotham Bold"/>
              </a:rPr>
              <a:t>Implied</a:t>
            </a:r>
            <a:r>
              <a:rPr lang="en-US" sz="2600" dirty="0">
                <a:solidFill>
                  <a:srgbClr val="4F81BD"/>
                </a:solidFill>
                <a:latin typeface="Gotham Book"/>
                <a:cs typeface="Gotham Book"/>
              </a:rPr>
              <a:t> </a:t>
            </a:r>
            <a:r>
              <a:rPr lang="en-US" sz="2600" dirty="0">
                <a:latin typeface="Gotham Book"/>
                <a:cs typeface="Gotham Book"/>
              </a:rPr>
              <a:t>consent permits a HIC to infer from the surrounding circumstances that an individual would reasonably agree to the collection, use or disclosure of PHI within the circle of care</a:t>
            </a:r>
          </a:p>
          <a:p>
            <a:pPr marL="0" indent="0">
              <a:spcAft>
                <a:spcPts val="200"/>
              </a:spcAft>
              <a:buNone/>
            </a:pPr>
            <a:endParaRPr lang="en-US" sz="2600" dirty="0">
              <a:latin typeface="Gotham Book"/>
              <a:cs typeface="Gotham Book"/>
            </a:endParaRPr>
          </a:p>
          <a:p>
            <a:pPr marL="0" indent="0" algn="ctr">
              <a:buNone/>
            </a:pPr>
            <a:r>
              <a:rPr lang="en-US" dirty="0">
                <a:solidFill>
                  <a:schemeClr val="accent1"/>
                </a:solidFill>
                <a:latin typeface="Gotham Bold"/>
                <a:cs typeface="Gotham Bold"/>
              </a:rPr>
              <a:t>Both are </a:t>
            </a:r>
            <a:r>
              <a:rPr lang="en-US" u="sng" dirty="0">
                <a:solidFill>
                  <a:schemeClr val="accent1"/>
                </a:solidFill>
                <a:latin typeface="Gotham Bold"/>
                <a:cs typeface="Gotham Bold"/>
              </a:rPr>
              <a:t>equally</a:t>
            </a:r>
            <a:r>
              <a:rPr lang="en-US" dirty="0">
                <a:solidFill>
                  <a:schemeClr val="accent1"/>
                </a:solidFill>
                <a:latin typeface="Gotham Bold"/>
                <a:cs typeface="Gotham Bold"/>
              </a:rPr>
              <a:t> valid</a:t>
            </a:r>
            <a:endParaRPr lang="en-US" u="sng" dirty="0">
              <a:solidFill>
                <a:schemeClr val="accent1"/>
              </a:solidFill>
              <a:latin typeface="Gotham Bold"/>
              <a:cs typeface="Gotham Bold"/>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5" name="Slide Number Placeholder 4"/>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39</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0017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4" name="Slide Number Placeholder 3"/>
          <p:cNvSpPr>
            <a:spLocks noGrp="1"/>
          </p:cNvSpPr>
          <p:nvPr>
            <p:ph type="sldNum" sz="quarter" idx="10"/>
          </p:nvPr>
        </p:nvSpPr>
        <p:spPr/>
        <p:txBody>
          <a:bodyPr/>
          <a:lstStyle/>
          <a:p>
            <a:pPr>
              <a:defRPr/>
            </a:pPr>
            <a:fld id="{293D41BB-7993-491A-B7EB-16EAF4750834}" type="slidenum">
              <a:rPr lang="en-US" sz="1200" smtClean="0">
                <a:solidFill>
                  <a:srgbClr val="000000"/>
                </a:solidFill>
              </a:rPr>
              <a:pPr>
                <a:defRPr/>
              </a:pPr>
              <a:t>4</a:t>
            </a:fld>
            <a:endParaRPr lang="en-US" sz="1200"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Gotham Bold"/>
                <a:cs typeface="Gotham Bold"/>
              </a:rPr>
              <a:t>Consent</a:t>
            </a:r>
          </a:p>
        </p:txBody>
      </p:sp>
      <p:sp>
        <p:nvSpPr>
          <p:cNvPr id="3" name="Content Placeholder 2"/>
          <p:cNvSpPr>
            <a:spLocks noGrp="1"/>
          </p:cNvSpPr>
          <p:nvPr>
            <p:ph sz="quarter" idx="1"/>
          </p:nvPr>
        </p:nvSpPr>
        <p:spPr>
          <a:xfrm>
            <a:off x="457200" y="1568570"/>
            <a:ext cx="8229600" cy="4525963"/>
          </a:xfrm>
        </p:spPr>
        <p:txBody>
          <a:bodyPr>
            <a:normAutofit/>
          </a:bodyPr>
          <a:lstStyle/>
          <a:p>
            <a:pPr marL="0" indent="0">
              <a:spcAft>
                <a:spcPts val="200"/>
              </a:spcAft>
              <a:buNone/>
            </a:pPr>
            <a:r>
              <a:rPr lang="en-US" sz="2800" dirty="0">
                <a:cs typeface="Gotham Book"/>
              </a:rPr>
              <a:t>Under PHIPA, consent is considered valid if it is: </a:t>
            </a:r>
          </a:p>
          <a:p>
            <a:pPr lvl="1">
              <a:spcAft>
                <a:spcPts val="200"/>
              </a:spcAft>
              <a:buClr>
                <a:schemeClr val="tx1">
                  <a:lumMod val="75000"/>
                  <a:lumOff val="25000"/>
                </a:schemeClr>
              </a:buClr>
            </a:pPr>
            <a:r>
              <a:rPr lang="en-US" sz="2500" dirty="0">
                <a:solidFill>
                  <a:schemeClr val="accent1"/>
                </a:solidFill>
                <a:latin typeface="Gotham Bold"/>
                <a:cs typeface="Gotham Bold"/>
              </a:rPr>
              <a:t>Knowledgeable</a:t>
            </a:r>
            <a:r>
              <a:rPr lang="en-US" sz="2500" dirty="0">
                <a:cs typeface="Gotham Book"/>
              </a:rPr>
              <a:t>;</a:t>
            </a:r>
          </a:p>
          <a:p>
            <a:pPr lvl="1">
              <a:spcAft>
                <a:spcPts val="200"/>
              </a:spcAft>
              <a:buClr>
                <a:schemeClr val="tx1">
                  <a:lumMod val="75000"/>
                  <a:lumOff val="25000"/>
                </a:schemeClr>
              </a:buClr>
            </a:pPr>
            <a:r>
              <a:rPr lang="en-US" sz="2500" dirty="0">
                <a:solidFill>
                  <a:srgbClr val="4F81BD"/>
                </a:solidFill>
                <a:latin typeface="Gotham Bold"/>
                <a:cs typeface="Gotham Bold"/>
              </a:rPr>
              <a:t>Voluntary</a:t>
            </a:r>
            <a:r>
              <a:rPr lang="en-US" sz="2500" dirty="0">
                <a:cs typeface="Gotham Book"/>
              </a:rPr>
              <a:t> (not obtained under deception or coercion);</a:t>
            </a:r>
          </a:p>
          <a:p>
            <a:pPr lvl="1">
              <a:spcAft>
                <a:spcPts val="200"/>
              </a:spcAft>
              <a:buClr>
                <a:schemeClr val="tx1">
                  <a:lumMod val="75000"/>
                  <a:lumOff val="25000"/>
                </a:schemeClr>
              </a:buClr>
            </a:pPr>
            <a:r>
              <a:rPr lang="en-US" sz="2500" dirty="0">
                <a:solidFill>
                  <a:srgbClr val="4F81BD"/>
                </a:solidFill>
                <a:latin typeface="Gotham Bold"/>
                <a:cs typeface="Gotham Bold"/>
              </a:rPr>
              <a:t>Related</a:t>
            </a:r>
            <a:r>
              <a:rPr lang="en-US" sz="2500" dirty="0">
                <a:cs typeface="Gotham Book"/>
              </a:rPr>
              <a:t> to the information in question and</a:t>
            </a:r>
          </a:p>
          <a:p>
            <a:pPr lvl="1">
              <a:spcAft>
                <a:spcPts val="200"/>
              </a:spcAft>
            </a:pPr>
            <a:r>
              <a:rPr lang="en-US" sz="2500" dirty="0">
                <a:cs typeface="Gotham Book"/>
              </a:rPr>
              <a:t>Given by the </a:t>
            </a:r>
            <a:r>
              <a:rPr lang="en-US" sz="2500" dirty="0">
                <a:solidFill>
                  <a:srgbClr val="4F81BD"/>
                </a:solidFill>
                <a:latin typeface="Gotham Bold"/>
                <a:cs typeface="Gotham Bold"/>
              </a:rPr>
              <a:t>individual</a:t>
            </a:r>
            <a:r>
              <a:rPr lang="en-US" sz="2500" dirty="0">
                <a:cs typeface="Gotham Book"/>
              </a:rPr>
              <a:t> (or SDM).</a:t>
            </a:r>
          </a:p>
          <a:p>
            <a:pPr marL="0" indent="0">
              <a:spcAft>
                <a:spcPts val="200"/>
              </a:spcAft>
              <a:buNone/>
            </a:pPr>
            <a:endParaRPr lang="en-US" sz="2800" dirty="0">
              <a:cs typeface="Gotham Book"/>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5" name="Slide Number Placeholder 4"/>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40</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84884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5" y="274638"/>
            <a:ext cx="8229600" cy="1143000"/>
          </a:xfrm>
        </p:spPr>
        <p:txBody>
          <a:bodyPr>
            <a:normAutofit/>
          </a:bodyPr>
          <a:lstStyle/>
          <a:p>
            <a:pPr algn="l"/>
            <a:r>
              <a:rPr lang="en-US" sz="3600" dirty="0">
                <a:cs typeface="Gotham Bold"/>
              </a:rPr>
              <a:t>U</a:t>
            </a:r>
            <a:r>
              <a:rPr lang="en-US" sz="3600" dirty="0">
                <a:latin typeface="Gotham Bold"/>
                <a:cs typeface="Gotham Bold"/>
              </a:rPr>
              <a:t>se </a:t>
            </a:r>
            <a:r>
              <a:rPr lang="en-US" sz="3600" u="sng" dirty="0">
                <a:latin typeface="Gotham Bold"/>
                <a:cs typeface="Gotham Bold"/>
              </a:rPr>
              <a:t>implied</a:t>
            </a:r>
            <a:r>
              <a:rPr lang="en-US" sz="3600" dirty="0">
                <a:latin typeface="Gotham Bold"/>
                <a:cs typeface="Gotham Bold"/>
              </a:rPr>
              <a:t> consent when…</a:t>
            </a:r>
          </a:p>
        </p:txBody>
      </p:sp>
      <p:sp>
        <p:nvSpPr>
          <p:cNvPr id="3" name="Content Placeholder 2"/>
          <p:cNvSpPr>
            <a:spLocks noGrp="1"/>
          </p:cNvSpPr>
          <p:nvPr>
            <p:ph idx="1"/>
          </p:nvPr>
        </p:nvSpPr>
        <p:spPr/>
        <p:txBody>
          <a:bodyPr>
            <a:normAutofit fontScale="92500" lnSpcReduction="10000"/>
          </a:bodyPr>
          <a:lstStyle/>
          <a:p>
            <a:pPr>
              <a:lnSpc>
                <a:spcPct val="110000"/>
              </a:lnSpc>
              <a:spcAft>
                <a:spcPts val="200"/>
              </a:spcAft>
            </a:pPr>
            <a:r>
              <a:rPr lang="en-US" sz="2800" dirty="0">
                <a:cs typeface="Gotham Book"/>
              </a:rPr>
              <a:t>information is exchanged between HICs within the circle of care for the purpose of providing direct healthcare; and </a:t>
            </a:r>
          </a:p>
          <a:p>
            <a:pPr>
              <a:lnSpc>
                <a:spcPct val="110000"/>
              </a:lnSpc>
              <a:spcAft>
                <a:spcPts val="200"/>
              </a:spcAft>
            </a:pPr>
            <a:r>
              <a:rPr lang="en-US" sz="2800" dirty="0">
                <a:cs typeface="Gotham Book"/>
              </a:rPr>
              <a:t>a client has </a:t>
            </a:r>
            <a:r>
              <a:rPr lang="en-US" sz="2800" u="sng" dirty="0">
                <a:cs typeface="Gotham Book"/>
              </a:rPr>
              <a:t>not</a:t>
            </a:r>
            <a:r>
              <a:rPr lang="en-US" sz="2800" dirty="0">
                <a:cs typeface="Gotham Book"/>
              </a:rPr>
              <a:t> expressly withdrawn/withheld consent </a:t>
            </a:r>
          </a:p>
          <a:p>
            <a:pPr marL="0" indent="0">
              <a:lnSpc>
                <a:spcPct val="110000"/>
              </a:lnSpc>
              <a:spcAft>
                <a:spcPts val="200"/>
              </a:spcAft>
              <a:buNone/>
            </a:pPr>
            <a:r>
              <a:rPr lang="en-US" sz="2800" dirty="0">
                <a:cs typeface="Gotham Book"/>
              </a:rPr>
              <a:t>Examples: </a:t>
            </a:r>
          </a:p>
          <a:p>
            <a:pPr lvl="1">
              <a:lnSpc>
                <a:spcPct val="110000"/>
              </a:lnSpc>
              <a:spcAft>
                <a:spcPts val="200"/>
              </a:spcAft>
            </a:pPr>
            <a:r>
              <a:rPr lang="en-US" sz="2400" dirty="0">
                <a:cs typeface="Gotham Book"/>
              </a:rPr>
              <a:t>Sharing OCAN assessments on IAR </a:t>
            </a:r>
          </a:p>
          <a:p>
            <a:pPr lvl="1">
              <a:lnSpc>
                <a:spcPct val="110000"/>
              </a:lnSpc>
              <a:spcAft>
                <a:spcPts val="200"/>
              </a:spcAft>
            </a:pPr>
            <a:r>
              <a:rPr lang="en-US" sz="2400" dirty="0">
                <a:cs typeface="Gotham Book"/>
              </a:rPr>
              <a:t>One of our clients is admitted to hospital and has a RAI-MH – our staff can view this assessment on IAR</a:t>
            </a:r>
          </a:p>
          <a:p>
            <a:pPr lvl="1">
              <a:lnSpc>
                <a:spcPct val="110000"/>
              </a:lnSpc>
              <a:spcAft>
                <a:spcPts val="200"/>
              </a:spcAft>
            </a:pPr>
            <a:r>
              <a:rPr lang="en-US" sz="2400" dirty="0">
                <a:cs typeface="Gotham Book"/>
              </a:rPr>
              <a:t>When a client is referred to another agency we will send their record</a:t>
            </a:r>
          </a:p>
          <a:p>
            <a:pPr lvl="1">
              <a:lnSpc>
                <a:spcPct val="110000"/>
              </a:lnSpc>
              <a:spcAft>
                <a:spcPts val="200"/>
              </a:spcAft>
            </a:pPr>
            <a:endParaRPr lang="en-US" sz="2400" dirty="0">
              <a:cs typeface="Gotham Book"/>
            </a:endParaRPr>
          </a:p>
        </p:txBody>
      </p:sp>
      <p:sp>
        <p:nvSpPr>
          <p:cNvPr id="4" name="Slide Number Placeholder 3"/>
          <p:cNvSpPr>
            <a:spLocks noGrp="1"/>
          </p:cNvSpPr>
          <p:nvPr>
            <p:ph type="sldNum" sz="quarter" idx="12"/>
          </p:nvPr>
        </p:nvSpPr>
        <p:spPr/>
        <p:txBody>
          <a:bodyPr/>
          <a:lstStyle/>
          <a:p>
            <a:fld id="{0BFD2909-8930-405D-B3F1-0CBD3766928C}" type="slidenum">
              <a:rPr lang="en-US" smtClean="0">
                <a:solidFill>
                  <a:schemeClr val="tx1"/>
                </a:solidFill>
                <a:latin typeface="Arial" pitchFamily="34" charset="0"/>
                <a:cs typeface="Arial" pitchFamily="34" charset="0"/>
              </a:rPr>
              <a:pPr/>
              <a:t>41</a:t>
            </a:fld>
            <a:endParaRPr lang="en-US" dirty="0">
              <a:solidFill>
                <a:schemeClr val="tx1"/>
              </a:solidFill>
              <a:latin typeface="Arial" pitchFamily="34" charset="0"/>
              <a:cs typeface="Arial"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Tree>
    <p:extLst>
      <p:ext uri="{BB962C8B-B14F-4D97-AF65-F5344CB8AC3E}">
        <p14:creationId xmlns:p14="http://schemas.microsoft.com/office/powerpoint/2010/main" val="235700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274638"/>
            <a:ext cx="8229600" cy="1143000"/>
          </a:xfrm>
        </p:spPr>
        <p:txBody>
          <a:bodyPr>
            <a:normAutofit/>
          </a:bodyPr>
          <a:lstStyle/>
          <a:p>
            <a:pPr algn="l"/>
            <a:r>
              <a:rPr lang="en-US" sz="3600" dirty="0">
                <a:cs typeface="Gotham Bold"/>
              </a:rPr>
              <a:t>U</a:t>
            </a:r>
            <a:r>
              <a:rPr lang="en-US" sz="3600" dirty="0">
                <a:latin typeface="Gotham Bold"/>
                <a:cs typeface="Gotham Bold"/>
              </a:rPr>
              <a:t>se </a:t>
            </a:r>
            <a:r>
              <a:rPr lang="en-US" sz="3600" u="sng" dirty="0">
                <a:latin typeface="Gotham Bold"/>
                <a:cs typeface="Gotham Bold"/>
              </a:rPr>
              <a:t>express</a:t>
            </a:r>
            <a:r>
              <a:rPr lang="en-US" sz="3600" dirty="0">
                <a:latin typeface="Gotham Bold"/>
                <a:cs typeface="Gotham Bold"/>
              </a:rPr>
              <a:t> consent when…</a:t>
            </a:r>
          </a:p>
        </p:txBody>
      </p:sp>
      <p:sp>
        <p:nvSpPr>
          <p:cNvPr id="3" name="Content Placeholder 2"/>
          <p:cNvSpPr>
            <a:spLocks noGrp="1"/>
          </p:cNvSpPr>
          <p:nvPr>
            <p:ph idx="1"/>
          </p:nvPr>
        </p:nvSpPr>
        <p:spPr>
          <a:xfrm>
            <a:off x="457200" y="1452635"/>
            <a:ext cx="8229600" cy="4525963"/>
          </a:xfrm>
        </p:spPr>
        <p:txBody>
          <a:bodyPr>
            <a:noAutofit/>
          </a:bodyPr>
          <a:lstStyle/>
          <a:p>
            <a:pPr>
              <a:spcAft>
                <a:spcPts val="200"/>
              </a:spcAft>
            </a:pPr>
            <a:r>
              <a:rPr lang="en-US" sz="2400" dirty="0">
                <a:cs typeface="Gotham Book"/>
              </a:rPr>
              <a:t>information is being shared with a non-HIC - information is being shared for a purpose other than the provision of healthcare (except for de-identified reporting); or</a:t>
            </a:r>
          </a:p>
          <a:p>
            <a:pPr>
              <a:spcAft>
                <a:spcPts val="200"/>
              </a:spcAft>
            </a:pPr>
            <a:r>
              <a:rPr lang="en-US" sz="2400" dirty="0">
                <a:cs typeface="Gotham Book"/>
              </a:rPr>
              <a:t>client has withdrawn consent and information is requested to be shared with another individual </a:t>
            </a:r>
          </a:p>
          <a:p>
            <a:pPr marL="0" indent="0">
              <a:spcAft>
                <a:spcPts val="200"/>
              </a:spcAft>
              <a:buNone/>
            </a:pPr>
            <a:r>
              <a:rPr lang="en-US" sz="2400" dirty="0">
                <a:cs typeface="Gotham Book"/>
              </a:rPr>
              <a:t>Examples:  </a:t>
            </a:r>
          </a:p>
          <a:p>
            <a:pPr lvl="1">
              <a:spcAft>
                <a:spcPts val="200"/>
              </a:spcAft>
            </a:pPr>
            <a:r>
              <a:rPr lang="en-US" sz="2000" dirty="0">
                <a:cs typeface="Gotham Book"/>
              </a:rPr>
              <a:t>A client requests their record be shared with their lawyer for a capacity hearing</a:t>
            </a:r>
          </a:p>
          <a:p>
            <a:pPr lvl="1">
              <a:spcAft>
                <a:spcPts val="200"/>
              </a:spcAft>
            </a:pPr>
            <a:r>
              <a:rPr lang="en-US" sz="2000" dirty="0">
                <a:cs typeface="Gotham Book"/>
              </a:rPr>
              <a:t>A client has asked to share their information with a family member who is not their SDM</a:t>
            </a:r>
          </a:p>
        </p:txBody>
      </p:sp>
      <p:sp>
        <p:nvSpPr>
          <p:cNvPr id="4" name="Slide Number Placeholder 3"/>
          <p:cNvSpPr>
            <a:spLocks noGrp="1"/>
          </p:cNvSpPr>
          <p:nvPr>
            <p:ph type="sldNum" sz="quarter" idx="12"/>
          </p:nvPr>
        </p:nvSpPr>
        <p:spPr/>
        <p:txBody>
          <a:bodyPr/>
          <a:lstStyle/>
          <a:p>
            <a:fld id="{0BFD2909-8930-405D-B3F1-0CBD3766928C}" type="slidenum">
              <a:rPr lang="en-US" smtClean="0">
                <a:solidFill>
                  <a:schemeClr val="tx1"/>
                </a:solidFill>
                <a:latin typeface="Arial" pitchFamily="34" charset="0"/>
                <a:cs typeface="Arial" pitchFamily="34" charset="0"/>
              </a:rPr>
              <a:pPr/>
              <a:t>42</a:t>
            </a:fld>
            <a:endParaRPr lang="en-US" dirty="0">
              <a:solidFill>
                <a:schemeClr val="tx1"/>
              </a:solidFill>
              <a:latin typeface="Arial" pitchFamily="34" charset="0"/>
              <a:cs typeface="Arial"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Tree>
    <p:extLst>
      <p:ext uri="{BB962C8B-B14F-4D97-AF65-F5344CB8AC3E}">
        <p14:creationId xmlns:p14="http://schemas.microsoft.com/office/powerpoint/2010/main" val="2839059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441789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43</a:t>
            </a:fld>
            <a:endParaRPr lang="en-US" dirty="0">
              <a:solidFill>
                <a:schemeClr val="tx1"/>
              </a:solidFill>
              <a:latin typeface="Arial" pitchFamily="34" charset="0"/>
              <a:cs typeface="Arial"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54242" y="23485"/>
            <a:ext cx="1612900" cy="1612900"/>
          </a:xfrm>
          <a:prstGeom prst="rect">
            <a:avLst/>
          </a:prstGeom>
        </p:spPr>
      </p:pic>
      <p:sp>
        <p:nvSpPr>
          <p:cNvPr id="9" name="TextBox 8"/>
          <p:cNvSpPr txBox="1"/>
          <p:nvPr/>
        </p:nvSpPr>
        <p:spPr>
          <a:xfrm>
            <a:off x="3998021" y="3997811"/>
            <a:ext cx="1446341" cy="369332"/>
          </a:xfrm>
          <a:prstGeom prst="rect">
            <a:avLst/>
          </a:prstGeom>
          <a:noFill/>
        </p:spPr>
        <p:txBody>
          <a:bodyPr wrap="square" rtlCol="0">
            <a:spAutoFit/>
          </a:bodyPr>
          <a:lstStyle/>
          <a:p>
            <a:pPr defTabSz="457200"/>
            <a:r>
              <a:rPr lang="en-US" dirty="0">
                <a:solidFill>
                  <a:prstClr val="white"/>
                </a:solidFill>
              </a:rPr>
              <a:t>(If present)</a:t>
            </a:r>
          </a:p>
        </p:txBody>
      </p:sp>
    </p:spTree>
    <p:extLst>
      <p:ext uri="{BB962C8B-B14F-4D97-AF65-F5344CB8AC3E}">
        <p14:creationId xmlns:p14="http://schemas.microsoft.com/office/powerpoint/2010/main" val="4291309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6-04-13 13.19.2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835" y="-53789"/>
            <a:ext cx="4054165" cy="2305311"/>
          </a:xfrm>
          <a:prstGeom prst="rect">
            <a:avLst/>
          </a:prstGeom>
        </p:spPr>
      </p:pic>
      <p:sp>
        <p:nvSpPr>
          <p:cNvPr id="3" name="Content Placeholder 2"/>
          <p:cNvSpPr>
            <a:spLocks noGrp="1"/>
          </p:cNvSpPr>
          <p:nvPr>
            <p:ph idx="1"/>
          </p:nvPr>
        </p:nvSpPr>
        <p:spPr>
          <a:xfrm>
            <a:off x="457200" y="1828009"/>
            <a:ext cx="8229600" cy="4298154"/>
          </a:xfrm>
        </p:spPr>
        <p:txBody>
          <a:bodyPr>
            <a:normAutofit/>
          </a:bodyPr>
          <a:lstStyle/>
          <a:p>
            <a:r>
              <a:rPr lang="en-US" dirty="0"/>
              <a:t>Inform client of Reconnect privacy rights and consent practices:</a:t>
            </a:r>
          </a:p>
          <a:p>
            <a:pPr lvl="1"/>
            <a:r>
              <a:rPr lang="en-US" dirty="0"/>
              <a:t>What information is collected </a:t>
            </a:r>
          </a:p>
          <a:p>
            <a:pPr lvl="1"/>
            <a:r>
              <a:rPr lang="en-US" dirty="0"/>
              <a:t>How information is protected</a:t>
            </a:r>
          </a:p>
          <a:p>
            <a:pPr lvl="1"/>
            <a:r>
              <a:rPr lang="en-US" dirty="0"/>
              <a:t>Why and when information is shared </a:t>
            </a:r>
          </a:p>
          <a:p>
            <a:endParaRPr lang="en-US" dirty="0"/>
          </a:p>
          <a:p>
            <a:pPr marL="0" indent="0">
              <a:buNone/>
            </a:pPr>
            <a:r>
              <a:rPr lang="en-US" sz="2600" dirty="0">
                <a:solidFill>
                  <a:schemeClr val="bg1">
                    <a:lumMod val="65000"/>
                  </a:schemeClr>
                </a:solidFill>
              </a:rPr>
              <a:t>   </a:t>
            </a:r>
            <a:endParaRPr lang="en-US" sz="20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44</a:t>
            </a:fld>
            <a:endParaRPr lang="en-US" dirty="0">
              <a:solidFill>
                <a:schemeClr val="tx1"/>
              </a:solidFill>
              <a:latin typeface="Arial" pitchFamily="34" charset="0"/>
              <a:cs typeface="Arial" pitchFamily="34" charset="0"/>
            </a:endParaRPr>
          </a:p>
        </p:txBody>
      </p:sp>
      <p:sp>
        <p:nvSpPr>
          <p:cNvPr id="12" name="Title 1"/>
          <p:cNvSpPr>
            <a:spLocks noGrp="1"/>
          </p:cNvSpPr>
          <p:nvPr>
            <p:ph type="title"/>
          </p:nvPr>
        </p:nvSpPr>
        <p:spPr>
          <a:xfrm>
            <a:off x="457200" y="274638"/>
            <a:ext cx="8229600" cy="1143000"/>
          </a:xfrm>
        </p:spPr>
        <p:txBody>
          <a:bodyPr/>
          <a:lstStyle/>
          <a:p>
            <a:pPr algn="l"/>
            <a:r>
              <a:rPr lang="en-US" dirty="0"/>
              <a:t>Conversation</a:t>
            </a:r>
          </a:p>
        </p:txBody>
      </p:sp>
    </p:spTree>
    <p:extLst>
      <p:ext uri="{BB962C8B-B14F-4D97-AF65-F5344CB8AC3E}">
        <p14:creationId xmlns:p14="http://schemas.microsoft.com/office/powerpoint/2010/main" val="216081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2016-04-13 13.18.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1852" y="-152400"/>
            <a:ext cx="4209448" cy="2438400"/>
          </a:xfrm>
          <a:prstGeom prst="rect">
            <a:avLst/>
          </a:prstGeom>
        </p:spPr>
      </p:pic>
      <p:sp>
        <p:nvSpPr>
          <p:cNvPr id="3" name="Content Placeholder 2"/>
          <p:cNvSpPr>
            <a:spLocks noGrp="1"/>
          </p:cNvSpPr>
          <p:nvPr>
            <p:ph idx="1"/>
          </p:nvPr>
        </p:nvSpPr>
        <p:spPr>
          <a:xfrm>
            <a:off x="457200" y="1922970"/>
            <a:ext cx="8229600" cy="4249230"/>
          </a:xfrm>
        </p:spPr>
        <p:txBody>
          <a:bodyPr/>
          <a:lstStyle/>
          <a:p>
            <a:pPr marL="0" indent="0">
              <a:buNone/>
            </a:pPr>
            <a:r>
              <a:rPr lang="en-US" dirty="0"/>
              <a:t>At any time a client can identify their desires about whom they wish to share or not share their information.  </a:t>
            </a:r>
          </a:p>
          <a:p>
            <a:endParaRPr lang="en-US" sz="1200" dirty="0"/>
          </a:p>
          <a:p>
            <a:pPr marL="0" indent="0">
              <a:buNone/>
            </a:pPr>
            <a:r>
              <a:rPr lang="en-US" sz="2600" dirty="0">
                <a:solidFill>
                  <a:srgbClr val="A6A6A6"/>
                </a:solidFill>
              </a:rPr>
              <a:t>            </a:t>
            </a:r>
            <a:r>
              <a:rPr lang="en-US" sz="2000" dirty="0">
                <a:solidFill>
                  <a:srgbClr val="A6A6A6"/>
                </a:solidFill>
              </a:rPr>
              <a:t> </a:t>
            </a:r>
          </a:p>
        </p:txBody>
      </p:sp>
      <p:sp>
        <p:nvSpPr>
          <p:cNvPr id="2" name="Title 1"/>
          <p:cNvSpPr>
            <a:spLocks noGrp="1"/>
          </p:cNvSpPr>
          <p:nvPr>
            <p:ph type="title"/>
          </p:nvPr>
        </p:nvSpPr>
        <p:spPr/>
        <p:txBody>
          <a:bodyPr/>
          <a:lstStyle/>
          <a:p>
            <a:pPr algn="l"/>
            <a:r>
              <a:rPr lang="en-US" dirty="0"/>
              <a:t>Directive</a:t>
            </a:r>
          </a:p>
        </p:txBody>
      </p:sp>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45</a:t>
            </a:fld>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71375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6-04-13 13.18.4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52400"/>
            <a:ext cx="4343400" cy="2573136"/>
          </a:xfrm>
          <a:prstGeom prst="rect">
            <a:avLst/>
          </a:prstGeom>
        </p:spPr>
      </p:pic>
      <p:sp>
        <p:nvSpPr>
          <p:cNvPr id="3" name="Content Placeholder 2"/>
          <p:cNvSpPr>
            <a:spLocks noGrp="1"/>
          </p:cNvSpPr>
          <p:nvPr>
            <p:ph idx="1"/>
          </p:nvPr>
        </p:nvSpPr>
        <p:spPr>
          <a:xfrm>
            <a:off x="457200" y="2114147"/>
            <a:ext cx="8381895" cy="4525963"/>
          </a:xfrm>
        </p:spPr>
        <p:txBody>
          <a:bodyPr>
            <a:normAutofit/>
          </a:bodyPr>
          <a:lstStyle/>
          <a:p>
            <a:pPr marL="0" indent="0">
              <a:buNone/>
            </a:pPr>
            <a:r>
              <a:rPr lang="en-US" dirty="0"/>
              <a:t>Where Express Consent is required, a consent form should be completed where possible. If express consent is given verbally this must be clearly documented in the client record.</a:t>
            </a: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r>
              <a:rPr lang="en-US" sz="2200" dirty="0">
                <a:solidFill>
                  <a:schemeClr val="tx1">
                    <a:lumMod val="50000"/>
                    <a:lumOff val="50000"/>
                  </a:schemeClr>
                </a:solidFill>
              </a:rPr>
              <a:t>             </a:t>
            </a:r>
            <a:endParaRPr lang="en-US" dirty="0"/>
          </a:p>
          <a:p>
            <a:endParaRPr lang="en-US" dirty="0"/>
          </a:p>
        </p:txBody>
      </p:sp>
      <p:sp>
        <p:nvSpPr>
          <p:cNvPr id="2" name="Title 1"/>
          <p:cNvSpPr>
            <a:spLocks noGrp="1"/>
          </p:cNvSpPr>
          <p:nvPr>
            <p:ph type="title"/>
          </p:nvPr>
        </p:nvSpPr>
        <p:spPr/>
        <p:txBody>
          <a:bodyPr/>
          <a:lstStyle/>
          <a:p>
            <a:pPr algn="l"/>
            <a:r>
              <a:rPr lang="en-US" dirty="0"/>
              <a:t>Consent</a:t>
            </a:r>
          </a:p>
        </p:txBody>
      </p:sp>
      <p:sp>
        <p:nvSpPr>
          <p:cNvPr id="4" name="Slide Number Placeholder 3"/>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46</a:t>
            </a:fld>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15597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57" y="274638"/>
            <a:ext cx="8229600" cy="1143000"/>
          </a:xfrm>
        </p:spPr>
        <p:txBody>
          <a:bodyPr/>
          <a:lstStyle/>
          <a:p>
            <a:pPr algn="l"/>
            <a:r>
              <a:rPr lang="en-US" dirty="0">
                <a:cs typeface="Gotham Bold"/>
              </a:rPr>
              <a:t>Single consent form</a:t>
            </a:r>
          </a:p>
        </p:txBody>
      </p:sp>
      <p:sp>
        <p:nvSpPr>
          <p:cNvPr id="3" name="Content Placeholder 2"/>
          <p:cNvSpPr>
            <a:spLocks noGrp="1"/>
          </p:cNvSpPr>
          <p:nvPr>
            <p:ph sz="quarter" idx="1"/>
          </p:nvPr>
        </p:nvSpPr>
        <p:spPr>
          <a:xfrm>
            <a:off x="457200" y="1591536"/>
            <a:ext cx="8229600" cy="4525963"/>
          </a:xfrm>
        </p:spPr>
        <p:txBody>
          <a:bodyPr>
            <a:normAutofit/>
          </a:bodyPr>
          <a:lstStyle/>
          <a:p>
            <a:pPr marL="0" indent="0">
              <a:buClr>
                <a:schemeClr val="accent3"/>
              </a:buClr>
              <a:buNone/>
            </a:pPr>
            <a:r>
              <a:rPr lang="en-US" dirty="0">
                <a:latin typeface="Gotham Book"/>
                <a:cs typeface="Gotham Book"/>
              </a:rPr>
              <a:t>Reconnect </a:t>
            </a:r>
            <a:r>
              <a:rPr lang="en-US" i="1" dirty="0">
                <a:latin typeface="Gotham Book"/>
                <a:cs typeface="Gotham Book"/>
              </a:rPr>
              <a:t>previously </a:t>
            </a:r>
            <a:r>
              <a:rPr lang="en-US" dirty="0">
                <a:latin typeface="Gotham Book"/>
                <a:cs typeface="Gotham Book"/>
              </a:rPr>
              <a:t>had</a:t>
            </a:r>
            <a:r>
              <a:rPr lang="en-US" i="1" dirty="0">
                <a:latin typeface="Gotham Book"/>
                <a:cs typeface="Gotham Book"/>
              </a:rPr>
              <a:t> </a:t>
            </a:r>
            <a:r>
              <a:rPr lang="en-US" dirty="0">
                <a:solidFill>
                  <a:srgbClr val="4F81BD"/>
                </a:solidFill>
                <a:latin typeface="Gotham Bold"/>
                <a:cs typeface="Gotham Bold"/>
              </a:rPr>
              <a:t>3</a:t>
            </a:r>
            <a:r>
              <a:rPr lang="en-US" dirty="0">
                <a:latin typeface="Gotham Book"/>
                <a:cs typeface="Gotham Book"/>
              </a:rPr>
              <a:t> types of consent </a:t>
            </a:r>
            <a:r>
              <a:rPr lang="en-US" dirty="0">
                <a:cs typeface="Gotham Book"/>
              </a:rPr>
              <a:t>f</a:t>
            </a:r>
            <a:r>
              <a:rPr lang="en-US" dirty="0">
                <a:latin typeface="Gotham Book"/>
                <a:cs typeface="Gotham Book"/>
              </a:rPr>
              <a:t>orms to allow for the release and sharing of Clients’ PHI:</a:t>
            </a:r>
          </a:p>
          <a:p>
            <a:pPr marL="857250" lvl="1" indent="-457200">
              <a:buFont typeface="+mj-lt"/>
              <a:buAutoNum type="arabicPeriod"/>
            </a:pPr>
            <a:r>
              <a:rPr lang="en-US" dirty="0">
                <a:cs typeface="Gotham Book"/>
              </a:rPr>
              <a:t>Specific client consent </a:t>
            </a:r>
          </a:p>
          <a:p>
            <a:pPr marL="857250" lvl="1" indent="-457200">
              <a:buFont typeface="+mj-lt"/>
              <a:buAutoNum type="arabicPeriod"/>
            </a:pPr>
            <a:r>
              <a:rPr lang="en-US" dirty="0">
                <a:latin typeface="Gotham Book"/>
                <a:cs typeface="Gotham Book"/>
              </a:rPr>
              <a:t>Circle of care consent</a:t>
            </a:r>
          </a:p>
          <a:p>
            <a:pPr marL="857250" lvl="1" indent="-457200">
              <a:buFont typeface="+mj-lt"/>
              <a:buAutoNum type="arabicPeriod"/>
            </a:pPr>
            <a:r>
              <a:rPr lang="en-US" dirty="0">
                <a:latin typeface="Gotham Book"/>
                <a:cs typeface="Gotham Book"/>
              </a:rPr>
              <a:t>Consent for electronic sharing of assessment data (IAR)</a:t>
            </a:r>
          </a:p>
          <a:p>
            <a:pPr marL="0" indent="0">
              <a:buNone/>
            </a:pPr>
            <a:endParaRPr lang="en-US" dirty="0">
              <a:latin typeface="Gotham Book"/>
              <a:cs typeface="Gotham Book"/>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5" name="Slide Number Placeholder 4"/>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47</a:t>
            </a:fld>
            <a:endParaRPr lang="en-US" dirty="0">
              <a:solidFill>
                <a:schemeClr val="tx1"/>
              </a:solidFill>
              <a:latin typeface="Arial" pitchFamily="34" charset="0"/>
              <a:cs typeface="Arial" pitchFamily="34" charset="0"/>
            </a:endParaRPr>
          </a:p>
        </p:txBody>
      </p:sp>
      <p:sp>
        <p:nvSpPr>
          <p:cNvPr id="9" name="Rectangle 8"/>
          <p:cNvSpPr/>
          <p:nvPr/>
        </p:nvSpPr>
        <p:spPr>
          <a:xfrm>
            <a:off x="712172" y="4166435"/>
            <a:ext cx="7974628" cy="10151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712172" y="3710916"/>
            <a:ext cx="6741901" cy="9110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Rounded Rectangle 11"/>
          <p:cNvSpPr/>
          <p:nvPr/>
        </p:nvSpPr>
        <p:spPr>
          <a:xfrm>
            <a:off x="735912" y="3129277"/>
            <a:ext cx="4866514" cy="593509"/>
          </a:xfrm>
          <a:prstGeom prst="roundRect">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5934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11" y="304801"/>
            <a:ext cx="7211196" cy="1180854"/>
          </a:xfrm>
        </p:spPr>
        <p:txBody>
          <a:bodyPr>
            <a:noAutofit/>
          </a:bodyPr>
          <a:lstStyle/>
          <a:p>
            <a:pPr algn="l"/>
            <a:r>
              <a:rPr lang="en-CA" sz="3600" dirty="0"/>
              <a:t>Consent to Collection &amp; Disclosure of PHI</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3" name="Slide Number Placeholder 2"/>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48</a:t>
            </a:fld>
            <a:endParaRPr lang="en-US" sz="1400" dirty="0">
              <a:solidFill>
                <a:schemeClr val="tx1"/>
              </a:solidFill>
              <a:latin typeface="Arial" pitchFamily="34" charset="0"/>
              <a:cs typeface="Arial" pitchFamily="34" charset="0"/>
            </a:endParaRPr>
          </a:p>
        </p:txBody>
      </p:sp>
      <p:pic>
        <p:nvPicPr>
          <p:cNvPr id="4" name="Picture 3" descr="Screenshot 2015-11-03 12.35.43.pdf"/>
          <p:cNvPicPr>
            <a:picLocks noChangeAspect="1"/>
          </p:cNvPicPr>
          <p:nvPr/>
        </p:nvPicPr>
        <p:blipFill>
          <a:blip r:embed="rId3" cstate="email">
            <a:alphaModFix amt="52000"/>
            <a:extLst>
              <a:ext uri="{28A0092B-C50C-407E-A947-70E740481C1C}">
                <a14:useLocalDpi xmlns:a14="http://schemas.microsoft.com/office/drawing/2010/main"/>
              </a:ext>
            </a:extLst>
          </a:blip>
          <a:stretch>
            <a:fillRect/>
          </a:stretch>
        </p:blipFill>
        <p:spPr>
          <a:xfrm rot="5400000">
            <a:off x="1515100" y="89379"/>
            <a:ext cx="6012335" cy="7780669"/>
          </a:xfrm>
          <a:prstGeom prst="rect">
            <a:avLst/>
          </a:prstGeom>
        </p:spPr>
      </p:pic>
    </p:spTree>
    <p:extLst>
      <p:ext uri="{BB962C8B-B14F-4D97-AF65-F5344CB8AC3E}">
        <p14:creationId xmlns:p14="http://schemas.microsoft.com/office/powerpoint/2010/main" val="2198429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6-06-23 23.21.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081" y="1379448"/>
            <a:ext cx="7050486" cy="5466681"/>
          </a:xfrm>
          <a:prstGeom prst="rect">
            <a:avLst/>
          </a:prstGeom>
        </p:spPr>
      </p:pic>
      <p:sp>
        <p:nvSpPr>
          <p:cNvPr id="2" name="Title 1"/>
          <p:cNvSpPr>
            <a:spLocks noGrp="1"/>
          </p:cNvSpPr>
          <p:nvPr>
            <p:ph type="title"/>
          </p:nvPr>
        </p:nvSpPr>
        <p:spPr>
          <a:xfrm>
            <a:off x="316611" y="304801"/>
            <a:ext cx="7211196" cy="1180854"/>
          </a:xfrm>
        </p:spPr>
        <p:txBody>
          <a:bodyPr>
            <a:noAutofit/>
          </a:bodyPr>
          <a:lstStyle/>
          <a:p>
            <a:pPr algn="l"/>
            <a:r>
              <a:rPr lang="en-CA" sz="3600" dirty="0"/>
              <a:t>‘My privacy at Reconnect’ brochure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3" name="Slide Number Placeholder 2"/>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49</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4096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dirty="0"/>
          </a:p>
        </p:txBody>
      </p:sp>
      <p:sp>
        <p:nvSpPr>
          <p:cNvPr id="5" name="Content Placeholder 4"/>
          <p:cNvSpPr>
            <a:spLocks noGrp="1"/>
          </p:cNvSpPr>
          <p:nvPr>
            <p:ph idx="1"/>
          </p:nvPr>
        </p:nvSpPr>
        <p:spPr>
          <a:xfrm>
            <a:off x="251520" y="836712"/>
            <a:ext cx="4752528" cy="2016224"/>
          </a:xfrm>
          <a:solidFill>
            <a:schemeClr val="accent5">
              <a:lumMod val="20000"/>
              <a:lumOff val="80000"/>
            </a:schemeClr>
          </a:solidFill>
        </p:spPr>
        <p:txBody>
          <a:bodyPr>
            <a:noAutofit/>
          </a:bodyPr>
          <a:lstStyle/>
          <a:p>
            <a:pPr marL="171450" indent="-171450" algn="just"/>
            <a:r>
              <a:rPr lang="en-CA" sz="1000" dirty="0"/>
              <a:t>The internationally recognized standardized clinical assessment tools that are widely used in each of the Community Care Access Centres (CCACs), Community Mental Health (CMH), Community Support Services  (CSS), and Long-Term Care Homes  (LTCH) sectors collect information about each individual, the services they are receiving, the organization(s) providing the service(s) and their health service providers.</a:t>
            </a:r>
          </a:p>
          <a:p>
            <a:pPr marL="171450" indent="-171450" algn="just"/>
            <a:r>
              <a:rPr lang="en-CA" sz="1000" dirty="0"/>
              <a:t>Approximately 1,200 HSP organizations within four community sectors use internationally recognized standardized Clinical Assessment Tools.</a:t>
            </a:r>
          </a:p>
          <a:p>
            <a:pPr marL="171450" indent="-171450" algn="just">
              <a:buFont typeface="Arial"/>
              <a:buChar char="•"/>
            </a:pPr>
            <a:r>
              <a:rPr lang="en-CA" sz="1000" dirty="0"/>
              <a:t>Clinical Assessment Tools include: </a:t>
            </a:r>
            <a:r>
              <a:rPr lang="en-CA" sz="1000" dirty="0" err="1"/>
              <a:t>interRAI</a:t>
            </a:r>
            <a:r>
              <a:rPr lang="en-CA" sz="1000" dirty="0"/>
              <a:t> Preliminary Screener (PS) Assessment Tool,</a:t>
            </a:r>
            <a:r>
              <a:rPr lang="en-US" sz="1000" dirty="0"/>
              <a:t> </a:t>
            </a:r>
            <a:r>
              <a:rPr lang="en-US" sz="1000" dirty="0" err="1"/>
              <a:t>interRAI</a:t>
            </a:r>
            <a:r>
              <a:rPr lang="en-US" sz="1000" dirty="0"/>
              <a:t> Community Health Assessment (CHA), Ontario Common Assessment of Need (OCAN), RAI Mental Health (MH) and Resident Assessment Instrument Minimum Data Set (RAI-MDS 2.0).</a:t>
            </a:r>
          </a:p>
          <a:p>
            <a:pPr marL="0" lvl="0" indent="0">
              <a:buNone/>
            </a:pPr>
            <a:endParaRPr lang="en-CA" sz="1200" dirty="0"/>
          </a:p>
          <a:p>
            <a:pPr marL="0" indent="0">
              <a:buNone/>
            </a:pPr>
            <a:endParaRPr lang="en-CA" sz="1600" dirty="0"/>
          </a:p>
        </p:txBody>
      </p:sp>
      <p:sp>
        <p:nvSpPr>
          <p:cNvPr id="6" name="TextBox 5"/>
          <p:cNvSpPr txBox="1"/>
          <p:nvPr/>
        </p:nvSpPr>
        <p:spPr>
          <a:xfrm>
            <a:off x="251520" y="575737"/>
            <a:ext cx="2736304" cy="276999"/>
          </a:xfrm>
          <a:prstGeom prst="rect">
            <a:avLst/>
          </a:prstGeom>
          <a:solidFill>
            <a:schemeClr val="accent5">
              <a:lumMod val="60000"/>
              <a:lumOff val="40000"/>
            </a:schemeClr>
          </a:solidFill>
          <a:ln>
            <a:noFill/>
          </a:ln>
        </p:spPr>
        <p:txBody>
          <a:bodyPr wrap="square" rtlCol="0">
            <a:spAutoFit/>
          </a:bodyPr>
          <a:lstStyle/>
          <a:p>
            <a:r>
              <a:rPr lang="en-CA" sz="1200" b="1" dirty="0">
                <a:solidFill>
                  <a:prstClr val="black"/>
                </a:solidFill>
              </a:rPr>
              <a:t>Common Assessments</a:t>
            </a:r>
          </a:p>
        </p:txBody>
      </p:sp>
      <p:sp>
        <p:nvSpPr>
          <p:cNvPr id="13" name="TextBox 12"/>
          <p:cNvSpPr txBox="1"/>
          <p:nvPr/>
        </p:nvSpPr>
        <p:spPr>
          <a:xfrm>
            <a:off x="276820" y="157141"/>
            <a:ext cx="646331" cy="276999"/>
          </a:xfrm>
          <a:prstGeom prst="rect">
            <a:avLst/>
          </a:prstGeom>
          <a:noFill/>
        </p:spPr>
        <p:txBody>
          <a:bodyPr wrap="none" rtlCol="0">
            <a:spAutoFit/>
          </a:bodyPr>
          <a:lstStyle/>
          <a:p>
            <a:r>
              <a:rPr lang="en-CA" sz="1200" b="1" dirty="0">
                <a:solidFill>
                  <a:prstClr val="black"/>
                </a:solidFill>
              </a:rPr>
              <a:t>ABOUT</a:t>
            </a:r>
          </a:p>
        </p:txBody>
      </p:sp>
      <p:sp>
        <p:nvSpPr>
          <p:cNvPr id="11" name="Rectangle 10"/>
          <p:cNvSpPr/>
          <p:nvPr/>
        </p:nvSpPr>
        <p:spPr>
          <a:xfrm>
            <a:off x="251521" y="5437565"/>
            <a:ext cx="2088232"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000" dirty="0">
                <a:solidFill>
                  <a:prstClr val="white"/>
                </a:solidFill>
              </a:rPr>
              <a:t>Ontario Common Assessment of Need (OCAN)</a:t>
            </a:r>
            <a:endParaRPr lang="en-US" sz="1000" dirty="0">
              <a:solidFill>
                <a:prstClr val="black"/>
              </a:solidFill>
              <a:ea typeface="ＭＳ Ｐゴシック"/>
              <a:cs typeface="ＭＳ Ｐゴシック"/>
            </a:endParaRPr>
          </a:p>
        </p:txBody>
      </p:sp>
      <p:sp>
        <p:nvSpPr>
          <p:cNvPr id="14" name="Rectangle 13"/>
          <p:cNvSpPr/>
          <p:nvPr/>
        </p:nvSpPr>
        <p:spPr>
          <a:xfrm>
            <a:off x="251521" y="5988477"/>
            <a:ext cx="2088232"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000" dirty="0">
                <a:solidFill>
                  <a:prstClr val="white"/>
                </a:solidFill>
              </a:rPr>
              <a:t>Resident Assessment Instrument – Minimum Data Set  (RAI-MDS 2.0)</a:t>
            </a:r>
            <a:endParaRPr lang="en-US" sz="1000" dirty="0">
              <a:solidFill>
                <a:prstClr val="black"/>
              </a:solidFill>
              <a:ea typeface="ＭＳ Ｐゴシック"/>
              <a:cs typeface="ＭＳ Ｐゴシック"/>
            </a:endParaRPr>
          </a:p>
        </p:txBody>
      </p:sp>
      <p:sp>
        <p:nvSpPr>
          <p:cNvPr id="15" name="Rectangle 14"/>
          <p:cNvSpPr/>
          <p:nvPr/>
        </p:nvSpPr>
        <p:spPr>
          <a:xfrm>
            <a:off x="2411760" y="3277325"/>
            <a:ext cx="504056" cy="1008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CCAC</a:t>
            </a:r>
          </a:p>
        </p:txBody>
      </p:sp>
      <p:sp>
        <p:nvSpPr>
          <p:cNvPr id="16" name="Rectangle 15"/>
          <p:cNvSpPr/>
          <p:nvPr/>
        </p:nvSpPr>
        <p:spPr>
          <a:xfrm>
            <a:off x="2411760" y="4362678"/>
            <a:ext cx="504056" cy="10081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CSS</a:t>
            </a:r>
          </a:p>
        </p:txBody>
      </p:sp>
      <p:sp>
        <p:nvSpPr>
          <p:cNvPr id="17" name="Rectangle 16"/>
          <p:cNvSpPr/>
          <p:nvPr/>
        </p:nvSpPr>
        <p:spPr>
          <a:xfrm>
            <a:off x="2411760" y="5437565"/>
            <a:ext cx="504056" cy="457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CMH</a:t>
            </a:r>
          </a:p>
        </p:txBody>
      </p:sp>
      <p:sp>
        <p:nvSpPr>
          <p:cNvPr id="18" name="Rectangle 17"/>
          <p:cNvSpPr/>
          <p:nvPr/>
        </p:nvSpPr>
        <p:spPr>
          <a:xfrm>
            <a:off x="2411760" y="5988477"/>
            <a:ext cx="504056"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LTCH</a:t>
            </a:r>
          </a:p>
        </p:txBody>
      </p:sp>
      <p:sp>
        <p:nvSpPr>
          <p:cNvPr id="19" name="Rectangle 18"/>
          <p:cNvSpPr/>
          <p:nvPr/>
        </p:nvSpPr>
        <p:spPr>
          <a:xfrm>
            <a:off x="2987824" y="3277325"/>
            <a:ext cx="3888431" cy="457200"/>
          </a:xfrm>
          <a:prstGeom prst="rect">
            <a:avLst/>
          </a:prstGeom>
          <a:solidFill>
            <a:schemeClr val="bg1"/>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pPr>
            <a:r>
              <a:rPr lang="en-US" sz="700" dirty="0">
                <a:solidFill>
                  <a:prstClr val="black"/>
                </a:solidFill>
              </a:rPr>
              <a:t>Provides information to support the home care intake process. It records the essential information needed at the time of intake to support decisions regarding the need for more comprehensive assessment, the urgency for home care service provision, and the need for specialized services</a:t>
            </a:r>
            <a:r>
              <a:rPr lang="en-US" sz="750" dirty="0">
                <a:solidFill>
                  <a:prstClr val="black"/>
                </a:solidFill>
              </a:rPr>
              <a:t> .</a:t>
            </a:r>
            <a:endParaRPr lang="en-US" sz="750" dirty="0">
              <a:solidFill>
                <a:prstClr val="black"/>
              </a:solidFill>
              <a:ea typeface="ＭＳ Ｐゴシック"/>
              <a:cs typeface="ＭＳ Ｐゴシック"/>
            </a:endParaRPr>
          </a:p>
        </p:txBody>
      </p:sp>
      <p:sp>
        <p:nvSpPr>
          <p:cNvPr id="20" name="Rectangle 19"/>
          <p:cNvSpPr/>
          <p:nvPr/>
        </p:nvSpPr>
        <p:spPr>
          <a:xfrm>
            <a:off x="2987824" y="3828237"/>
            <a:ext cx="3888431" cy="457200"/>
          </a:xfrm>
          <a:prstGeom prst="rect">
            <a:avLst/>
          </a:prstGeom>
          <a:solidFill>
            <a:schemeClr val="bg1"/>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pPr>
            <a:r>
              <a:rPr lang="en-US" sz="700" dirty="0">
                <a:solidFill>
                  <a:prstClr val="black"/>
                </a:solidFill>
              </a:rPr>
              <a:t>Focuses on the patient’s functioning and quality of life by assessing client needs, strengths and preferences.  It is generally used for persons who are disabled or  have complex conditions and who are seeking or receiving formal health care and supportive services.  It is also used to assess persons with chronic or post–acute care needs</a:t>
            </a:r>
          </a:p>
        </p:txBody>
      </p:sp>
      <p:sp>
        <p:nvSpPr>
          <p:cNvPr id="21" name="Rectangle 20"/>
          <p:cNvSpPr/>
          <p:nvPr/>
        </p:nvSpPr>
        <p:spPr>
          <a:xfrm>
            <a:off x="2987825" y="4362678"/>
            <a:ext cx="3888430" cy="476423"/>
          </a:xfrm>
          <a:prstGeom prst="rect">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pPr>
            <a:r>
              <a:rPr lang="en-US" sz="700" dirty="0">
                <a:solidFill>
                  <a:prstClr val="black"/>
                </a:solidFill>
              </a:rPr>
              <a:t>Provides information to support the intake process.  Enables decision-making related to identifying persons who would likely benefit from a comprehensive assessment (</a:t>
            </a:r>
            <a:r>
              <a:rPr lang="en-US" sz="700" dirty="0" err="1">
                <a:solidFill>
                  <a:prstClr val="black"/>
                </a:solidFill>
              </a:rPr>
              <a:t>interRAI</a:t>
            </a:r>
            <a:r>
              <a:rPr lang="en-US" sz="700" dirty="0">
                <a:solidFill>
                  <a:prstClr val="black"/>
                </a:solidFill>
              </a:rPr>
              <a:t> CHA, RAI HC) and records basic information about persons may not require further assessment.</a:t>
            </a:r>
            <a:endParaRPr lang="en-US" sz="700" dirty="0">
              <a:solidFill>
                <a:prstClr val="black"/>
              </a:solidFill>
              <a:ea typeface="ＭＳ Ｐゴシック"/>
              <a:cs typeface="ＭＳ Ｐゴシック"/>
            </a:endParaRPr>
          </a:p>
        </p:txBody>
      </p:sp>
      <p:sp>
        <p:nvSpPr>
          <p:cNvPr id="22" name="Rectangle 21"/>
          <p:cNvSpPr/>
          <p:nvPr/>
        </p:nvSpPr>
        <p:spPr>
          <a:xfrm>
            <a:off x="2987826" y="4913590"/>
            <a:ext cx="3888430" cy="457200"/>
          </a:xfrm>
          <a:prstGeom prst="rect">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pPr>
            <a:r>
              <a:rPr lang="en-CA" sz="700" dirty="0">
                <a:solidFill>
                  <a:prstClr val="black"/>
                </a:solidFill>
              </a:rPr>
              <a:t>Identifies adults needing supports to prevent or stabilize early functional or health decline.  Provides standardized, clinical information to inform decision making, planning,  and performance monitoring </a:t>
            </a:r>
            <a:endParaRPr lang="en-US" sz="700" dirty="0">
              <a:solidFill>
                <a:prstClr val="black"/>
              </a:solidFill>
            </a:endParaRPr>
          </a:p>
        </p:txBody>
      </p:sp>
      <p:sp>
        <p:nvSpPr>
          <p:cNvPr id="23" name="Rectangle 22"/>
          <p:cNvSpPr/>
          <p:nvPr/>
        </p:nvSpPr>
        <p:spPr>
          <a:xfrm>
            <a:off x="2987826" y="5453166"/>
            <a:ext cx="3888430" cy="441599"/>
          </a:xfrm>
          <a:prstGeom prst="rect">
            <a:avLst/>
          </a:prstGeom>
          <a:solidFill>
            <a:schemeClr val="bg1"/>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defRPr/>
            </a:pPr>
            <a:r>
              <a:rPr lang="en-CA" sz="750" dirty="0">
                <a:solidFill>
                  <a:prstClr val="black"/>
                </a:solidFill>
                <a:ea typeface="ＭＳ Ｐゴシック"/>
                <a:cs typeface="ＭＳ Ｐゴシック"/>
              </a:rPr>
              <a:t>Supports </a:t>
            </a:r>
            <a:r>
              <a:rPr lang="en-US" sz="750" dirty="0">
                <a:solidFill>
                  <a:prstClr val="black"/>
                </a:solidFill>
                <a:ea typeface="ＭＳ Ｐゴシック"/>
                <a:cs typeface="ＭＳ Ｐゴシック"/>
              </a:rPr>
              <a:t>a consumer centered approach to care through </a:t>
            </a:r>
            <a:r>
              <a:rPr lang="en-CA" sz="750" dirty="0">
                <a:solidFill>
                  <a:prstClr val="black"/>
                </a:solidFill>
                <a:ea typeface="ＭＳ Ｐゴシック"/>
                <a:cs typeface="ＭＳ Ｐゴシック"/>
              </a:rPr>
              <a:t>consumer participation in the assessment which contributes to the development of their recovery plan.  It is based on the </a:t>
            </a:r>
            <a:r>
              <a:rPr lang="en-US" sz="750" dirty="0">
                <a:solidFill>
                  <a:prstClr val="black"/>
                </a:solidFill>
                <a:ea typeface="ＭＳ Ｐゴシック"/>
                <a:cs typeface="ＭＳ Ｐゴシック"/>
              </a:rPr>
              <a:t>Camberwell Assessment of Need (CAN-C) and additional elements to reflect the consumer population in Ontario. </a:t>
            </a:r>
          </a:p>
        </p:txBody>
      </p:sp>
      <p:sp>
        <p:nvSpPr>
          <p:cNvPr id="24" name="Rectangle 23"/>
          <p:cNvSpPr/>
          <p:nvPr/>
        </p:nvSpPr>
        <p:spPr>
          <a:xfrm>
            <a:off x="2987826" y="5988478"/>
            <a:ext cx="3888428" cy="447620"/>
          </a:xfrm>
          <a:prstGeom prst="rect">
            <a:avLst/>
          </a:pr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pPr>
            <a:r>
              <a:rPr lang="en-US" sz="700" dirty="0">
                <a:solidFill>
                  <a:prstClr val="black"/>
                </a:solidFill>
              </a:rPr>
              <a:t>Used by all interdisciplinary care team members in long-term care homes to produce care plans, outcome scales, resource allocations and quality indicators</a:t>
            </a:r>
          </a:p>
        </p:txBody>
      </p:sp>
      <p:sp>
        <p:nvSpPr>
          <p:cNvPr id="25" name="Rectangle 24"/>
          <p:cNvSpPr/>
          <p:nvPr/>
        </p:nvSpPr>
        <p:spPr>
          <a:xfrm>
            <a:off x="6948264" y="3277325"/>
            <a:ext cx="936103"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prstClr val="white"/>
                </a:solidFill>
              </a:rPr>
              <a:t>1,376,641</a:t>
            </a:r>
          </a:p>
        </p:txBody>
      </p:sp>
      <p:sp>
        <p:nvSpPr>
          <p:cNvPr id="26" name="Rectangle 25"/>
          <p:cNvSpPr/>
          <p:nvPr/>
        </p:nvSpPr>
        <p:spPr>
          <a:xfrm>
            <a:off x="6948264" y="3828237"/>
            <a:ext cx="936103"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200" b="1" dirty="0">
                <a:solidFill>
                  <a:prstClr val="white"/>
                </a:solidFill>
              </a:rPr>
              <a:t>1,807,406</a:t>
            </a:r>
            <a:endParaRPr lang="en-US" sz="1200" b="1" dirty="0">
              <a:solidFill>
                <a:prstClr val="black"/>
              </a:solidFill>
              <a:ea typeface="ＭＳ Ｐゴシック"/>
              <a:cs typeface="ＭＳ Ｐゴシック"/>
            </a:endParaRPr>
          </a:p>
        </p:txBody>
      </p:sp>
      <p:sp>
        <p:nvSpPr>
          <p:cNvPr id="27" name="Rectangle 26"/>
          <p:cNvSpPr/>
          <p:nvPr/>
        </p:nvSpPr>
        <p:spPr>
          <a:xfrm>
            <a:off x="6951588" y="4913590"/>
            <a:ext cx="93298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200" b="1" dirty="0">
                <a:solidFill>
                  <a:prstClr val="white"/>
                </a:solidFill>
              </a:rPr>
              <a:t>74,862</a:t>
            </a:r>
            <a:endParaRPr lang="en-US" sz="1200" b="1" dirty="0">
              <a:solidFill>
                <a:prstClr val="black"/>
              </a:solidFill>
              <a:ea typeface="ＭＳ Ｐゴシック"/>
              <a:cs typeface="ＭＳ Ｐゴシック"/>
            </a:endParaRPr>
          </a:p>
        </p:txBody>
      </p:sp>
      <p:sp>
        <p:nvSpPr>
          <p:cNvPr id="28" name="Rectangle 27"/>
          <p:cNvSpPr/>
          <p:nvPr/>
        </p:nvSpPr>
        <p:spPr>
          <a:xfrm>
            <a:off x="6951588" y="4362678"/>
            <a:ext cx="932985" cy="47642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200" b="1" dirty="0">
                <a:solidFill>
                  <a:prstClr val="white"/>
                </a:solidFill>
                <a:ea typeface="ＭＳ Ｐゴシック"/>
                <a:cs typeface="ＭＳ Ｐゴシック"/>
              </a:rPr>
              <a:t>32,601</a:t>
            </a:r>
          </a:p>
        </p:txBody>
      </p:sp>
      <p:sp>
        <p:nvSpPr>
          <p:cNvPr id="29" name="Rectangle 28"/>
          <p:cNvSpPr/>
          <p:nvPr/>
        </p:nvSpPr>
        <p:spPr>
          <a:xfrm>
            <a:off x="6948264" y="5445365"/>
            <a:ext cx="936103"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200" b="1" dirty="0">
                <a:solidFill>
                  <a:prstClr val="white"/>
                </a:solidFill>
              </a:rPr>
              <a:t>317,906</a:t>
            </a:r>
            <a:endParaRPr lang="en-US" sz="1200" b="1" dirty="0">
              <a:solidFill>
                <a:prstClr val="black"/>
              </a:solidFill>
              <a:ea typeface="ＭＳ Ｐゴシック"/>
              <a:cs typeface="ＭＳ Ｐゴシック"/>
            </a:endParaRPr>
          </a:p>
        </p:txBody>
      </p:sp>
      <p:sp>
        <p:nvSpPr>
          <p:cNvPr id="30" name="Rectangle 29"/>
          <p:cNvSpPr/>
          <p:nvPr/>
        </p:nvSpPr>
        <p:spPr>
          <a:xfrm>
            <a:off x="6951588" y="5988477"/>
            <a:ext cx="936103"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200" b="1" dirty="0">
                <a:solidFill>
                  <a:prstClr val="white"/>
                </a:solidFill>
              </a:rPr>
              <a:t>930,470</a:t>
            </a:r>
            <a:endParaRPr lang="en-US" sz="1200" b="1" dirty="0">
              <a:solidFill>
                <a:prstClr val="black"/>
              </a:solidFill>
              <a:ea typeface="ＭＳ Ｐゴシック"/>
              <a:cs typeface="ＭＳ Ｐゴシック"/>
            </a:endParaRPr>
          </a:p>
        </p:txBody>
      </p:sp>
      <p:sp>
        <p:nvSpPr>
          <p:cNvPr id="31" name="Rectangle 30"/>
          <p:cNvSpPr/>
          <p:nvPr/>
        </p:nvSpPr>
        <p:spPr>
          <a:xfrm>
            <a:off x="6876256" y="2564904"/>
            <a:ext cx="1080120" cy="68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b="1" dirty="0">
                <a:solidFill>
                  <a:prstClr val="black"/>
                </a:solidFill>
              </a:rPr>
              <a:t>Total Number of Assessments </a:t>
            </a:r>
          </a:p>
          <a:p>
            <a:pPr algn="ctr"/>
            <a:r>
              <a:rPr lang="en-CA" sz="1000" b="1" dirty="0">
                <a:solidFill>
                  <a:prstClr val="black"/>
                </a:solidFill>
              </a:rPr>
              <a:t>submitted </a:t>
            </a:r>
          </a:p>
          <a:p>
            <a:pPr algn="ctr"/>
            <a:r>
              <a:rPr lang="en-CA" sz="1000" b="1" dirty="0">
                <a:solidFill>
                  <a:prstClr val="black"/>
                </a:solidFill>
              </a:rPr>
              <a:t>(to date)</a:t>
            </a:r>
          </a:p>
        </p:txBody>
      </p:sp>
      <p:sp>
        <p:nvSpPr>
          <p:cNvPr id="32" name="Rectangle 31"/>
          <p:cNvSpPr/>
          <p:nvPr/>
        </p:nvSpPr>
        <p:spPr>
          <a:xfrm>
            <a:off x="2987824" y="2974461"/>
            <a:ext cx="3960440" cy="30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Purpose</a:t>
            </a:r>
          </a:p>
        </p:txBody>
      </p:sp>
      <p:sp>
        <p:nvSpPr>
          <p:cNvPr id="33" name="Rectangle 32"/>
          <p:cNvSpPr/>
          <p:nvPr/>
        </p:nvSpPr>
        <p:spPr>
          <a:xfrm>
            <a:off x="2339752" y="2971683"/>
            <a:ext cx="648072" cy="30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Sector</a:t>
            </a:r>
          </a:p>
        </p:txBody>
      </p:sp>
      <p:sp>
        <p:nvSpPr>
          <p:cNvPr id="34" name="Rectangle 33"/>
          <p:cNvSpPr/>
          <p:nvPr/>
        </p:nvSpPr>
        <p:spPr>
          <a:xfrm>
            <a:off x="251520" y="2971535"/>
            <a:ext cx="2088232" cy="30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Assessment Types</a:t>
            </a:r>
          </a:p>
        </p:txBody>
      </p:sp>
      <p:sp>
        <p:nvSpPr>
          <p:cNvPr id="36" name="Rectangle 35"/>
          <p:cNvSpPr/>
          <p:nvPr/>
        </p:nvSpPr>
        <p:spPr>
          <a:xfrm>
            <a:off x="251521" y="3277176"/>
            <a:ext cx="2088232"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prstClr val="white"/>
                </a:solidFill>
              </a:rPr>
              <a:t>InterRAI Contact Assessment </a:t>
            </a:r>
          </a:p>
          <a:p>
            <a:pPr algn="ctr"/>
            <a:r>
              <a:rPr lang="en-CA" sz="1000" dirty="0">
                <a:solidFill>
                  <a:prstClr val="white"/>
                </a:solidFill>
              </a:rPr>
              <a:t>(InterRAI CA)</a:t>
            </a:r>
          </a:p>
        </p:txBody>
      </p:sp>
      <p:sp>
        <p:nvSpPr>
          <p:cNvPr id="37" name="Rectangle 36"/>
          <p:cNvSpPr/>
          <p:nvPr/>
        </p:nvSpPr>
        <p:spPr>
          <a:xfrm>
            <a:off x="251521" y="3825311"/>
            <a:ext cx="2088232"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rPr>
              <a:t>Resident Assessment Instrument – Home Care  (RAI-HC)</a:t>
            </a:r>
            <a:endParaRPr lang="en-US" sz="1000" dirty="0">
              <a:solidFill>
                <a:prstClr val="black"/>
              </a:solidFill>
              <a:ea typeface="ＭＳ Ｐゴシック"/>
              <a:cs typeface="ＭＳ Ｐゴシック"/>
            </a:endParaRPr>
          </a:p>
        </p:txBody>
      </p:sp>
      <p:sp>
        <p:nvSpPr>
          <p:cNvPr id="38" name="Rectangle 37"/>
          <p:cNvSpPr/>
          <p:nvPr/>
        </p:nvSpPr>
        <p:spPr>
          <a:xfrm>
            <a:off x="251518" y="4910664"/>
            <a:ext cx="2088233"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000" dirty="0">
                <a:solidFill>
                  <a:prstClr val="white"/>
                </a:solidFill>
              </a:rPr>
              <a:t>interRAI Community Health Assessment  (interRAI CHA)</a:t>
            </a:r>
            <a:endParaRPr lang="en-US" sz="1000" dirty="0">
              <a:solidFill>
                <a:prstClr val="black"/>
              </a:solidFill>
              <a:ea typeface="ＭＳ Ｐゴシック"/>
              <a:cs typeface="ＭＳ Ｐゴシック"/>
            </a:endParaRPr>
          </a:p>
        </p:txBody>
      </p:sp>
      <p:sp>
        <p:nvSpPr>
          <p:cNvPr id="39" name="Rectangle 38"/>
          <p:cNvSpPr/>
          <p:nvPr/>
        </p:nvSpPr>
        <p:spPr>
          <a:xfrm>
            <a:off x="251518" y="4359752"/>
            <a:ext cx="2088233" cy="47642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000" dirty="0">
                <a:solidFill>
                  <a:prstClr val="white"/>
                </a:solidFill>
              </a:rPr>
              <a:t>interRAI Preliminary Screener (interRAI PS)</a:t>
            </a:r>
            <a:endParaRPr lang="en-US" sz="1000" b="1" dirty="0">
              <a:solidFill>
                <a:prstClr val="white"/>
              </a:solidFill>
              <a:ea typeface="ＭＳ Ｐゴシック"/>
              <a:cs typeface="ＭＳ Ｐゴシック"/>
            </a:endParaRPr>
          </a:p>
        </p:txBody>
      </p:sp>
      <p:sp>
        <p:nvSpPr>
          <p:cNvPr id="40" name="Rectangle 39"/>
          <p:cNvSpPr/>
          <p:nvPr/>
        </p:nvSpPr>
        <p:spPr>
          <a:xfrm>
            <a:off x="7958294" y="3280102"/>
            <a:ext cx="9144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prstClr val="white"/>
                </a:solidFill>
              </a:rPr>
              <a:t>484,251</a:t>
            </a:r>
          </a:p>
        </p:txBody>
      </p:sp>
      <p:sp>
        <p:nvSpPr>
          <p:cNvPr id="41" name="Rectangle 40"/>
          <p:cNvSpPr/>
          <p:nvPr/>
        </p:nvSpPr>
        <p:spPr>
          <a:xfrm>
            <a:off x="7958294" y="3818658"/>
            <a:ext cx="9144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200" b="1" dirty="0">
                <a:solidFill>
                  <a:prstClr val="white"/>
                </a:solidFill>
                <a:ea typeface="ＭＳ Ｐゴシック"/>
                <a:cs typeface="ＭＳ Ｐゴシック"/>
              </a:rPr>
              <a:t>542,252</a:t>
            </a:r>
          </a:p>
        </p:txBody>
      </p:sp>
      <p:sp>
        <p:nvSpPr>
          <p:cNvPr id="42" name="Rectangle 41"/>
          <p:cNvSpPr/>
          <p:nvPr/>
        </p:nvSpPr>
        <p:spPr>
          <a:xfrm>
            <a:off x="7960992" y="4910664"/>
            <a:ext cx="9144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200" b="1" dirty="0">
                <a:solidFill>
                  <a:prstClr val="white"/>
                </a:solidFill>
                <a:ea typeface="ＭＳ Ｐゴシック"/>
                <a:cs typeface="ＭＳ Ｐゴシック"/>
              </a:rPr>
              <a:t>38,591</a:t>
            </a:r>
          </a:p>
        </p:txBody>
      </p:sp>
      <p:sp>
        <p:nvSpPr>
          <p:cNvPr id="43" name="Rectangle 42"/>
          <p:cNvSpPr/>
          <p:nvPr/>
        </p:nvSpPr>
        <p:spPr>
          <a:xfrm>
            <a:off x="7960992" y="4362678"/>
            <a:ext cx="914400" cy="47642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200" b="1" dirty="0">
                <a:solidFill>
                  <a:prstClr val="white"/>
                </a:solidFill>
                <a:ea typeface="ＭＳ Ｐゴシック"/>
                <a:cs typeface="ＭＳ Ｐゴシック"/>
              </a:rPr>
              <a:t>21,266</a:t>
            </a:r>
          </a:p>
        </p:txBody>
      </p:sp>
      <p:sp>
        <p:nvSpPr>
          <p:cNvPr id="44" name="Rectangle 43"/>
          <p:cNvSpPr/>
          <p:nvPr/>
        </p:nvSpPr>
        <p:spPr>
          <a:xfrm>
            <a:off x="7960992" y="5455136"/>
            <a:ext cx="91440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200" b="1" dirty="0">
                <a:solidFill>
                  <a:prstClr val="white"/>
                </a:solidFill>
                <a:ea typeface="ＭＳ Ｐゴシック"/>
                <a:cs typeface="ＭＳ Ｐゴシック"/>
              </a:rPr>
              <a:t>151,431</a:t>
            </a:r>
          </a:p>
        </p:txBody>
      </p:sp>
      <p:sp>
        <p:nvSpPr>
          <p:cNvPr id="45" name="Rectangle 44"/>
          <p:cNvSpPr/>
          <p:nvPr/>
        </p:nvSpPr>
        <p:spPr>
          <a:xfrm>
            <a:off x="7960992" y="5978898"/>
            <a:ext cx="914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200" b="1" dirty="0">
                <a:solidFill>
                  <a:prstClr val="white"/>
                </a:solidFill>
              </a:rPr>
              <a:t>843,864</a:t>
            </a:r>
            <a:endParaRPr lang="en-US" sz="1200" b="1" dirty="0">
              <a:solidFill>
                <a:prstClr val="black"/>
              </a:solidFill>
              <a:ea typeface="ＭＳ Ｐゴシック"/>
              <a:cs typeface="ＭＳ Ｐゴシック"/>
            </a:endParaRPr>
          </a:p>
        </p:txBody>
      </p:sp>
      <p:sp>
        <p:nvSpPr>
          <p:cNvPr id="46" name="Rectangle 45"/>
          <p:cNvSpPr/>
          <p:nvPr/>
        </p:nvSpPr>
        <p:spPr>
          <a:xfrm>
            <a:off x="7956376" y="2636912"/>
            <a:ext cx="984158" cy="563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b="1" dirty="0">
                <a:solidFill>
                  <a:prstClr val="black"/>
                </a:solidFill>
              </a:rPr>
              <a:t>Total Number of Assessments </a:t>
            </a:r>
          </a:p>
          <a:p>
            <a:pPr algn="ctr"/>
            <a:r>
              <a:rPr lang="en-CA" sz="1000" b="1" dirty="0">
                <a:solidFill>
                  <a:prstClr val="black"/>
                </a:solidFill>
              </a:rPr>
              <a:t>submitted </a:t>
            </a:r>
          </a:p>
          <a:p>
            <a:pPr algn="ctr"/>
            <a:r>
              <a:rPr lang="en-CA" sz="1000" b="1" dirty="0">
                <a:solidFill>
                  <a:prstClr val="black"/>
                </a:solidFill>
              </a:rPr>
              <a:t>(last 2 years)</a:t>
            </a:r>
          </a:p>
        </p:txBody>
      </p:sp>
      <p:sp>
        <p:nvSpPr>
          <p:cNvPr id="48" name="Rectangle 47"/>
          <p:cNvSpPr/>
          <p:nvPr/>
        </p:nvSpPr>
        <p:spPr>
          <a:xfrm>
            <a:off x="5076056" y="836712"/>
            <a:ext cx="3816424" cy="1656184"/>
          </a:xfrm>
          <a:prstGeom prst="rect">
            <a:avLst/>
          </a:prstGeom>
          <a:solidFill>
            <a:schemeClr val="bg1">
              <a:lumMod val="9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900" dirty="0">
                <a:solidFill>
                  <a:prstClr val="black"/>
                </a:solidFill>
              </a:rPr>
              <a:t>Notes: </a:t>
            </a:r>
          </a:p>
          <a:p>
            <a:r>
              <a:rPr lang="en-US" sz="900" dirty="0">
                <a:solidFill>
                  <a:prstClr val="black"/>
                </a:solidFill>
              </a:rPr>
              <a:t>The Total Number of Assessments Submitted to Date measure represents the individual assessments completed by an HSP within a particular sector that are uploaded to the IAR since the initial implementation to the time of data extraction for this report. </a:t>
            </a:r>
          </a:p>
          <a:p>
            <a:endParaRPr lang="en-US" sz="900" dirty="0">
              <a:solidFill>
                <a:prstClr val="black"/>
              </a:solidFill>
            </a:endParaRPr>
          </a:p>
          <a:p>
            <a:r>
              <a:rPr lang="en-US" sz="900" dirty="0">
                <a:solidFill>
                  <a:prstClr val="black"/>
                </a:solidFill>
              </a:rPr>
              <a:t>The Number of Assessments Submitted in the Last 2 Years  measure represents the individual assessments completed by an HSP within a particular sector that are uploaded to the IAR  in the last 2 years from the time of the data extraction for this report.   This measure provides a snap shot of the volume of assessments performed by HSPs in each sector. </a:t>
            </a:r>
          </a:p>
        </p:txBody>
      </p:sp>
      <p:sp>
        <p:nvSpPr>
          <p:cNvPr id="49" name="Rectangle 48"/>
          <p:cNvSpPr/>
          <p:nvPr/>
        </p:nvSpPr>
        <p:spPr>
          <a:xfrm>
            <a:off x="5148064" y="836712"/>
            <a:ext cx="3744416" cy="1656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dirty="0">
                <a:solidFill>
                  <a:prstClr val="black"/>
                </a:solidFill>
              </a:rPr>
              <a:t>Notes:</a:t>
            </a:r>
          </a:p>
          <a:p>
            <a:r>
              <a:rPr lang="en-US" sz="900" dirty="0">
                <a:solidFill>
                  <a:prstClr val="black"/>
                </a:solidFill>
              </a:rPr>
              <a:t>The measure ,“Total number of Assessments Submitted (to date)”, represents the number of assessments completed by each HSP within in each sector.  These assessments have been uploaded to the IAR since the implementation date to the date of data extraction for this report.  </a:t>
            </a:r>
          </a:p>
          <a:p>
            <a:endParaRPr lang="en-US" sz="900" dirty="0">
              <a:solidFill>
                <a:prstClr val="black"/>
              </a:solidFill>
            </a:endParaRPr>
          </a:p>
          <a:p>
            <a:r>
              <a:rPr lang="en-US" sz="900" dirty="0">
                <a:solidFill>
                  <a:prstClr val="black"/>
                </a:solidFill>
              </a:rPr>
              <a:t>The measure, “Total number of Assessments Submitted (last 2 years)”, represents the number of assessments completed by each HSP within in each sector and have been uploaded to the IAR from 2 years of the date of data extraction for this report.   The measure provides a snapshot of the volume of assessments completed by each sector.  </a:t>
            </a:r>
          </a:p>
          <a:p>
            <a:endParaRPr lang="en-US" sz="1000" dirty="0">
              <a:solidFill>
                <a:prstClr val="black"/>
              </a:solidFill>
            </a:endParaRPr>
          </a:p>
        </p:txBody>
      </p:sp>
      <p:sp>
        <p:nvSpPr>
          <p:cNvPr id="47" name="TextBox 46"/>
          <p:cNvSpPr txBox="1"/>
          <p:nvPr/>
        </p:nvSpPr>
        <p:spPr>
          <a:xfrm>
            <a:off x="6966020" y="6613321"/>
            <a:ext cx="1920240" cy="200055"/>
          </a:xfrm>
          <a:prstGeom prst="rect">
            <a:avLst/>
          </a:prstGeom>
          <a:solidFill>
            <a:schemeClr val="bg1">
              <a:lumMod val="85000"/>
            </a:schemeClr>
          </a:solidFill>
          <a:ln>
            <a:solidFill>
              <a:schemeClr val="bg1">
                <a:lumMod val="50000"/>
              </a:schemeClr>
            </a:solidFill>
          </a:ln>
        </p:spPr>
        <p:txBody>
          <a:bodyPr wrap="square" rtlCol="0">
            <a:spAutoFit/>
          </a:bodyPr>
          <a:lstStyle/>
          <a:p>
            <a:pPr algn="r"/>
            <a:r>
              <a:rPr lang="en-CA" sz="700" i="1" dirty="0">
                <a:solidFill>
                  <a:prstClr val="black"/>
                </a:solidFill>
              </a:rPr>
              <a:t>Data Source: IAR , as of April 1, 2016</a:t>
            </a:r>
          </a:p>
        </p:txBody>
      </p:sp>
      <p:grpSp>
        <p:nvGrpSpPr>
          <p:cNvPr id="2" name="Group 9">
            <a:extLst>
              <a:ext uri="{C183D7F6-B498-43B3-948B-1728B52AA6E4}">
                <adec:decorative xmlns:adec="http://schemas.microsoft.com/office/drawing/2017/decorative" val="1"/>
              </a:ext>
            </a:extLst>
          </p:cNvPr>
          <p:cNvGrpSpPr/>
          <p:nvPr/>
        </p:nvGrpSpPr>
        <p:grpSpPr>
          <a:xfrm>
            <a:off x="0" y="5029200"/>
            <a:ext cx="9144000" cy="1676400"/>
            <a:chOff x="0" y="4800600"/>
            <a:chExt cx="9144000" cy="1371600"/>
          </a:xfrm>
        </p:grpSpPr>
        <p:sp>
          <p:nvSpPr>
            <p:cNvPr id="51" name="Rectangle 50"/>
            <p:cNvSpPr/>
            <p:nvPr/>
          </p:nvSpPr>
          <p:spPr>
            <a:xfrm>
              <a:off x="247650" y="4953000"/>
              <a:ext cx="2095500" cy="10667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b="1" dirty="0">
                  <a:solidFill>
                    <a:prstClr val="white"/>
                  </a:solidFill>
                </a:rPr>
                <a:t>Ontario Common Assessment of Need (OCAN)</a:t>
              </a:r>
              <a:endParaRPr lang="en-US" b="1" dirty="0">
                <a:solidFill>
                  <a:prstClr val="black"/>
                </a:solidFill>
                <a:ea typeface="ＭＳ Ｐゴシック"/>
                <a:cs typeface="ＭＳ Ｐゴシック"/>
              </a:endParaRPr>
            </a:p>
          </p:txBody>
        </p:sp>
        <p:sp>
          <p:nvSpPr>
            <p:cNvPr id="52" name="Rectangle 51"/>
            <p:cNvSpPr/>
            <p:nvPr/>
          </p:nvSpPr>
          <p:spPr>
            <a:xfrm>
              <a:off x="2409825" y="4953000"/>
              <a:ext cx="532631" cy="1066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prstClr val="black"/>
                  </a:solidFill>
                </a:rPr>
                <a:t>CMH</a:t>
              </a:r>
              <a:endParaRPr lang="en-CA" sz="1600" b="1" dirty="0">
                <a:solidFill>
                  <a:prstClr val="black"/>
                </a:solidFill>
              </a:endParaRPr>
            </a:p>
          </p:txBody>
        </p:sp>
        <p:sp>
          <p:nvSpPr>
            <p:cNvPr id="53" name="Rectangle 52"/>
            <p:cNvSpPr/>
            <p:nvPr/>
          </p:nvSpPr>
          <p:spPr>
            <a:xfrm>
              <a:off x="2990850" y="4953000"/>
              <a:ext cx="3886200" cy="1066800"/>
            </a:xfrm>
            <a:prstGeom prst="rect">
              <a:avLst/>
            </a:prstGeom>
            <a:solidFill>
              <a:schemeClr val="bg1"/>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25000"/>
                </a:spcAft>
                <a:buClr>
                  <a:srgbClr val="666666"/>
                </a:buClr>
                <a:defRPr/>
              </a:pPr>
              <a:r>
                <a:rPr lang="en-CA" sz="1200" b="1" dirty="0">
                  <a:solidFill>
                    <a:prstClr val="black"/>
                  </a:solidFill>
                  <a:ea typeface="ＭＳ Ｐゴシック"/>
                  <a:cs typeface="ＭＳ Ｐゴシック"/>
                </a:rPr>
                <a:t>Supports </a:t>
              </a:r>
              <a:r>
                <a:rPr lang="en-US" sz="1200" b="1" dirty="0">
                  <a:solidFill>
                    <a:prstClr val="black"/>
                  </a:solidFill>
                  <a:ea typeface="ＭＳ Ｐゴシック"/>
                  <a:cs typeface="ＭＳ Ｐゴシック"/>
                </a:rPr>
                <a:t>a consumer centered approach to care through </a:t>
              </a:r>
              <a:r>
                <a:rPr lang="en-CA" sz="1200" b="1" dirty="0">
                  <a:solidFill>
                    <a:prstClr val="black"/>
                  </a:solidFill>
                  <a:ea typeface="ＭＳ Ｐゴシック"/>
                  <a:cs typeface="ＭＳ Ｐゴシック"/>
                </a:rPr>
                <a:t>consumer participation in the assessment which contributes to the development of their recovery plan.  It is based on the </a:t>
              </a:r>
              <a:r>
                <a:rPr lang="en-US" sz="1200" b="1" dirty="0">
                  <a:solidFill>
                    <a:prstClr val="black"/>
                  </a:solidFill>
                  <a:ea typeface="ＭＳ Ｐゴシック"/>
                  <a:cs typeface="ＭＳ Ｐゴシック"/>
                </a:rPr>
                <a:t>Camberwell Assessment of Need (CAN-C) and additional elements to reflect the consumer population in Ontario. </a:t>
              </a:r>
            </a:p>
          </p:txBody>
        </p:sp>
        <p:sp>
          <p:nvSpPr>
            <p:cNvPr id="54" name="Rectangle 53"/>
            <p:cNvSpPr/>
            <p:nvPr/>
          </p:nvSpPr>
          <p:spPr>
            <a:xfrm>
              <a:off x="6934200" y="4953000"/>
              <a:ext cx="952499"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600" b="1" dirty="0">
                  <a:solidFill>
                    <a:prstClr val="white"/>
                  </a:solidFill>
                </a:rPr>
                <a:t>317,906</a:t>
              </a:r>
              <a:endParaRPr lang="en-US" sz="1600" b="1" dirty="0">
                <a:solidFill>
                  <a:prstClr val="black"/>
                </a:solidFill>
                <a:ea typeface="ＭＳ Ｐゴシック"/>
                <a:cs typeface="ＭＳ Ｐゴシック"/>
              </a:endParaRPr>
            </a:p>
          </p:txBody>
        </p:sp>
        <p:sp>
          <p:nvSpPr>
            <p:cNvPr id="55" name="Rectangle 54"/>
            <p:cNvSpPr/>
            <p:nvPr/>
          </p:nvSpPr>
          <p:spPr>
            <a:xfrm>
              <a:off x="7953374" y="4953000"/>
              <a:ext cx="933451" cy="1066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defRPr/>
              </a:pPr>
              <a:r>
                <a:rPr lang="en-US" sz="1600" b="1" dirty="0">
                  <a:solidFill>
                    <a:prstClr val="white"/>
                  </a:solidFill>
                  <a:ea typeface="ＭＳ Ｐゴシック"/>
                  <a:cs typeface="ＭＳ Ｐゴシック"/>
                </a:rPr>
                <a:t>151,431</a:t>
              </a:r>
            </a:p>
          </p:txBody>
        </p:sp>
        <p:sp>
          <p:nvSpPr>
            <p:cNvPr id="56" name="Frame 55"/>
            <p:cNvSpPr/>
            <p:nvPr/>
          </p:nvSpPr>
          <p:spPr>
            <a:xfrm>
              <a:off x="0" y="4800600"/>
              <a:ext cx="9144000" cy="1371600"/>
            </a:xfrm>
            <a:prstGeom prst="frame">
              <a:avLst>
                <a:gd name="adj1" fmla="val 10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15292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6-06-23 23.21.2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60" y="1293850"/>
            <a:ext cx="7178247" cy="5547299"/>
          </a:xfrm>
          <a:prstGeom prst="rect">
            <a:avLst/>
          </a:prstGeom>
        </p:spPr>
      </p:pic>
      <p:sp>
        <p:nvSpPr>
          <p:cNvPr id="2" name="Title 1"/>
          <p:cNvSpPr>
            <a:spLocks noGrp="1"/>
          </p:cNvSpPr>
          <p:nvPr>
            <p:ph type="title"/>
          </p:nvPr>
        </p:nvSpPr>
        <p:spPr>
          <a:xfrm>
            <a:off x="316611" y="304801"/>
            <a:ext cx="7211196" cy="1180854"/>
          </a:xfrm>
        </p:spPr>
        <p:txBody>
          <a:bodyPr>
            <a:noAutofit/>
          </a:bodyPr>
          <a:lstStyle/>
          <a:p>
            <a:pPr algn="l"/>
            <a:r>
              <a:rPr lang="en-CA" sz="3600" dirty="0"/>
              <a:t>‘My privacy at Reconnect’ brochure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3" name="Slide Number Placeholder 2"/>
          <p:cNvSpPr>
            <a:spLocks noGrp="1"/>
          </p:cNvSpPr>
          <p:nvPr>
            <p:ph type="sldNum" sz="quarter" idx="12"/>
          </p:nvPr>
        </p:nvSpPr>
        <p:spPr/>
        <p:txBody>
          <a:bodyPr/>
          <a:lstStyle/>
          <a:p>
            <a:fld id="{EB53AC21-A550-094D-B4DD-FCF308428B05}" type="slidenum">
              <a:rPr lang="en-US" sz="1400" smtClean="0">
                <a:solidFill>
                  <a:schemeClr val="tx1"/>
                </a:solidFill>
                <a:latin typeface="Arial" pitchFamily="34" charset="0"/>
                <a:cs typeface="Arial" pitchFamily="34" charset="0"/>
              </a:rPr>
              <a:pPr/>
              <a:t>50</a:t>
            </a:fld>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86431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87" y="274638"/>
            <a:ext cx="8229600" cy="1143000"/>
          </a:xfrm>
        </p:spPr>
        <p:txBody>
          <a:bodyPr/>
          <a:lstStyle/>
          <a:p>
            <a:pPr algn="l"/>
            <a:r>
              <a:rPr lang="en-US" dirty="0">
                <a:cs typeface="Gotham Bold"/>
              </a:rPr>
              <a:t>Staff response </a:t>
            </a:r>
          </a:p>
        </p:txBody>
      </p:sp>
      <p:sp>
        <p:nvSpPr>
          <p:cNvPr id="3" name="Content Placeholder 2"/>
          <p:cNvSpPr>
            <a:spLocks noGrp="1"/>
          </p:cNvSpPr>
          <p:nvPr>
            <p:ph sz="quarter" idx="1"/>
          </p:nvPr>
        </p:nvSpPr>
        <p:spPr>
          <a:xfrm>
            <a:off x="457200" y="1591536"/>
            <a:ext cx="8229600" cy="4525963"/>
          </a:xfrm>
        </p:spPr>
        <p:txBody>
          <a:bodyPr>
            <a:normAutofit/>
          </a:bodyPr>
          <a:lstStyle/>
          <a:p>
            <a:r>
              <a:rPr lang="en-US" dirty="0">
                <a:latin typeface="Gotham Book"/>
                <a:cs typeface="Gotham Book"/>
              </a:rPr>
              <a:t>Was not a hard sell </a:t>
            </a:r>
          </a:p>
          <a:p>
            <a:r>
              <a:rPr lang="en-US" dirty="0">
                <a:cs typeface="Gotham Book"/>
              </a:rPr>
              <a:t>Response was positive</a:t>
            </a:r>
          </a:p>
          <a:p>
            <a:r>
              <a:rPr lang="en-US" dirty="0">
                <a:latin typeface="Gotham Book"/>
                <a:cs typeface="Gotham Book"/>
              </a:rPr>
              <a:t>Organization wide education </a:t>
            </a:r>
          </a:p>
          <a:p>
            <a:r>
              <a:rPr lang="en-US" dirty="0">
                <a:cs typeface="Gotham Book"/>
              </a:rPr>
              <a:t>Smaller group training on CMS</a:t>
            </a:r>
          </a:p>
          <a:p>
            <a:r>
              <a:rPr lang="en-US" dirty="0">
                <a:cs typeface="Gotham Book"/>
              </a:rPr>
              <a:t>Privacy officer is available any time staff have questions </a:t>
            </a:r>
          </a:p>
          <a:p>
            <a:r>
              <a:rPr lang="en-US" dirty="0">
                <a:latin typeface="Gotham Book"/>
                <a:cs typeface="Gotham Book"/>
              </a:rPr>
              <a:t>Tools – education manual, privacy policies, questions/answers, etc. </a:t>
            </a:r>
          </a:p>
          <a:p>
            <a:pPr marL="0" indent="0">
              <a:buNone/>
            </a:pPr>
            <a:endParaRPr lang="en-US" dirty="0">
              <a:latin typeface="Gotham Book"/>
              <a:cs typeface="Gotham Book"/>
            </a:endParaRPr>
          </a:p>
          <a:p>
            <a:pPr marL="0" indent="0">
              <a:buNone/>
            </a:pPr>
            <a:endParaRPr lang="en-US" dirty="0">
              <a:latin typeface="Gotham Book"/>
              <a:cs typeface="Gotham Book"/>
            </a:endParaRPr>
          </a:p>
          <a:p>
            <a:pPr>
              <a:buClr>
                <a:schemeClr val="accent3"/>
              </a:buClr>
            </a:pPr>
            <a:endParaRPr lang="en-US" dirty="0">
              <a:latin typeface="Gotham Book"/>
              <a:cs typeface="Gotham Book"/>
            </a:endParaRPr>
          </a:p>
          <a:p>
            <a:endParaRPr lang="en-US" dirty="0">
              <a:latin typeface="Gotham Book"/>
              <a:cs typeface="Gotham Book"/>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5" name="Slide Number Placeholder 4"/>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51</a:t>
            </a:fld>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2422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4898299"/>
          </a:xfrm>
        </p:spPr>
        <p:txBody>
          <a:bodyPr>
            <a:normAutofit/>
          </a:bodyPr>
          <a:lstStyle/>
          <a:p>
            <a:pPr marL="0" indent="0">
              <a:buNone/>
            </a:pPr>
            <a:r>
              <a:rPr lang="en-US" dirty="0">
                <a:latin typeface="Gotham Book"/>
                <a:cs typeface="Gotham Book"/>
              </a:rPr>
              <a:t>When consent to share is given (express or implied) within the circle of care, this can happen in a number of ways: </a:t>
            </a:r>
          </a:p>
          <a:p>
            <a:pPr marL="0" indent="0">
              <a:buNone/>
            </a:pPr>
            <a:endParaRPr lang="en-US" dirty="0">
              <a:latin typeface="Gotham Book"/>
              <a:cs typeface="Gotham Book"/>
            </a:endParaRPr>
          </a:p>
          <a:p>
            <a:pPr marL="914400" lvl="2" indent="0">
              <a:buNone/>
            </a:pPr>
            <a:r>
              <a:rPr lang="en-US" dirty="0">
                <a:cs typeface="Gotham Book"/>
              </a:rPr>
              <a:t>	</a:t>
            </a:r>
            <a:endParaRPr lang="en-US" sz="3200" dirty="0">
              <a:cs typeface="Gotham Book"/>
            </a:endParaRPr>
          </a:p>
          <a:p>
            <a:pPr marL="0" indent="0">
              <a:buNone/>
            </a:pPr>
            <a:endParaRPr lang="en-US" sz="1200" dirty="0">
              <a:cs typeface="Gotham Book"/>
            </a:endParaRPr>
          </a:p>
          <a:p>
            <a:pPr marL="0" indent="0">
              <a:buNone/>
            </a:pPr>
            <a:r>
              <a:rPr lang="en-US" dirty="0">
                <a:cs typeface="Gotham Book"/>
              </a:rPr>
              <a:t>			</a:t>
            </a:r>
          </a:p>
          <a:p>
            <a:pPr marL="0" indent="0">
              <a:buNone/>
            </a:pPr>
            <a:r>
              <a:rPr lang="en-US" dirty="0">
                <a:cs typeface="Gotham Book"/>
              </a:rPr>
              <a:t>		</a:t>
            </a:r>
            <a:endParaRPr lang="en-US" dirty="0">
              <a:latin typeface="Gotham Book"/>
              <a:cs typeface="Gotham Book"/>
            </a:endParaRPr>
          </a:p>
        </p:txBody>
      </p:sp>
      <p:graphicFrame>
        <p:nvGraphicFramePr>
          <p:cNvPr id="14" name="Table 13"/>
          <p:cNvGraphicFramePr>
            <a:graphicFrameLocks noGrp="1"/>
          </p:cNvGraphicFramePr>
          <p:nvPr>
            <p:extLst>
              <p:ext uri="{D42A27DB-BD31-4B8C-83A1-F6EECF244321}">
                <p14:modId xmlns:p14="http://schemas.microsoft.com/office/powerpoint/2010/main" val="604081115"/>
              </p:ext>
            </p:extLst>
          </p:nvPr>
        </p:nvGraphicFramePr>
        <p:xfrm>
          <a:off x="381000" y="2895600"/>
          <a:ext cx="7924800" cy="3733801"/>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843613">
                <a:tc>
                  <a:txBody>
                    <a:bodyPr/>
                    <a:lstStyle/>
                    <a:p>
                      <a:endParaRPr lang="en-US" sz="2800" b="0" dirty="0">
                        <a:solidFill>
                          <a:schemeClr val="tx1"/>
                        </a:solidFill>
                        <a:latin typeface="Gotham Book"/>
                        <a:cs typeface="Gotham Book"/>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Gotham Book"/>
                          <a:cs typeface="Gotham Book"/>
                        </a:rPr>
                        <a:t>Fax</a:t>
                      </a:r>
                    </a:p>
                  </a:txBody>
                  <a:tcPr anchor="ctr">
                    <a:lnL w="12700" cmpd="sng">
                      <a:noFill/>
                    </a:lnL>
                    <a:lnR w="12700" cmpd="sng">
                      <a:noFill/>
                    </a:lnR>
                    <a:lnT w="12700" cap="flat" cmpd="sng" algn="ctr">
                      <a:solidFill>
                        <a:prstClr val="white"/>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3613">
                <a:tc>
                  <a:txBody>
                    <a:bodyPr/>
                    <a:lstStyle/>
                    <a:p>
                      <a:endParaRPr lang="en-US" sz="2800" b="0" dirty="0">
                        <a:solidFill>
                          <a:schemeClr val="tx1"/>
                        </a:solidFill>
                        <a:latin typeface="Gotham Book"/>
                        <a:cs typeface="Gotham Book"/>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Gotham Book"/>
                          <a:cs typeface="Gotham Book"/>
                        </a:rPr>
                        <a:t>Courier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3613">
                <a:tc>
                  <a:txBody>
                    <a:bodyPr/>
                    <a:lstStyle/>
                    <a:p>
                      <a:endParaRPr lang="en-US" sz="2800" b="0" dirty="0">
                        <a:solidFill>
                          <a:schemeClr val="tx1"/>
                        </a:solidFill>
                        <a:latin typeface="Gotham Book"/>
                        <a:cs typeface="Gotham Book"/>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Gotham Book"/>
                          <a:cs typeface="Gotham Book"/>
                        </a:rPr>
                        <a:t>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2962">
                <a:tc>
                  <a:txBody>
                    <a:bodyPr/>
                    <a:lstStyle/>
                    <a:p>
                      <a:endParaRPr lang="en-US" sz="2800" b="0" dirty="0">
                        <a:solidFill>
                          <a:schemeClr val="tx1"/>
                        </a:solidFill>
                        <a:latin typeface="Gotham Book"/>
                        <a:cs typeface="Gotham Book"/>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Gotham Book"/>
                          <a:cs typeface="Gotham Book"/>
                        </a:rPr>
                        <a:t>Next electronic sharing tool (CBI)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45087" y="274638"/>
            <a:ext cx="8229600" cy="1143000"/>
          </a:xfrm>
        </p:spPr>
        <p:txBody>
          <a:bodyPr/>
          <a:lstStyle/>
          <a:p>
            <a:pPr algn="l"/>
            <a:r>
              <a:rPr lang="en-US" dirty="0">
                <a:cs typeface="Gotham Bold"/>
              </a:rPr>
              <a:t>Tools for sharing</a:t>
            </a:r>
          </a:p>
        </p:txBody>
      </p:sp>
      <p:sp>
        <p:nvSpPr>
          <p:cNvPr id="5" name="Slide Number Placeholder 4"/>
          <p:cNvSpPr>
            <a:spLocks noGrp="1"/>
          </p:cNvSpPr>
          <p:nvPr>
            <p:ph type="sldNum" sz="quarter" idx="12"/>
          </p:nvPr>
        </p:nvSpPr>
        <p:spPr>
          <a:xfrm>
            <a:off x="6553200" y="6297000"/>
            <a:ext cx="2133600" cy="365125"/>
          </a:xfrm>
        </p:spPr>
        <p:txBody>
          <a:bodyPr/>
          <a:lstStyle/>
          <a:p>
            <a:fld id="{EB53AC21-A550-094D-B4DD-FCF308428B05}" type="slidenum">
              <a:rPr lang="en-US" smtClean="0">
                <a:solidFill>
                  <a:schemeClr val="tx1"/>
                </a:solidFill>
                <a:latin typeface="Arial" pitchFamily="34" charset="0"/>
                <a:cs typeface="Arial" pitchFamily="34" charset="0"/>
              </a:rPr>
              <a:pPr/>
              <a:t>52</a:t>
            </a:fld>
            <a:endParaRPr lang="en-US" dirty="0">
              <a:solidFill>
                <a:schemeClr val="tx1"/>
              </a:solidFill>
              <a:latin typeface="Arial" pitchFamily="34" charset="0"/>
              <a:cs typeface="Arial" pitchFamily="34"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4487" y="3821049"/>
            <a:ext cx="1048416" cy="1048416"/>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070" y="3166178"/>
            <a:ext cx="749833" cy="749833"/>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529" y="4727666"/>
            <a:ext cx="870374" cy="820063"/>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0008" y="5729388"/>
            <a:ext cx="756480" cy="756480"/>
          </a:xfrm>
          <a:prstGeom prst="rect">
            <a:avLst/>
          </a:prstGeom>
        </p:spPr>
      </p:pic>
    </p:spTree>
    <p:extLst>
      <p:ext uri="{BB962C8B-B14F-4D97-AF65-F5344CB8AC3E}">
        <p14:creationId xmlns:p14="http://schemas.microsoft.com/office/powerpoint/2010/main" val="1409726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6318" y="274638"/>
            <a:ext cx="8229600" cy="1143000"/>
          </a:xfrm>
        </p:spPr>
        <p:txBody>
          <a:bodyPr>
            <a:normAutofit/>
          </a:bodyPr>
          <a:lstStyle/>
          <a:p>
            <a:pPr algn="l"/>
            <a:r>
              <a:rPr lang="en-US" sz="3600" dirty="0">
                <a:cs typeface="Gotham Bold"/>
              </a:rPr>
              <a:t>Express Consent Decision Tree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074" y="0"/>
            <a:ext cx="1971926" cy="1971926"/>
          </a:xfrm>
          <a:prstGeom prst="rect">
            <a:avLst/>
          </a:prstGeom>
        </p:spPr>
      </p:pic>
      <p:sp>
        <p:nvSpPr>
          <p:cNvPr id="3" name="Slide Number Placeholder 2"/>
          <p:cNvSpPr>
            <a:spLocks noGrp="1"/>
          </p:cNvSpPr>
          <p:nvPr>
            <p:ph type="sldNum" sz="quarter" idx="12"/>
          </p:nvPr>
        </p:nvSpPr>
        <p:spPr/>
        <p:txBody>
          <a:bodyPr/>
          <a:lstStyle/>
          <a:p>
            <a:fld id="{EB53AC21-A550-094D-B4DD-FCF308428B05}" type="slidenum">
              <a:rPr lang="en-US" smtClean="0">
                <a:solidFill>
                  <a:schemeClr val="tx1"/>
                </a:solidFill>
                <a:latin typeface="Arial" pitchFamily="34" charset="0"/>
                <a:cs typeface="Arial" pitchFamily="34" charset="0"/>
              </a:rPr>
              <a:pPr/>
              <a:t>53</a:t>
            </a:fld>
            <a:endParaRPr lang="en-US" sz="1400" dirty="0">
              <a:solidFill>
                <a:schemeClr val="tx1"/>
              </a:solidFill>
              <a:latin typeface="Arial" pitchFamily="34" charset="0"/>
              <a:cs typeface="Arial" pitchFamily="34" charset="0"/>
            </a:endParaRPr>
          </a:p>
        </p:txBody>
      </p:sp>
      <p:pic>
        <p:nvPicPr>
          <p:cNvPr id="6" name="Picture 5" descr="Express Consent Decision Tree Illustrati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2810" y="1317591"/>
            <a:ext cx="5024612" cy="5540409"/>
          </a:xfrm>
          <a:prstGeom prst="rect">
            <a:avLst/>
          </a:prstGeom>
          <a:noFill/>
          <a:ln>
            <a:noFill/>
          </a:ln>
        </p:spPr>
      </p:pic>
    </p:spTree>
    <p:extLst>
      <p:ext uri="{BB962C8B-B14F-4D97-AF65-F5344CB8AC3E}">
        <p14:creationId xmlns:p14="http://schemas.microsoft.com/office/powerpoint/2010/main" val="1813977802"/>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Gotham Bold"/>
                <a:cs typeface="Gotham Bold"/>
              </a:rPr>
              <a:t>Questions?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5498" y="1417638"/>
            <a:ext cx="4509515" cy="5261101"/>
          </a:xfrm>
          <a:prstGeom prst="rect">
            <a:avLst/>
          </a:prstGeom>
        </p:spPr>
      </p:pic>
      <p:sp>
        <p:nvSpPr>
          <p:cNvPr id="3" name="Slide Number Placeholder 2"/>
          <p:cNvSpPr>
            <a:spLocks noGrp="1"/>
          </p:cNvSpPr>
          <p:nvPr>
            <p:ph type="sldNum" sz="quarter" idx="12"/>
          </p:nvPr>
        </p:nvSpPr>
        <p:spPr/>
        <p:txBody>
          <a:bodyPr/>
          <a:lstStyle/>
          <a:p>
            <a:fld id="{EB53AC21-A550-094D-B4DD-FCF308428B05}" type="slidenum">
              <a:rPr lang="en-US" smtClean="0">
                <a:solidFill>
                  <a:schemeClr val="tx1"/>
                </a:solidFill>
              </a:rPr>
              <a:pPr/>
              <a:t>54</a:t>
            </a:fld>
            <a:endParaRPr lang="en-US" sz="1400" dirty="0">
              <a:solidFill>
                <a:schemeClr val="tx1"/>
              </a:solidFill>
            </a:endParaRPr>
          </a:p>
        </p:txBody>
      </p:sp>
    </p:spTree>
    <p:extLst>
      <p:ext uri="{BB962C8B-B14F-4D97-AF65-F5344CB8AC3E}">
        <p14:creationId xmlns:p14="http://schemas.microsoft.com/office/powerpoint/2010/main" val="2466444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txBox="1"/>
          <p:nvPr/>
        </p:nvSpPr>
        <p:spPr>
          <a:xfrm>
            <a:off x="-228600" y="6477000"/>
            <a:ext cx="883026" cy="404814"/>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B08AD8-EF9A-41AB-8F1B-C3EE8F854EF8}" type="slidenum">
              <a:rPr sz="1400"/>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55</a:t>
            </a:fld>
            <a:endParaRPr lang="en-US" sz="1100" b="0" i="0" u="none" strike="noStrike" kern="1200" cap="none" spc="0" baseline="0" dirty="0">
              <a:solidFill>
                <a:srgbClr val="738591"/>
              </a:solidFill>
              <a:uFillTx/>
              <a:latin typeface="Arial Black" pitchFamily="34"/>
              <a:cs typeface="Arial" pitchFamily="34"/>
            </a:endParaRPr>
          </a:p>
        </p:txBody>
      </p:sp>
      <p:sp>
        <p:nvSpPr>
          <p:cNvPr id="3" name="Rectangle 2"/>
          <p:cNvSpPr txBox="1">
            <a:spLocks noGrp="1"/>
          </p:cNvSpPr>
          <p:nvPr>
            <p:ph type="title" idx="4294967295"/>
          </p:nvPr>
        </p:nvSpPr>
        <p:spPr>
          <a:xfrm>
            <a:off x="914400" y="274640"/>
            <a:ext cx="4495803" cy="1143000"/>
          </a:xfrm>
        </p:spPr>
        <p:txBody>
          <a:bodyPr/>
          <a:lstStyle/>
          <a:p>
            <a:pPr lvl="0"/>
            <a:r>
              <a:rPr lang="en-US" sz="4800" b="1" dirty="0"/>
              <a:t>Wrap-up</a:t>
            </a:r>
          </a:p>
        </p:txBody>
      </p:sp>
      <p:sp>
        <p:nvSpPr>
          <p:cNvPr id="4" name="Rectangle 3"/>
          <p:cNvSpPr/>
          <p:nvPr/>
        </p:nvSpPr>
        <p:spPr>
          <a:xfrm>
            <a:off x="2667003" y="2564901"/>
            <a:ext cx="5434014" cy="254941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738591"/>
                </a:solidFill>
                <a:uFillTx/>
                <a:latin typeface="Arial Black" pitchFamily="34"/>
                <a:cs typeface="Arial" pitchFamily="34"/>
              </a:rPr>
              <a:t>Contact Information: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1" i="0" u="none" strike="noStrike" kern="1200" cap="none" spc="0" baseline="0" dirty="0">
              <a:solidFill>
                <a:srgbClr val="738591"/>
              </a:solidFill>
              <a:uFillTx/>
              <a:latin typeface="Arial Black" pitchFamily="34"/>
              <a:cs typeface="Arial" pitchFamily="34"/>
            </a:endParaRPr>
          </a:p>
          <a:p>
            <a:pPr marL="0" marR="0" lvl="0" indent="0" algn="l"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738591"/>
                </a:solidFill>
                <a:uFillTx/>
                <a:latin typeface="Arial Black" pitchFamily="34"/>
                <a:cs typeface="Arial" pitchFamily="34"/>
              </a:rPr>
              <a:t>Email:       	</a:t>
            </a:r>
            <a:r>
              <a:rPr lang="en-US" sz="2400" b="0" i="0" u="none" strike="noStrike" kern="1200" cap="none" spc="0" baseline="0" dirty="0">
                <a:solidFill>
                  <a:srgbClr val="738591"/>
                </a:solidFill>
                <a:uFillTx/>
                <a:latin typeface="Arial Black" pitchFamily="34"/>
                <a:cs typeface="Arial" pitchFamily="34"/>
                <a:hlinkClick r:id="rId3"/>
              </a:rPr>
              <a:t>cmhcap@ccim.on.ca</a:t>
            </a:r>
            <a:endParaRPr lang="en-US" sz="2400" b="0" i="0" u="none" strike="noStrike" kern="1200" cap="none" spc="0" baseline="0" dirty="0">
              <a:solidFill>
                <a:srgbClr val="738591"/>
              </a:solidFill>
              <a:uFillTx/>
              <a:latin typeface="Arial Black" pitchFamily="34"/>
              <a:cs typeface="Arial" pitchFamily="34"/>
            </a:endParaRPr>
          </a:p>
          <a:p>
            <a:pPr marL="0" marR="0" lvl="0" indent="0" algn="l"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738591"/>
                </a:solidFill>
                <a:uFillTx/>
                <a:latin typeface="Arial Black" pitchFamily="34"/>
                <a:cs typeface="Arial" pitchFamily="34"/>
              </a:rPr>
              <a:t>		</a:t>
            </a:r>
            <a:r>
              <a:rPr lang="en-US" sz="2400" b="0" i="0" u="none" strike="noStrike" kern="1200" cap="none" spc="0" baseline="0" dirty="0">
                <a:solidFill>
                  <a:srgbClr val="738591"/>
                </a:solidFill>
                <a:uFillTx/>
                <a:latin typeface="Arial Black" pitchFamily="34"/>
                <a:cs typeface="Arial" pitchFamily="34"/>
                <a:hlinkClick r:id="rId4"/>
              </a:rPr>
              <a:t>iar@ccim.on.ca</a:t>
            </a:r>
            <a:endParaRPr lang="en-US" sz="2400" b="0" i="0" u="none" strike="noStrike" kern="1200" cap="none" spc="0" baseline="0" dirty="0">
              <a:solidFill>
                <a:srgbClr val="738591"/>
              </a:solidFill>
              <a:uFillTx/>
              <a:latin typeface="Arial Black" pitchFamily="34"/>
              <a:cs typeface="Arial" pitchFamily="34"/>
            </a:endParaRPr>
          </a:p>
          <a:p>
            <a:pPr marL="0" marR="0" lvl="0" indent="0" algn="l" defTabSz="914400" rtl="0" fontAlgn="auto" hangingPunct="0">
              <a:lnSpc>
                <a:spcPct val="100000"/>
              </a:lnSpc>
              <a:spcBef>
                <a:spcPts val="20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738591"/>
              </a:solidFill>
              <a:uFillTx/>
              <a:latin typeface="Arial Black"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738591"/>
              </a:solidFill>
              <a:uFillTx/>
              <a:latin typeface="Arial Black"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Arial Black" pitchFamily="34"/>
              <a:cs typeface="Arial" pitchFamily="34"/>
            </a:endParaRPr>
          </a:p>
        </p:txBody>
      </p:sp>
      <p:sp>
        <p:nvSpPr>
          <p:cNvPr id="5" name="Rectangle 4"/>
          <p:cNvSpPr/>
          <p:nvPr/>
        </p:nvSpPr>
        <p:spPr>
          <a:xfrm>
            <a:off x="2699793" y="1700811"/>
            <a:ext cx="5904655" cy="52321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70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738591"/>
                </a:solidFill>
                <a:uFillTx/>
                <a:latin typeface="Arial Black" pitchFamily="34"/>
                <a:cs typeface="Arial" pitchFamily="34"/>
              </a:rPr>
              <a:t>Website:  </a:t>
            </a:r>
            <a:r>
              <a:rPr lang="en-US" sz="2800" b="0" i="0" u="none" strike="noStrike" kern="1200" cap="none" spc="0" baseline="0" dirty="0">
                <a:solidFill>
                  <a:srgbClr val="738591"/>
                </a:solidFill>
                <a:uFillTx/>
                <a:latin typeface="Arial Black" pitchFamily="34"/>
                <a:cs typeface="Arial" pitchFamily="34"/>
                <a:hlinkClick r:id="rId5"/>
              </a:rPr>
              <a:t>www.ccim.on.ca</a:t>
            </a:r>
            <a:endParaRPr lang="en-US" sz="2800" b="0" i="0" u="none" strike="noStrike" kern="1200" cap="none" spc="0" baseline="0" dirty="0">
              <a:solidFill>
                <a:srgbClr val="738591"/>
              </a:solidFill>
              <a:uFillTx/>
              <a:latin typeface="Arial Black" pitchFamily="34"/>
              <a:cs typeface="Arial" pitchFamily="34"/>
            </a:endParaRPr>
          </a:p>
        </p:txBody>
      </p:sp>
      <p:pic>
        <p:nvPicPr>
          <p:cNvPr id="6" name="Picture 10">
            <a:extLst>
              <a:ext uri="{C183D7F6-B498-43B3-948B-1728B52AA6E4}">
                <adec:decorative xmlns:adec="http://schemas.microsoft.com/office/drawing/2017/decorative" val="1"/>
              </a:ext>
            </a:extLst>
          </p:cNvPr>
          <p:cNvPicPr>
            <a:picLocks noChangeAspect="1"/>
          </p:cNvPicPr>
          <p:nvPr/>
        </p:nvPicPr>
        <p:blipFill>
          <a:blip r:embed="rId6" cstate="print"/>
          <a:srcRect/>
          <a:stretch>
            <a:fillRect/>
          </a:stretch>
        </p:blipFill>
        <p:spPr>
          <a:xfrm>
            <a:off x="7162800" y="0"/>
            <a:ext cx="1752600" cy="158089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796136" y="1647224"/>
            <a:ext cx="1152128" cy="5425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ea typeface="ＭＳ Ｐゴシック"/>
                <a:cs typeface="ＭＳ Ｐゴシック"/>
              </a:rPr>
              <a:t>53%</a:t>
            </a:r>
          </a:p>
        </p:txBody>
      </p:sp>
      <p:sp>
        <p:nvSpPr>
          <p:cNvPr id="5" name="Rectangle 4"/>
          <p:cNvSpPr/>
          <p:nvPr/>
        </p:nvSpPr>
        <p:spPr>
          <a:xfrm>
            <a:off x="5796136" y="2265152"/>
            <a:ext cx="1152128" cy="54255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25000"/>
              </a:spcAft>
              <a:buClr>
                <a:srgbClr val="666666"/>
              </a:buClr>
              <a:defRPr/>
            </a:pPr>
            <a:r>
              <a:rPr lang="en-US" sz="1600" b="1" dirty="0">
                <a:solidFill>
                  <a:prstClr val="white"/>
                </a:solidFill>
                <a:ea typeface="ＭＳ Ｐゴシック"/>
                <a:cs typeface="ＭＳ Ｐゴシック"/>
              </a:rPr>
              <a:t>62%</a:t>
            </a:r>
          </a:p>
        </p:txBody>
      </p:sp>
      <p:sp>
        <p:nvSpPr>
          <p:cNvPr id="6" name="Rectangle 5"/>
          <p:cNvSpPr/>
          <p:nvPr/>
        </p:nvSpPr>
        <p:spPr>
          <a:xfrm>
            <a:off x="5796136" y="2871360"/>
            <a:ext cx="1152128" cy="5425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600" b="1" dirty="0">
                <a:solidFill>
                  <a:prstClr val="white"/>
                </a:solidFill>
              </a:rPr>
              <a:t>99 %</a:t>
            </a:r>
          </a:p>
        </p:txBody>
      </p:sp>
      <p:sp>
        <p:nvSpPr>
          <p:cNvPr id="7" name="Rectangle 6"/>
          <p:cNvSpPr/>
          <p:nvPr/>
        </p:nvSpPr>
        <p:spPr>
          <a:xfrm>
            <a:off x="5796135" y="1030968"/>
            <a:ext cx="1143000" cy="5486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rPr>
              <a:t>100%</a:t>
            </a:r>
          </a:p>
        </p:txBody>
      </p:sp>
      <p:sp>
        <p:nvSpPr>
          <p:cNvPr id="8" name="Rectangle 7"/>
          <p:cNvSpPr/>
          <p:nvPr/>
        </p:nvSpPr>
        <p:spPr>
          <a:xfrm>
            <a:off x="3995936" y="1030968"/>
            <a:ext cx="504056" cy="5486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CCAC</a:t>
            </a:r>
          </a:p>
        </p:txBody>
      </p:sp>
      <p:sp>
        <p:nvSpPr>
          <p:cNvPr id="9" name="Rectangle 8"/>
          <p:cNvSpPr/>
          <p:nvPr/>
        </p:nvSpPr>
        <p:spPr>
          <a:xfrm>
            <a:off x="3995936" y="1647224"/>
            <a:ext cx="504056" cy="5425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CSS</a:t>
            </a:r>
          </a:p>
        </p:txBody>
      </p:sp>
      <p:sp>
        <p:nvSpPr>
          <p:cNvPr id="10" name="Rectangle 9"/>
          <p:cNvSpPr/>
          <p:nvPr/>
        </p:nvSpPr>
        <p:spPr>
          <a:xfrm>
            <a:off x="3995936" y="2255266"/>
            <a:ext cx="504056" cy="542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CMH</a:t>
            </a:r>
          </a:p>
        </p:txBody>
      </p:sp>
      <p:sp>
        <p:nvSpPr>
          <p:cNvPr id="11" name="Rectangle 10"/>
          <p:cNvSpPr/>
          <p:nvPr/>
        </p:nvSpPr>
        <p:spPr>
          <a:xfrm>
            <a:off x="3995936" y="2880758"/>
            <a:ext cx="504056" cy="5425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LTCH</a:t>
            </a:r>
          </a:p>
        </p:txBody>
      </p:sp>
      <p:sp>
        <p:nvSpPr>
          <p:cNvPr id="12" name="Rectangle 11"/>
          <p:cNvSpPr/>
          <p:nvPr/>
        </p:nvSpPr>
        <p:spPr>
          <a:xfrm>
            <a:off x="7020272" y="1030968"/>
            <a:ext cx="1872207" cy="5454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100% of HSPs in the CCAC sector uploaded a minimum of 1 assessment this quarter.  </a:t>
            </a:r>
          </a:p>
        </p:txBody>
      </p:sp>
      <p:sp>
        <p:nvSpPr>
          <p:cNvPr id="13" name="Rectangle 12"/>
          <p:cNvSpPr/>
          <p:nvPr/>
        </p:nvSpPr>
        <p:spPr>
          <a:xfrm>
            <a:off x="7020272" y="1649068"/>
            <a:ext cx="1872207" cy="5454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53% of HSPs in the CSS sector uploaded a minimum of 1 assessment in this quarter</a:t>
            </a:r>
          </a:p>
        </p:txBody>
      </p:sp>
      <p:sp>
        <p:nvSpPr>
          <p:cNvPr id="14" name="Rectangle 13"/>
          <p:cNvSpPr/>
          <p:nvPr/>
        </p:nvSpPr>
        <p:spPr>
          <a:xfrm>
            <a:off x="7020272" y="2266750"/>
            <a:ext cx="1872207" cy="5454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62% of HSPs in the CMH sector uploaded a minimum of 1 assessment in this quarter</a:t>
            </a:r>
          </a:p>
        </p:txBody>
      </p:sp>
      <p:sp>
        <p:nvSpPr>
          <p:cNvPr id="15" name="Rectangle 14"/>
          <p:cNvSpPr/>
          <p:nvPr/>
        </p:nvSpPr>
        <p:spPr>
          <a:xfrm>
            <a:off x="7020272" y="2882602"/>
            <a:ext cx="1872207" cy="5454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99% of HSPs in the LTCH sector uploaded at a minimum of 1 assessment in this quarter</a:t>
            </a:r>
          </a:p>
        </p:txBody>
      </p:sp>
      <p:sp>
        <p:nvSpPr>
          <p:cNvPr id="16" name="Rectangle 15"/>
          <p:cNvSpPr/>
          <p:nvPr/>
        </p:nvSpPr>
        <p:spPr>
          <a:xfrm>
            <a:off x="4716016" y="2124121"/>
            <a:ext cx="2718048" cy="230832"/>
          </a:xfrm>
          <a:prstGeom prst="rect">
            <a:avLst/>
          </a:prstGeom>
        </p:spPr>
        <p:txBody>
          <a:bodyPr wrap="square">
            <a:spAutoFit/>
          </a:bodyPr>
          <a:lstStyle/>
          <a:p>
            <a:pPr algn="just"/>
            <a:r>
              <a:rPr lang="en-CA" sz="900" dirty="0">
                <a:solidFill>
                  <a:prstClr val="black"/>
                </a:solidFill>
              </a:rPr>
              <a:t>   </a:t>
            </a:r>
          </a:p>
        </p:txBody>
      </p:sp>
      <p:sp>
        <p:nvSpPr>
          <p:cNvPr id="18" name="TextBox 17"/>
          <p:cNvSpPr txBox="1"/>
          <p:nvPr/>
        </p:nvSpPr>
        <p:spPr>
          <a:xfrm>
            <a:off x="276820" y="157141"/>
            <a:ext cx="620170" cy="276999"/>
          </a:xfrm>
          <a:prstGeom prst="rect">
            <a:avLst/>
          </a:prstGeom>
          <a:noFill/>
        </p:spPr>
        <p:txBody>
          <a:bodyPr wrap="none" rtlCol="0">
            <a:spAutoFit/>
          </a:bodyPr>
          <a:lstStyle/>
          <a:p>
            <a:r>
              <a:rPr lang="en-CA" sz="1200" b="1" dirty="0">
                <a:solidFill>
                  <a:prstClr val="black"/>
                </a:solidFill>
              </a:rPr>
              <a:t>USAGE</a:t>
            </a:r>
          </a:p>
        </p:txBody>
      </p:sp>
      <p:sp>
        <p:nvSpPr>
          <p:cNvPr id="19" name="Content Placeholder 4"/>
          <p:cNvSpPr txBox="1">
            <a:spLocks/>
          </p:cNvSpPr>
          <p:nvPr/>
        </p:nvSpPr>
        <p:spPr>
          <a:xfrm>
            <a:off x="251520" y="927190"/>
            <a:ext cx="3600400" cy="2501810"/>
          </a:xfrm>
          <a:prstGeom prst="rect">
            <a:avLst/>
          </a:prstGeom>
          <a:solidFill>
            <a:schemeClr val="accent5">
              <a:lumMod val="20000"/>
              <a:lumOff val="80000"/>
            </a:schemeClr>
          </a:solidFill>
        </p:spPr>
        <p:txBody>
          <a:bodyPr vert="horz" lIns="91440" tIns="45720" rIns="91440" bIns="45720" rtlCol="0">
            <a:noAutofit/>
          </a:bodyPr>
          <a:lstStyle/>
          <a:p>
            <a:pPr algn="just"/>
            <a:r>
              <a:rPr lang="en-CA" sz="1100" b="1" dirty="0">
                <a:solidFill>
                  <a:prstClr val="black"/>
                </a:solidFill>
              </a:rPr>
              <a:t>Measure: </a:t>
            </a:r>
            <a:r>
              <a:rPr lang="en-CA" sz="1100" b="1" u="sng" dirty="0">
                <a:solidFill>
                  <a:prstClr val="black"/>
                </a:solidFill>
              </a:rPr>
              <a:t>Percentage of HSPs uploading assessments to IAR in the quarter</a:t>
            </a:r>
          </a:p>
          <a:p>
            <a:pPr algn="just"/>
            <a:endParaRPr lang="en-CA" sz="1000" dirty="0">
              <a:solidFill>
                <a:prstClr val="black"/>
              </a:solidFill>
            </a:endParaRPr>
          </a:p>
          <a:p>
            <a:pPr algn="just"/>
            <a:r>
              <a:rPr lang="en-CA" sz="1000" dirty="0">
                <a:solidFill>
                  <a:prstClr val="black"/>
                </a:solidFill>
              </a:rPr>
              <a:t>This measure represents the percentage of HSPs within each sector that have uploaded assessments to IAR.  </a:t>
            </a:r>
          </a:p>
          <a:p>
            <a:pPr algn="just"/>
            <a:endParaRPr lang="en-CA" sz="1000" dirty="0">
              <a:solidFill>
                <a:prstClr val="black"/>
              </a:solidFill>
            </a:endParaRPr>
          </a:p>
          <a:p>
            <a:pPr algn="just"/>
            <a:r>
              <a:rPr lang="en-CA" sz="1000" dirty="0">
                <a:solidFill>
                  <a:prstClr val="black"/>
                </a:solidFill>
              </a:rPr>
              <a:t>The LTCH and CCAC sectors are uploading more than 95% of the assessments.  </a:t>
            </a:r>
          </a:p>
          <a:p>
            <a:pPr algn="just"/>
            <a:endParaRPr lang="en-CA" sz="1000" dirty="0">
              <a:solidFill>
                <a:prstClr val="black"/>
              </a:solidFill>
            </a:endParaRPr>
          </a:p>
          <a:p>
            <a:pPr algn="just"/>
            <a:r>
              <a:rPr lang="en-CA" sz="1000" dirty="0">
                <a:solidFill>
                  <a:prstClr val="black"/>
                </a:solidFill>
              </a:rPr>
              <a:t>More than 50% of the HSPs in the CMH and CSS sectors are uploading to the IAR.  This may be contributed by the varying degree of business processes, software capabilities, and capacities among HSPs. </a:t>
            </a:r>
          </a:p>
          <a:p>
            <a:pPr algn="just"/>
            <a:endParaRPr lang="en-CA" sz="1000" dirty="0">
              <a:solidFill>
                <a:prstClr val="black"/>
              </a:solidFill>
            </a:endParaRPr>
          </a:p>
          <a:p>
            <a:pPr algn="just"/>
            <a:r>
              <a:rPr lang="en-CA" sz="800" i="1" dirty="0">
                <a:solidFill>
                  <a:prstClr val="black"/>
                </a:solidFill>
              </a:rPr>
              <a:t>Note: the denominator for this measure is based on the number of HSPs that have uploaded assessments at least once to the IAR since implementation. </a:t>
            </a:r>
          </a:p>
          <a:p>
            <a:pPr marL="115888" indent="-115888">
              <a:buFont typeface="Arial" pitchFamily="34" charset="0"/>
              <a:buChar char="•"/>
            </a:pPr>
            <a:endParaRPr lang="en-CA" sz="1000" dirty="0">
              <a:solidFill>
                <a:prstClr val="black"/>
              </a:solidFill>
              <a:ea typeface="ＭＳ Ｐゴシック"/>
            </a:endParaRPr>
          </a:p>
          <a:p>
            <a:pPr marL="115888" indent="-115888" algn="just">
              <a:buFont typeface="Arial" pitchFamily="34" charset="0"/>
              <a:buChar char="•"/>
            </a:pPr>
            <a:endParaRPr lang="en-CA" sz="1000" dirty="0">
              <a:solidFill>
                <a:prstClr val="black"/>
              </a:solidFill>
            </a:endParaRPr>
          </a:p>
          <a:p>
            <a:pPr marL="115888" indent="-115888">
              <a:buFont typeface="Arial" pitchFamily="34" charset="0"/>
              <a:buChar char="•"/>
            </a:pPr>
            <a:endParaRPr lang="en-CA" sz="1000" dirty="0">
              <a:solidFill>
                <a:prstClr val="black"/>
              </a:solidFill>
              <a:ea typeface="ＭＳ Ｐゴシック"/>
            </a:endParaRPr>
          </a:p>
          <a:p>
            <a:pPr algn="just"/>
            <a:endParaRPr lang="en-CA" sz="1000" dirty="0">
              <a:solidFill>
                <a:prstClr val="black"/>
              </a:solidFill>
            </a:endParaRPr>
          </a:p>
        </p:txBody>
      </p:sp>
      <p:sp>
        <p:nvSpPr>
          <p:cNvPr id="20" name="TextBox 19"/>
          <p:cNvSpPr txBox="1"/>
          <p:nvPr/>
        </p:nvSpPr>
        <p:spPr>
          <a:xfrm>
            <a:off x="251520" y="657337"/>
            <a:ext cx="2736304" cy="276999"/>
          </a:xfrm>
          <a:prstGeom prst="rect">
            <a:avLst/>
          </a:prstGeom>
          <a:solidFill>
            <a:schemeClr val="accent5">
              <a:lumMod val="60000"/>
              <a:lumOff val="40000"/>
            </a:schemeClr>
          </a:solidFill>
          <a:ln>
            <a:noFill/>
          </a:ln>
        </p:spPr>
        <p:txBody>
          <a:bodyPr wrap="square" rtlCol="0">
            <a:spAutoFit/>
          </a:bodyPr>
          <a:lstStyle/>
          <a:p>
            <a:r>
              <a:rPr lang="en-CA" sz="1200" b="1" dirty="0">
                <a:solidFill>
                  <a:prstClr val="black"/>
                </a:solidFill>
              </a:rPr>
              <a:t>Uploading Assessments to IAR</a:t>
            </a:r>
          </a:p>
        </p:txBody>
      </p:sp>
      <p:sp>
        <p:nvSpPr>
          <p:cNvPr id="21" name="TextBox 20"/>
          <p:cNvSpPr txBox="1"/>
          <p:nvPr/>
        </p:nvSpPr>
        <p:spPr>
          <a:xfrm>
            <a:off x="5796136" y="650829"/>
            <a:ext cx="3096344" cy="338554"/>
          </a:xfrm>
          <a:prstGeom prst="rect">
            <a:avLst/>
          </a:prstGeom>
          <a:solidFill>
            <a:schemeClr val="accent5">
              <a:lumMod val="60000"/>
              <a:lumOff val="40000"/>
            </a:schemeClr>
          </a:solidFill>
          <a:ln>
            <a:noFill/>
          </a:ln>
        </p:spPr>
        <p:txBody>
          <a:bodyPr wrap="square" rtlCol="0">
            <a:spAutoFit/>
          </a:bodyPr>
          <a:lstStyle>
            <a:defPPr>
              <a:defRPr lang="en-US"/>
            </a:defPPr>
            <a:lvl1pPr algn="ctr">
              <a:defRPr sz="700"/>
            </a:lvl1pPr>
          </a:lstStyle>
          <a:p>
            <a:r>
              <a:rPr lang="en-CA" sz="900" b="1" dirty="0">
                <a:solidFill>
                  <a:prstClr val="black"/>
                </a:solidFill>
              </a:rPr>
              <a:t>Current Quarter </a:t>
            </a:r>
          </a:p>
          <a:p>
            <a:r>
              <a:rPr lang="en-CA" b="1" dirty="0">
                <a:solidFill>
                  <a:prstClr val="black"/>
                </a:solidFill>
              </a:rPr>
              <a:t>(Jan. 1 – Mar. 31, 2016)</a:t>
            </a:r>
          </a:p>
        </p:txBody>
      </p:sp>
      <p:sp>
        <p:nvSpPr>
          <p:cNvPr id="25" name="Rectangle 24"/>
          <p:cNvSpPr/>
          <p:nvPr/>
        </p:nvSpPr>
        <p:spPr>
          <a:xfrm>
            <a:off x="5796137" y="4661734"/>
            <a:ext cx="1143000" cy="5333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ea typeface="ＭＳ Ｐゴシック"/>
                <a:cs typeface="ＭＳ Ｐゴシック"/>
              </a:rPr>
              <a:t>95%</a:t>
            </a:r>
          </a:p>
        </p:txBody>
      </p:sp>
      <p:sp>
        <p:nvSpPr>
          <p:cNvPr id="26" name="Rectangle 25"/>
          <p:cNvSpPr/>
          <p:nvPr/>
        </p:nvSpPr>
        <p:spPr>
          <a:xfrm>
            <a:off x="5796137" y="5254299"/>
            <a:ext cx="1143000" cy="5333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25000"/>
              </a:spcAft>
              <a:buClr>
                <a:srgbClr val="666666"/>
              </a:buClr>
              <a:defRPr/>
            </a:pPr>
            <a:r>
              <a:rPr lang="en-US" sz="1600" b="1" dirty="0">
                <a:solidFill>
                  <a:prstClr val="white"/>
                </a:solidFill>
                <a:ea typeface="ＭＳ Ｐゴシック"/>
                <a:cs typeface="ＭＳ Ｐゴシック"/>
              </a:rPr>
              <a:t>44%</a:t>
            </a:r>
          </a:p>
        </p:txBody>
      </p:sp>
      <p:sp>
        <p:nvSpPr>
          <p:cNvPr id="27" name="Rectangle 26"/>
          <p:cNvSpPr/>
          <p:nvPr/>
        </p:nvSpPr>
        <p:spPr>
          <a:xfrm>
            <a:off x="5796137" y="5849374"/>
            <a:ext cx="1143000" cy="5333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600" b="1" dirty="0">
                <a:solidFill>
                  <a:prstClr val="white"/>
                </a:solidFill>
              </a:rPr>
              <a:t>74%</a:t>
            </a:r>
          </a:p>
        </p:txBody>
      </p:sp>
      <p:sp>
        <p:nvSpPr>
          <p:cNvPr id="28" name="Rectangle 27"/>
          <p:cNvSpPr/>
          <p:nvPr/>
        </p:nvSpPr>
        <p:spPr>
          <a:xfrm>
            <a:off x="5796136" y="4065353"/>
            <a:ext cx="1143000" cy="5333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rPr>
              <a:t>96%</a:t>
            </a:r>
          </a:p>
        </p:txBody>
      </p:sp>
      <p:sp>
        <p:nvSpPr>
          <p:cNvPr id="29" name="Rectangle 28"/>
          <p:cNvSpPr/>
          <p:nvPr/>
        </p:nvSpPr>
        <p:spPr>
          <a:xfrm>
            <a:off x="3995937" y="4069037"/>
            <a:ext cx="504056" cy="5333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CCAC</a:t>
            </a:r>
          </a:p>
        </p:txBody>
      </p:sp>
      <p:sp>
        <p:nvSpPr>
          <p:cNvPr id="30" name="Rectangle 29"/>
          <p:cNvSpPr/>
          <p:nvPr/>
        </p:nvSpPr>
        <p:spPr>
          <a:xfrm>
            <a:off x="3995937" y="4658048"/>
            <a:ext cx="504056" cy="5333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CSS</a:t>
            </a:r>
          </a:p>
        </p:txBody>
      </p:sp>
      <p:sp>
        <p:nvSpPr>
          <p:cNvPr id="31" name="Rectangle 30"/>
          <p:cNvSpPr/>
          <p:nvPr/>
        </p:nvSpPr>
        <p:spPr>
          <a:xfrm>
            <a:off x="3995937" y="5242815"/>
            <a:ext cx="504056" cy="5333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CMH</a:t>
            </a:r>
          </a:p>
        </p:txBody>
      </p:sp>
      <p:sp>
        <p:nvSpPr>
          <p:cNvPr id="32" name="Rectangle 31"/>
          <p:cNvSpPr/>
          <p:nvPr/>
        </p:nvSpPr>
        <p:spPr>
          <a:xfrm>
            <a:off x="3995937" y="5845688"/>
            <a:ext cx="504056" cy="5333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prstClr val="black"/>
                </a:solidFill>
              </a:rPr>
              <a:t>LTCH</a:t>
            </a:r>
          </a:p>
        </p:txBody>
      </p:sp>
      <p:sp>
        <p:nvSpPr>
          <p:cNvPr id="33" name="Rectangle 32"/>
          <p:cNvSpPr/>
          <p:nvPr/>
        </p:nvSpPr>
        <p:spPr>
          <a:xfrm>
            <a:off x="7020272" y="4065352"/>
            <a:ext cx="1872208" cy="536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96% of the assessments uploaded by CCACs have been granted for viewing</a:t>
            </a:r>
          </a:p>
        </p:txBody>
      </p:sp>
      <p:sp>
        <p:nvSpPr>
          <p:cNvPr id="34" name="Rectangle 33"/>
          <p:cNvSpPr/>
          <p:nvPr/>
        </p:nvSpPr>
        <p:spPr>
          <a:xfrm>
            <a:off x="7020272" y="4659891"/>
            <a:ext cx="1872208" cy="536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95% of the assessments uploaded by CSS HSPs have been granted for viewing</a:t>
            </a:r>
          </a:p>
        </p:txBody>
      </p:sp>
      <p:sp>
        <p:nvSpPr>
          <p:cNvPr id="35" name="Rectangle 34"/>
          <p:cNvSpPr/>
          <p:nvPr/>
        </p:nvSpPr>
        <p:spPr>
          <a:xfrm>
            <a:off x="7020272" y="5254298"/>
            <a:ext cx="1872208" cy="536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44% of the assessments uploaded by CMH HSPs have been granted for viewing</a:t>
            </a:r>
          </a:p>
        </p:txBody>
      </p:sp>
      <p:sp>
        <p:nvSpPr>
          <p:cNvPr id="36" name="Rectangle 35"/>
          <p:cNvSpPr/>
          <p:nvPr/>
        </p:nvSpPr>
        <p:spPr>
          <a:xfrm>
            <a:off x="7020272" y="5847531"/>
            <a:ext cx="1872208" cy="536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prstClr val="black"/>
                </a:solidFill>
              </a:rPr>
              <a:t>74% of the assessments uploaded by LTCH HSPs have been granted for viewing</a:t>
            </a:r>
          </a:p>
        </p:txBody>
      </p:sp>
      <p:sp>
        <p:nvSpPr>
          <p:cNvPr id="39" name="Content Placeholder 4"/>
          <p:cNvSpPr txBox="1">
            <a:spLocks/>
          </p:cNvSpPr>
          <p:nvPr/>
        </p:nvSpPr>
        <p:spPr>
          <a:xfrm>
            <a:off x="251520" y="3951526"/>
            <a:ext cx="3600400" cy="2439220"/>
          </a:xfrm>
          <a:prstGeom prst="rect">
            <a:avLst/>
          </a:prstGeom>
          <a:solidFill>
            <a:schemeClr val="accent5">
              <a:lumMod val="20000"/>
              <a:lumOff val="80000"/>
            </a:schemeClr>
          </a:solidFill>
        </p:spPr>
        <p:txBody>
          <a:bodyPr vert="horz" lIns="91440" tIns="45720" rIns="91440" bIns="45720" rtlCol="0">
            <a:noAutofit/>
          </a:bodyPr>
          <a:lstStyle/>
          <a:p>
            <a:pPr algn="just"/>
            <a:r>
              <a:rPr lang="en-CA" sz="1100" b="1" dirty="0">
                <a:solidFill>
                  <a:prstClr val="black"/>
                </a:solidFill>
              </a:rPr>
              <a:t>Measure: </a:t>
            </a:r>
            <a:r>
              <a:rPr lang="en-CA" sz="1100" b="1" u="sng" dirty="0">
                <a:solidFill>
                  <a:prstClr val="black"/>
                </a:solidFill>
              </a:rPr>
              <a:t>Percentage of assessments in each sector granted for viewing in IAR in the quarter</a:t>
            </a:r>
            <a:endParaRPr lang="en-CA" sz="1100" b="1" dirty="0">
              <a:solidFill>
                <a:prstClr val="black"/>
              </a:solidFill>
            </a:endParaRPr>
          </a:p>
          <a:p>
            <a:pPr algn="just"/>
            <a:endParaRPr lang="en-CA" sz="1000" dirty="0">
              <a:solidFill>
                <a:prstClr val="black"/>
              </a:solidFill>
            </a:endParaRPr>
          </a:p>
          <a:p>
            <a:pPr algn="just"/>
            <a:r>
              <a:rPr lang="en-CA" sz="1000" dirty="0">
                <a:solidFill>
                  <a:prstClr val="black"/>
                </a:solidFill>
              </a:rPr>
              <a:t>This measures represents the percentage of assessments that has been granted by the HSPs and their clients to allow viewing access in the IAR.   </a:t>
            </a:r>
          </a:p>
          <a:p>
            <a:pPr algn="just"/>
            <a:endParaRPr lang="en-CA" sz="1000" dirty="0">
              <a:solidFill>
                <a:prstClr val="black"/>
              </a:solidFill>
            </a:endParaRPr>
          </a:p>
          <a:p>
            <a:pPr algn="just"/>
            <a:endParaRPr lang="en-CA" sz="800" dirty="0">
              <a:solidFill>
                <a:prstClr val="black"/>
              </a:solidFill>
            </a:endParaRPr>
          </a:p>
          <a:p>
            <a:pPr algn="just"/>
            <a:r>
              <a:rPr lang="en-CA" sz="800" i="1" dirty="0">
                <a:solidFill>
                  <a:prstClr val="black"/>
                </a:solidFill>
              </a:rPr>
              <a:t>Note: the denominator for this measure is based on the number of HSPs that have viewed assessments at least once to the IAR since implementation. </a:t>
            </a:r>
          </a:p>
          <a:p>
            <a:pPr algn="just"/>
            <a:endParaRPr lang="en-CA" sz="1000" dirty="0">
              <a:solidFill>
                <a:prstClr val="black"/>
              </a:solidFill>
            </a:endParaRPr>
          </a:p>
          <a:p>
            <a:pPr marL="115888" indent="-115888">
              <a:buFont typeface="Arial" pitchFamily="34" charset="0"/>
              <a:buChar char="•"/>
            </a:pPr>
            <a:endParaRPr lang="en-CA" sz="1000" dirty="0">
              <a:solidFill>
                <a:prstClr val="black"/>
              </a:solidFill>
              <a:ea typeface="ＭＳ Ｐゴシック"/>
            </a:endParaRPr>
          </a:p>
          <a:p>
            <a:pPr marL="115888" indent="-115888" algn="just">
              <a:buFont typeface="Arial" pitchFamily="34" charset="0"/>
              <a:buChar char="•"/>
            </a:pPr>
            <a:endParaRPr lang="en-CA" sz="1000" dirty="0">
              <a:solidFill>
                <a:prstClr val="black"/>
              </a:solidFill>
            </a:endParaRPr>
          </a:p>
          <a:p>
            <a:pPr marL="115888" indent="-115888">
              <a:buFont typeface="Arial" pitchFamily="34" charset="0"/>
              <a:buChar char="•"/>
            </a:pPr>
            <a:endParaRPr lang="en-CA" sz="1000" dirty="0">
              <a:solidFill>
                <a:prstClr val="black"/>
              </a:solidFill>
              <a:ea typeface="ＭＳ Ｐゴシック"/>
            </a:endParaRPr>
          </a:p>
          <a:p>
            <a:pPr algn="just"/>
            <a:endParaRPr lang="en-CA" sz="1000" dirty="0">
              <a:solidFill>
                <a:prstClr val="black"/>
              </a:solidFill>
            </a:endParaRPr>
          </a:p>
        </p:txBody>
      </p:sp>
      <p:sp>
        <p:nvSpPr>
          <p:cNvPr id="40" name="TextBox 39"/>
          <p:cNvSpPr txBox="1"/>
          <p:nvPr/>
        </p:nvSpPr>
        <p:spPr>
          <a:xfrm>
            <a:off x="251520" y="3681673"/>
            <a:ext cx="2736304" cy="276999"/>
          </a:xfrm>
          <a:prstGeom prst="rect">
            <a:avLst/>
          </a:prstGeom>
          <a:solidFill>
            <a:schemeClr val="accent5">
              <a:lumMod val="60000"/>
              <a:lumOff val="40000"/>
            </a:schemeClr>
          </a:solidFill>
          <a:ln>
            <a:noFill/>
          </a:ln>
        </p:spPr>
        <p:txBody>
          <a:bodyPr wrap="square" rtlCol="0">
            <a:spAutoFit/>
          </a:bodyPr>
          <a:lstStyle/>
          <a:p>
            <a:r>
              <a:rPr lang="en-CA" sz="1200" b="1" dirty="0">
                <a:solidFill>
                  <a:prstClr val="black"/>
                </a:solidFill>
              </a:rPr>
              <a:t>Assessments available for viewing</a:t>
            </a:r>
          </a:p>
        </p:txBody>
      </p:sp>
      <p:sp>
        <p:nvSpPr>
          <p:cNvPr id="43" name="TextBox 42"/>
          <p:cNvSpPr txBox="1"/>
          <p:nvPr/>
        </p:nvSpPr>
        <p:spPr>
          <a:xfrm>
            <a:off x="6966020" y="6613321"/>
            <a:ext cx="1920240" cy="200055"/>
          </a:xfrm>
          <a:prstGeom prst="rect">
            <a:avLst/>
          </a:prstGeom>
          <a:solidFill>
            <a:schemeClr val="bg1">
              <a:lumMod val="85000"/>
            </a:schemeClr>
          </a:solidFill>
          <a:ln>
            <a:solidFill>
              <a:schemeClr val="bg1">
                <a:lumMod val="50000"/>
              </a:schemeClr>
            </a:solidFill>
          </a:ln>
        </p:spPr>
        <p:txBody>
          <a:bodyPr wrap="square" rtlCol="0">
            <a:spAutoFit/>
          </a:bodyPr>
          <a:lstStyle/>
          <a:p>
            <a:pPr algn="r"/>
            <a:r>
              <a:rPr lang="en-CA" sz="700" i="1" dirty="0">
                <a:solidFill>
                  <a:prstClr val="black"/>
                </a:solidFill>
              </a:rPr>
              <a:t>Data Source: IAR , as of April 1, 2016</a:t>
            </a:r>
          </a:p>
        </p:txBody>
      </p:sp>
      <p:sp>
        <p:nvSpPr>
          <p:cNvPr id="38" name="TextBox 37"/>
          <p:cNvSpPr txBox="1"/>
          <p:nvPr/>
        </p:nvSpPr>
        <p:spPr>
          <a:xfrm>
            <a:off x="4572000" y="652503"/>
            <a:ext cx="1152128" cy="338554"/>
          </a:xfrm>
          <a:prstGeom prst="rect">
            <a:avLst/>
          </a:prstGeom>
          <a:solidFill>
            <a:schemeClr val="accent5">
              <a:lumMod val="60000"/>
              <a:lumOff val="40000"/>
            </a:schemeClr>
          </a:solidFill>
          <a:ln>
            <a:noFill/>
          </a:ln>
        </p:spPr>
        <p:txBody>
          <a:bodyPr wrap="square" rtlCol="0">
            <a:spAutoFit/>
          </a:bodyPr>
          <a:lstStyle>
            <a:defPPr>
              <a:defRPr lang="en-US"/>
            </a:defPPr>
            <a:lvl1pPr algn="ctr">
              <a:defRPr sz="700"/>
            </a:lvl1pPr>
          </a:lstStyle>
          <a:p>
            <a:r>
              <a:rPr lang="en-CA" sz="900" b="1" dirty="0">
                <a:solidFill>
                  <a:prstClr val="black"/>
                </a:solidFill>
              </a:rPr>
              <a:t>Last Quarter </a:t>
            </a:r>
          </a:p>
          <a:p>
            <a:r>
              <a:rPr lang="en-CA" b="1" dirty="0">
                <a:solidFill>
                  <a:prstClr val="black"/>
                </a:solidFill>
              </a:rPr>
              <a:t>(Oct. 1 – Dec. 30, 2015)</a:t>
            </a:r>
          </a:p>
        </p:txBody>
      </p:sp>
      <p:sp>
        <p:nvSpPr>
          <p:cNvPr id="42" name="Rectangle 41"/>
          <p:cNvSpPr/>
          <p:nvPr/>
        </p:nvSpPr>
        <p:spPr>
          <a:xfrm>
            <a:off x="4571999" y="1647224"/>
            <a:ext cx="1152129" cy="542554"/>
          </a:xfrm>
          <a:prstGeom prst="rect">
            <a:avLst/>
          </a:prstGeom>
          <a:solidFill>
            <a:schemeClr val="accent4">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ea typeface="ＭＳ Ｐゴシック"/>
                <a:cs typeface="ＭＳ Ｐゴシック"/>
              </a:rPr>
              <a:t>54%</a:t>
            </a:r>
          </a:p>
        </p:txBody>
      </p:sp>
      <p:sp>
        <p:nvSpPr>
          <p:cNvPr id="44" name="Rectangle 43"/>
          <p:cNvSpPr/>
          <p:nvPr/>
        </p:nvSpPr>
        <p:spPr>
          <a:xfrm>
            <a:off x="4571999" y="2265152"/>
            <a:ext cx="1152129" cy="542554"/>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25000"/>
              </a:spcAft>
              <a:buClr>
                <a:srgbClr val="666666"/>
              </a:buClr>
              <a:defRPr/>
            </a:pPr>
            <a:r>
              <a:rPr lang="en-US" sz="1600" b="1" dirty="0">
                <a:solidFill>
                  <a:prstClr val="white"/>
                </a:solidFill>
                <a:ea typeface="ＭＳ Ｐゴシック"/>
                <a:cs typeface="ＭＳ Ｐゴシック"/>
              </a:rPr>
              <a:t>61%</a:t>
            </a:r>
          </a:p>
        </p:txBody>
      </p:sp>
      <p:sp>
        <p:nvSpPr>
          <p:cNvPr id="45" name="Rectangle 44"/>
          <p:cNvSpPr/>
          <p:nvPr/>
        </p:nvSpPr>
        <p:spPr>
          <a:xfrm>
            <a:off x="4571999" y="2871360"/>
            <a:ext cx="1152129" cy="542554"/>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600" b="1" dirty="0">
                <a:solidFill>
                  <a:prstClr val="white"/>
                </a:solidFill>
              </a:rPr>
              <a:t>99%</a:t>
            </a:r>
          </a:p>
        </p:txBody>
      </p:sp>
      <p:sp>
        <p:nvSpPr>
          <p:cNvPr id="46" name="Rectangle 45"/>
          <p:cNvSpPr/>
          <p:nvPr/>
        </p:nvSpPr>
        <p:spPr>
          <a:xfrm>
            <a:off x="4572000" y="1030968"/>
            <a:ext cx="1152128" cy="548640"/>
          </a:xfrm>
          <a:prstGeom prst="rect">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rPr>
              <a:t>100%</a:t>
            </a:r>
          </a:p>
        </p:txBody>
      </p:sp>
      <p:sp>
        <p:nvSpPr>
          <p:cNvPr id="47" name="TextBox 46"/>
          <p:cNvSpPr txBox="1"/>
          <p:nvPr/>
        </p:nvSpPr>
        <p:spPr>
          <a:xfrm>
            <a:off x="5796136" y="3673494"/>
            <a:ext cx="3096344" cy="338554"/>
          </a:xfrm>
          <a:prstGeom prst="rect">
            <a:avLst/>
          </a:prstGeom>
          <a:solidFill>
            <a:schemeClr val="accent5">
              <a:lumMod val="60000"/>
              <a:lumOff val="40000"/>
            </a:schemeClr>
          </a:solidFill>
          <a:ln>
            <a:noFill/>
          </a:ln>
        </p:spPr>
        <p:txBody>
          <a:bodyPr wrap="square" rtlCol="0">
            <a:spAutoFit/>
          </a:bodyPr>
          <a:lstStyle>
            <a:defPPr>
              <a:defRPr lang="en-US"/>
            </a:defPPr>
            <a:lvl1pPr algn="ctr">
              <a:defRPr sz="700"/>
            </a:lvl1pPr>
          </a:lstStyle>
          <a:p>
            <a:r>
              <a:rPr lang="en-CA" sz="800" b="1" dirty="0">
                <a:solidFill>
                  <a:prstClr val="black"/>
                </a:solidFill>
              </a:rPr>
              <a:t>Current Quarter </a:t>
            </a:r>
          </a:p>
          <a:p>
            <a:r>
              <a:rPr lang="en-CA" sz="800" b="1" dirty="0">
                <a:solidFill>
                  <a:prstClr val="black"/>
                </a:solidFill>
              </a:rPr>
              <a:t>(Jan. 1 – Mar. 31, 2016)</a:t>
            </a:r>
          </a:p>
        </p:txBody>
      </p:sp>
      <p:sp>
        <p:nvSpPr>
          <p:cNvPr id="48" name="TextBox 47"/>
          <p:cNvSpPr txBox="1"/>
          <p:nvPr/>
        </p:nvSpPr>
        <p:spPr>
          <a:xfrm>
            <a:off x="4572000" y="3675168"/>
            <a:ext cx="1152128" cy="338554"/>
          </a:xfrm>
          <a:prstGeom prst="rect">
            <a:avLst/>
          </a:prstGeom>
          <a:solidFill>
            <a:schemeClr val="accent5">
              <a:lumMod val="60000"/>
              <a:lumOff val="40000"/>
            </a:schemeClr>
          </a:solidFill>
          <a:ln>
            <a:noFill/>
          </a:ln>
        </p:spPr>
        <p:txBody>
          <a:bodyPr wrap="square" rtlCol="0">
            <a:spAutoFit/>
          </a:bodyPr>
          <a:lstStyle>
            <a:defPPr>
              <a:defRPr lang="en-US"/>
            </a:defPPr>
            <a:lvl1pPr algn="ctr">
              <a:defRPr sz="700"/>
            </a:lvl1pPr>
          </a:lstStyle>
          <a:p>
            <a:r>
              <a:rPr lang="en-CA" sz="800" b="1" dirty="0">
                <a:solidFill>
                  <a:prstClr val="black"/>
                </a:solidFill>
              </a:rPr>
              <a:t>Last Quarter </a:t>
            </a:r>
          </a:p>
          <a:p>
            <a:r>
              <a:rPr lang="en-CA" sz="800" b="1" dirty="0">
                <a:solidFill>
                  <a:prstClr val="black"/>
                </a:solidFill>
              </a:rPr>
              <a:t>(Oct. 1 – Dec. 30, 2015)</a:t>
            </a:r>
          </a:p>
        </p:txBody>
      </p:sp>
      <p:sp>
        <p:nvSpPr>
          <p:cNvPr id="51" name="Rectangle 50"/>
          <p:cNvSpPr/>
          <p:nvPr/>
        </p:nvSpPr>
        <p:spPr>
          <a:xfrm>
            <a:off x="4572000" y="4661512"/>
            <a:ext cx="1152129" cy="530352"/>
          </a:xfrm>
          <a:prstGeom prst="rect">
            <a:avLst/>
          </a:prstGeom>
          <a:solidFill>
            <a:schemeClr val="accent4">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ea typeface="ＭＳ Ｐゴシック"/>
                <a:cs typeface="ＭＳ Ｐゴシック"/>
              </a:rPr>
              <a:t>95%</a:t>
            </a:r>
          </a:p>
        </p:txBody>
      </p:sp>
      <p:sp>
        <p:nvSpPr>
          <p:cNvPr id="52" name="Rectangle 51"/>
          <p:cNvSpPr/>
          <p:nvPr/>
        </p:nvSpPr>
        <p:spPr>
          <a:xfrm>
            <a:off x="4572000" y="5257672"/>
            <a:ext cx="1152129" cy="530352"/>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25000"/>
              </a:spcAft>
              <a:buClr>
                <a:srgbClr val="666666"/>
              </a:buClr>
              <a:defRPr/>
            </a:pPr>
            <a:r>
              <a:rPr lang="en-US" sz="1600" b="1" dirty="0">
                <a:solidFill>
                  <a:prstClr val="white"/>
                </a:solidFill>
                <a:ea typeface="ＭＳ Ｐゴシック"/>
                <a:cs typeface="ＭＳ Ｐゴシック"/>
              </a:rPr>
              <a:t>40%</a:t>
            </a:r>
          </a:p>
        </p:txBody>
      </p:sp>
      <p:sp>
        <p:nvSpPr>
          <p:cNvPr id="53" name="Rectangle 52"/>
          <p:cNvSpPr/>
          <p:nvPr/>
        </p:nvSpPr>
        <p:spPr>
          <a:xfrm>
            <a:off x="4572000" y="5849304"/>
            <a:ext cx="1152129" cy="530352"/>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25000"/>
              </a:spcAft>
              <a:buClr>
                <a:srgbClr val="666666"/>
              </a:buClr>
            </a:pPr>
            <a:r>
              <a:rPr lang="en-US" sz="1600" b="1" dirty="0">
                <a:solidFill>
                  <a:prstClr val="white"/>
                </a:solidFill>
              </a:rPr>
              <a:t>73%</a:t>
            </a:r>
          </a:p>
        </p:txBody>
      </p:sp>
      <p:sp>
        <p:nvSpPr>
          <p:cNvPr id="54" name="Rectangle 53"/>
          <p:cNvSpPr/>
          <p:nvPr/>
        </p:nvSpPr>
        <p:spPr>
          <a:xfrm>
            <a:off x="4572001" y="4065352"/>
            <a:ext cx="1152128" cy="530352"/>
          </a:xfrm>
          <a:prstGeom prst="rect">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prstClr val="white"/>
                </a:solidFill>
              </a:rPr>
              <a:t>96%</a:t>
            </a:r>
          </a:p>
        </p:txBody>
      </p:sp>
      <p:grpSp>
        <p:nvGrpSpPr>
          <p:cNvPr id="3" name="Group 65">
            <a:extLst>
              <a:ext uri="{C183D7F6-B498-43B3-948B-1728B52AA6E4}">
                <adec:decorative xmlns:adec="http://schemas.microsoft.com/office/drawing/2017/decorative" val="1"/>
              </a:ext>
            </a:extLst>
          </p:cNvPr>
          <p:cNvGrpSpPr/>
          <p:nvPr/>
        </p:nvGrpSpPr>
        <p:grpSpPr>
          <a:xfrm>
            <a:off x="2438400" y="990599"/>
            <a:ext cx="6705602" cy="1066801"/>
            <a:chOff x="2438400" y="990599"/>
            <a:chExt cx="6705602" cy="1066801"/>
          </a:xfrm>
        </p:grpSpPr>
        <p:sp>
          <p:nvSpPr>
            <p:cNvPr id="65" name="Rectangle 64"/>
            <p:cNvSpPr/>
            <p:nvPr/>
          </p:nvSpPr>
          <p:spPr>
            <a:xfrm>
              <a:off x="3248025" y="1066799"/>
              <a:ext cx="1571625" cy="885825"/>
            </a:xfrm>
            <a:prstGeom prst="rect">
              <a:avLst/>
            </a:prstGeom>
            <a:solidFill>
              <a:srgbClr val="BCC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25000"/>
                </a:spcAft>
                <a:buClr>
                  <a:srgbClr val="666666"/>
                </a:buClr>
                <a:defRPr/>
              </a:pPr>
              <a:r>
                <a:rPr lang="en-US" sz="2400" b="1" dirty="0">
                  <a:solidFill>
                    <a:prstClr val="white"/>
                  </a:solidFill>
                  <a:ea typeface="ＭＳ Ｐゴシック"/>
                  <a:cs typeface="ＭＳ Ｐゴシック"/>
                </a:rPr>
                <a:t>61%</a:t>
              </a:r>
            </a:p>
          </p:txBody>
        </p:sp>
        <p:grpSp>
          <p:nvGrpSpPr>
            <p:cNvPr id="17" name="Group 67"/>
            <p:cNvGrpSpPr/>
            <p:nvPr/>
          </p:nvGrpSpPr>
          <p:grpSpPr>
            <a:xfrm>
              <a:off x="2438400" y="990599"/>
              <a:ext cx="6705602" cy="1066801"/>
              <a:chOff x="2114061" y="1968499"/>
              <a:chExt cx="6877540" cy="1155701"/>
            </a:xfrm>
          </p:grpSpPr>
          <p:pic>
            <p:nvPicPr>
              <p:cNvPr id="50" name="Picture 2"/>
              <p:cNvPicPr>
                <a:picLocks noChangeAspect="1" noChangeArrowheads="1"/>
              </p:cNvPicPr>
              <p:nvPr/>
            </p:nvPicPr>
            <p:blipFill>
              <a:blip r:embed="rId3" cstate="print"/>
              <a:srcRect/>
              <a:stretch>
                <a:fillRect/>
              </a:stretch>
            </p:blipFill>
            <p:spPr bwMode="auto">
              <a:xfrm>
                <a:off x="2114063" y="1992454"/>
                <a:ext cx="6877538" cy="1131746"/>
              </a:xfrm>
              <a:prstGeom prst="rect">
                <a:avLst/>
              </a:prstGeom>
              <a:noFill/>
              <a:ln w="9525">
                <a:noFill/>
                <a:miter lim="800000"/>
                <a:headEnd/>
                <a:tailEnd/>
              </a:ln>
            </p:spPr>
          </p:pic>
          <p:sp>
            <p:nvSpPr>
              <p:cNvPr id="55" name="Frame 54"/>
              <p:cNvSpPr/>
              <p:nvPr/>
            </p:nvSpPr>
            <p:spPr>
              <a:xfrm>
                <a:off x="2114061" y="1968499"/>
                <a:ext cx="6877538" cy="1155700"/>
              </a:xfrm>
              <a:prstGeom prst="frame">
                <a:avLst>
                  <a:gd name="adj1" fmla="val 6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grpSp>
        <p:nvGrpSpPr>
          <p:cNvPr id="22" name="Group 66">
            <a:extLst>
              <a:ext uri="{C183D7F6-B498-43B3-948B-1728B52AA6E4}">
                <adec:decorative xmlns:adec="http://schemas.microsoft.com/office/drawing/2017/decorative" val="1"/>
              </a:ext>
            </a:extLst>
          </p:cNvPr>
          <p:cNvGrpSpPr/>
          <p:nvPr/>
        </p:nvGrpSpPr>
        <p:grpSpPr>
          <a:xfrm>
            <a:off x="1447800" y="4800600"/>
            <a:ext cx="7543800" cy="1066800"/>
            <a:chOff x="1447800" y="3733800"/>
            <a:chExt cx="7543800" cy="1066800"/>
          </a:xfrm>
        </p:grpSpPr>
        <p:pic>
          <p:nvPicPr>
            <p:cNvPr id="1026" name="Picture 2"/>
            <p:cNvPicPr>
              <a:picLocks noChangeAspect="1" noChangeArrowheads="1"/>
            </p:cNvPicPr>
            <p:nvPr/>
          </p:nvPicPr>
          <p:blipFill>
            <a:blip r:embed="rId4" cstate="print"/>
            <a:srcRect/>
            <a:stretch>
              <a:fillRect/>
            </a:stretch>
          </p:blipFill>
          <p:spPr bwMode="auto">
            <a:xfrm>
              <a:off x="1447800" y="3810000"/>
              <a:ext cx="7523163" cy="914400"/>
            </a:xfrm>
            <a:prstGeom prst="rect">
              <a:avLst/>
            </a:prstGeom>
            <a:noFill/>
            <a:ln w="9525">
              <a:noFill/>
              <a:miter lim="800000"/>
              <a:headEnd/>
              <a:tailEnd/>
            </a:ln>
          </p:spPr>
        </p:pic>
        <p:sp>
          <p:nvSpPr>
            <p:cNvPr id="58" name="Frame 57"/>
            <p:cNvSpPr/>
            <p:nvPr/>
          </p:nvSpPr>
          <p:spPr>
            <a:xfrm>
              <a:off x="1447800" y="3733800"/>
              <a:ext cx="7543800" cy="1066800"/>
            </a:xfrm>
            <a:prstGeom prst="frame">
              <a:avLst>
                <a:gd name="adj1" fmla="val 6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par>
                          <p:cTn id="13" fill="hold">
                            <p:stCondLst>
                              <p:cond delay="500"/>
                            </p:stCondLst>
                            <p:childTnLst>
                              <p:par>
                                <p:cTn id="14" presetID="18" presetClass="exit" presetSubtype="12" fill="hold" nodeType="afterEffect">
                                  <p:stCondLst>
                                    <p:cond delay="500"/>
                                  </p:stCondLst>
                                  <p:childTnLst>
                                    <p:animEffect transition="out" filter="strips(downLeft)">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nodeType="clickEffect">
                                  <p:stCondLst>
                                    <p:cond delay="0"/>
                                  </p:stCondLst>
                                  <p:childTnLst>
                                    <p:animEffect transition="out" filter="strips(downLeft)">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5888"/>
            <a:ext cx="8991600" cy="1081087"/>
          </a:xfrm>
        </p:spPr>
        <p:txBody>
          <a:bodyPr/>
          <a:lstStyle/>
          <a:p>
            <a:r>
              <a:rPr lang="en-US" dirty="0"/>
              <a:t>Why A Session On Consent Resources?</a:t>
            </a:r>
          </a:p>
        </p:txBody>
      </p:sp>
      <p:sp>
        <p:nvSpPr>
          <p:cNvPr id="3" name="Content Placeholder 2"/>
          <p:cNvSpPr>
            <a:spLocks noGrp="1"/>
          </p:cNvSpPr>
          <p:nvPr>
            <p:ph idx="1"/>
          </p:nvPr>
        </p:nvSpPr>
        <p:spPr>
          <a:xfrm>
            <a:off x="457200" y="1295400"/>
            <a:ext cx="8229600" cy="5013920"/>
          </a:xfrm>
        </p:spPr>
        <p:txBody>
          <a:bodyPr/>
          <a:lstStyle/>
          <a:p>
            <a:pPr>
              <a:spcAft>
                <a:spcPts val="600"/>
              </a:spcAft>
            </a:pPr>
            <a:r>
              <a:rPr lang="en-US" sz="2000" dirty="0"/>
              <a:t>The Common Assessment and IAR team:</a:t>
            </a:r>
          </a:p>
          <a:p>
            <a:pPr lvl="1">
              <a:spcAft>
                <a:spcPts val="600"/>
              </a:spcAft>
            </a:pPr>
            <a:r>
              <a:rPr lang="en-US" sz="2000" dirty="0"/>
              <a:t>Received a number of requests regarding consent management resources </a:t>
            </a:r>
          </a:p>
          <a:p>
            <a:pPr lvl="1">
              <a:spcAft>
                <a:spcPts val="600"/>
              </a:spcAft>
            </a:pPr>
            <a:endParaRPr lang="en-US" sz="800" dirty="0"/>
          </a:p>
          <a:p>
            <a:pPr lvl="1">
              <a:spcAft>
                <a:spcPts val="600"/>
              </a:spcAft>
            </a:pPr>
            <a:r>
              <a:rPr lang="en-US" sz="2000" dirty="0"/>
              <a:t>Gathered stakeholder feedback that revealed:</a:t>
            </a:r>
          </a:p>
          <a:p>
            <a:pPr lvl="2">
              <a:spcAft>
                <a:spcPts val="600"/>
              </a:spcAft>
            </a:pPr>
            <a:r>
              <a:rPr lang="en-US" sz="2000" dirty="0"/>
              <a:t>Governance, LHINs</a:t>
            </a:r>
            <a:r>
              <a:rPr lang="en-US" sz="2000" b="1" dirty="0"/>
              <a:t> </a:t>
            </a:r>
            <a:r>
              <a:rPr lang="en-US" sz="2000" dirty="0"/>
              <a:t>and HSP organizations have identified that not all completed assessments are uploaded to IAR</a:t>
            </a:r>
          </a:p>
          <a:p>
            <a:pPr lvl="2">
              <a:spcAft>
                <a:spcPts val="600"/>
              </a:spcAft>
            </a:pPr>
            <a:r>
              <a:rPr lang="en-US" sz="2000" dirty="0"/>
              <a:t>Therefore de-identified  aggregate reports generated from assessments uploaded to IAR are limited</a:t>
            </a:r>
          </a:p>
          <a:p>
            <a:pPr lvl="2">
              <a:spcAft>
                <a:spcPts val="600"/>
              </a:spcAft>
            </a:pPr>
            <a:r>
              <a:rPr lang="en-US" sz="2000" dirty="0"/>
              <a:t>Consent rates in the CMH sector has decreased over time</a:t>
            </a:r>
          </a:p>
          <a:p>
            <a:pPr lvl="2">
              <a:spcAft>
                <a:spcPts val="600"/>
              </a:spcAft>
            </a:pPr>
            <a:r>
              <a:rPr lang="en-US" sz="2000" dirty="0"/>
              <a:t>Variances in rate of consent amongst HSP organizations</a:t>
            </a:r>
          </a:p>
        </p:txBody>
      </p:sp>
      <p:sp>
        <p:nvSpPr>
          <p:cNvPr id="4" name="Slide Number Placeholder 3"/>
          <p:cNvSpPr>
            <a:spLocks noGrp="1"/>
          </p:cNvSpPr>
          <p:nvPr>
            <p:ph type="sldNum" sz="quarter" idx="11"/>
          </p:nvPr>
        </p:nvSpPr>
        <p:spPr/>
        <p:txBody>
          <a:bodyPr/>
          <a:lstStyle/>
          <a:p>
            <a:pPr>
              <a:defRPr/>
            </a:pPr>
            <a:fld id="{B71A98D2-9A87-41A8-BEF2-74D5F573E9E5}" type="slidenum">
              <a:rPr lang="en-US" sz="1200" smtClean="0">
                <a:solidFill>
                  <a:srgbClr val="000000"/>
                </a:solidFill>
              </a:rPr>
              <a:pPr>
                <a:defRPr/>
              </a:pPr>
              <a:t>7</a:t>
            </a:fld>
            <a:endParaRPr lang="en-US" sz="12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Consent </a:t>
            </a:r>
            <a:r>
              <a:rPr lang="en-US"/>
              <a:t>in IAR?</a:t>
            </a:r>
            <a:endParaRPr lang="en-US" dirty="0"/>
          </a:p>
        </p:txBody>
      </p:sp>
      <p:sp>
        <p:nvSpPr>
          <p:cNvPr id="3" name="Content Placeholder 2"/>
          <p:cNvSpPr>
            <a:spLocks noGrp="1"/>
          </p:cNvSpPr>
          <p:nvPr>
            <p:ph idx="1"/>
          </p:nvPr>
        </p:nvSpPr>
        <p:spPr/>
        <p:txBody>
          <a:bodyPr/>
          <a:lstStyle/>
          <a:p>
            <a:pPr>
              <a:lnSpc>
                <a:spcPct val="80000"/>
              </a:lnSpc>
              <a:spcAft>
                <a:spcPts val="1800"/>
              </a:spcAft>
            </a:pPr>
            <a:r>
              <a:rPr lang="en-US" sz="2000" dirty="0"/>
              <a:t>As part of the assessment standard, </a:t>
            </a:r>
            <a:r>
              <a:rPr lang="en-US" sz="2000" u="sng" dirty="0"/>
              <a:t>all</a:t>
            </a:r>
            <a:r>
              <a:rPr lang="en-US" sz="2000" dirty="0"/>
              <a:t> completed assessments should be uploaded to the IAR</a:t>
            </a:r>
          </a:p>
          <a:p>
            <a:pPr>
              <a:lnSpc>
                <a:spcPct val="80000"/>
              </a:lnSpc>
              <a:spcAft>
                <a:spcPts val="1800"/>
              </a:spcAft>
            </a:pPr>
            <a:r>
              <a:rPr lang="en-US" sz="2000" dirty="0"/>
              <a:t>The consent you gather from the client determines if an uploaded assessment can be </a:t>
            </a:r>
            <a:r>
              <a:rPr lang="en-US" sz="2000" u="sng" dirty="0"/>
              <a:t>viewed</a:t>
            </a:r>
            <a:r>
              <a:rPr lang="en-US" sz="2000" dirty="0"/>
              <a:t> by other participating HSP organizations through the IAR. </a:t>
            </a:r>
          </a:p>
          <a:p>
            <a:pPr>
              <a:lnSpc>
                <a:spcPct val="80000"/>
              </a:lnSpc>
              <a:spcAft>
                <a:spcPts val="1800"/>
              </a:spcAft>
            </a:pPr>
            <a:r>
              <a:rPr lang="en-US" sz="2000" dirty="0"/>
              <a:t>If consent is not granted, the assessment is not viewable in the IAR</a:t>
            </a:r>
          </a:p>
          <a:p>
            <a:pPr>
              <a:lnSpc>
                <a:spcPct val="80000"/>
              </a:lnSpc>
              <a:spcAft>
                <a:spcPts val="1800"/>
              </a:spcAft>
            </a:pPr>
            <a:r>
              <a:rPr lang="en-US" sz="2000" dirty="0"/>
              <a:t>Uploading all assessments ensures that common assessment data is available to generate de-identified aggregate reports for decision making and planning at various levels</a:t>
            </a:r>
          </a:p>
          <a:p>
            <a:pPr>
              <a:lnSpc>
                <a:spcPct val="80000"/>
              </a:lnSpc>
              <a:spcAft>
                <a:spcPts val="1200"/>
              </a:spcAft>
            </a:pPr>
            <a:endParaRPr lang="en-US" sz="1400" dirty="0"/>
          </a:p>
          <a:p>
            <a:pPr>
              <a:lnSpc>
                <a:spcPct val="80000"/>
              </a:lnSpc>
              <a:spcAft>
                <a:spcPts val="1200"/>
              </a:spcAft>
              <a:buNone/>
            </a:pPr>
            <a:endParaRPr lang="en-US" sz="1800" strike="sngStrike"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pPr>
              <a:defRPr/>
            </a:pPr>
            <a:fld id="{293D41BB-7993-491A-B7EB-16EAF4750834}" type="slidenum">
              <a:rPr lang="en-US" sz="1200" smtClean="0">
                <a:solidFill>
                  <a:srgbClr val="000000"/>
                </a:solidFill>
              </a:rPr>
              <a:pPr>
                <a:defRPr/>
              </a:pPr>
              <a:t>8</a:t>
            </a:fld>
            <a:endParaRPr lang="en-US" sz="12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LHIN Message &amp; update</a:t>
            </a:r>
          </a:p>
        </p:txBody>
      </p:sp>
      <p:sp>
        <p:nvSpPr>
          <p:cNvPr id="4" name="Slide Number Placeholder 3"/>
          <p:cNvSpPr>
            <a:spLocks noGrp="1"/>
          </p:cNvSpPr>
          <p:nvPr>
            <p:ph type="sldNum" sz="quarter" idx="10"/>
          </p:nvPr>
        </p:nvSpPr>
        <p:spPr/>
        <p:txBody>
          <a:bodyPr/>
          <a:lstStyle/>
          <a:p>
            <a:pPr>
              <a:defRPr/>
            </a:pPr>
            <a:fld id="{293D41BB-7993-491A-B7EB-16EAF4750834}" type="slidenum">
              <a:rPr lang="en-US" sz="1200" smtClean="0">
                <a:solidFill>
                  <a:srgbClr val="000000"/>
                </a:solidFill>
              </a:rPr>
              <a:pPr>
                <a:defRPr/>
              </a:pPr>
              <a:t>9</a:t>
            </a:fld>
            <a:endParaRPr lang="en-US" sz="1200" dirty="0">
              <a:solidFill>
                <a:srgbClr val="000000"/>
              </a:solidFill>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Cpresentation_20140401_v 1_CMHCA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Arial"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Office Theme">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Ch BIL PowerPoint.potx [Read-Only]" id="{6102A130-7007-4132-9837-449223FE9C2A}" vid="{708F4873-69D9-45FB-BF45-A1D8311B349F}"/>
    </a:ext>
  </a:ext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19040B178BC349B0B12024653EB28A" ma:contentTypeVersion="0" ma:contentTypeDescription="Create a new document." ma:contentTypeScope="" ma:versionID="1b6df6a5a33af210ae2ea98f383f2f2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EA62BFC-A630-4604-A35F-D23FCDE5AD3C}">
  <ds:schemaRefs>
    <ds:schemaRef ds:uri="http://schemas.microsoft.com/sharepoint/v3/contenttype/forms"/>
  </ds:schemaRefs>
</ds:datastoreItem>
</file>

<file path=customXml/itemProps2.xml><?xml version="1.0" encoding="utf-8"?>
<ds:datastoreItem xmlns:ds="http://schemas.openxmlformats.org/officeDocument/2006/customXml" ds:itemID="{CA7C723F-B8FB-4A50-A8A5-0348C71A13AE}">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B67B566-83DF-4F5B-917D-E98DFF030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6453</TotalTime>
  <Words>2894</Words>
  <Application>Microsoft Office PowerPoint</Application>
  <PresentationFormat>On-screen Show (4:3)</PresentationFormat>
  <Paragraphs>485</Paragraphs>
  <Slides>55</Slides>
  <Notes>27</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55</vt:i4>
      </vt:variant>
    </vt:vector>
  </HeadingPairs>
  <TitlesOfParts>
    <vt:vector size="74" baseType="lpstr">
      <vt:lpstr>Arial</vt:lpstr>
      <vt:lpstr>Arial Black</vt:lpstr>
      <vt:lpstr>Arial Narrow</vt:lpstr>
      <vt:lpstr>Calibri</vt:lpstr>
      <vt:lpstr>Constantia</vt:lpstr>
      <vt:lpstr>Courier New</vt:lpstr>
      <vt:lpstr>Gotham Bold</vt:lpstr>
      <vt:lpstr>Gotham Book</vt:lpstr>
      <vt:lpstr>Myriad Pro</vt:lpstr>
      <vt:lpstr>Times</vt:lpstr>
      <vt:lpstr>Times New Roman</vt:lpstr>
      <vt:lpstr>Wingdings</vt:lpstr>
      <vt:lpstr>Wingdings 2</vt:lpstr>
      <vt:lpstr>SCpresentation_20140401_v 1_CMHCAP</vt:lpstr>
      <vt:lpstr>2_Office Theme</vt:lpstr>
      <vt:lpstr>1_Office Theme</vt:lpstr>
      <vt:lpstr>1_Flow</vt:lpstr>
      <vt:lpstr>Flow</vt:lpstr>
      <vt:lpstr>Office Theme</vt:lpstr>
      <vt:lpstr>Consent Practices  For  Common Assessments in IAR</vt:lpstr>
      <vt:lpstr>Objectives:</vt:lpstr>
      <vt:lpstr>Agenda</vt:lpstr>
      <vt:lpstr>Background</vt:lpstr>
      <vt:lpstr>PowerPoint Presentation</vt:lpstr>
      <vt:lpstr>PowerPoint Presentation</vt:lpstr>
      <vt:lpstr>Why A Session On Consent Resources?</vt:lpstr>
      <vt:lpstr>Understanding Consent in IAR?</vt:lpstr>
      <vt:lpstr>LHIN Message &amp; update</vt:lpstr>
      <vt:lpstr>Advancing OCAN</vt:lpstr>
      <vt:lpstr>PowerPoint Presentation</vt:lpstr>
      <vt:lpstr>Process for using reports and working with the sector </vt:lpstr>
      <vt:lpstr>Perspectives on Champlain MH&amp;A system clients</vt:lpstr>
      <vt:lpstr>Individuals served  versus  IAR assessments  1 leading agency</vt:lpstr>
      <vt:lpstr>Range of consent (excludes leading agency)</vt:lpstr>
      <vt:lpstr>Range of consent (includes leading agency)</vt:lpstr>
      <vt:lpstr>Range of Representativeness</vt:lpstr>
      <vt:lpstr>Next Steps</vt:lpstr>
      <vt:lpstr>Consent Management Resources </vt:lpstr>
      <vt:lpstr>Consent Management Resources</vt:lpstr>
      <vt:lpstr>Mock Client Example:</vt:lpstr>
      <vt:lpstr>Mock Client Example:</vt:lpstr>
      <vt:lpstr>Mock Client Example</vt:lpstr>
      <vt:lpstr>HSP Organizations Share Their Practices</vt:lpstr>
      <vt:lpstr>Consent Management Process at  HopeGreyBruce Mental Health and Addictions Services</vt:lpstr>
      <vt:lpstr>Who We Are</vt:lpstr>
      <vt:lpstr>Process for Obtaining Client Consent Directive</vt:lpstr>
      <vt:lpstr>Process Continued…</vt:lpstr>
      <vt:lpstr>Consent Form</vt:lpstr>
      <vt:lpstr>  Observations/Tips</vt:lpstr>
      <vt:lpstr>Tips/Strategies</vt:lpstr>
      <vt:lpstr>Changes Since Implementation</vt:lpstr>
      <vt:lpstr>        </vt:lpstr>
      <vt:lpstr>Implied Consent   Stephanie Carter scarter@reconnect.on.ca Privacy Officer      Mike Hughes mhughes@reconnect.on.ca Clinical Program Manager</vt:lpstr>
      <vt:lpstr>Implied Consent</vt:lpstr>
      <vt:lpstr>What’s changed</vt:lpstr>
      <vt:lpstr>Goal: to remove barriers and reduce paperwork</vt:lpstr>
      <vt:lpstr>Consent</vt:lpstr>
      <vt:lpstr>Consent</vt:lpstr>
      <vt:lpstr>Consent</vt:lpstr>
      <vt:lpstr>Use implied consent when…</vt:lpstr>
      <vt:lpstr>Use express consent when…</vt:lpstr>
      <vt:lpstr>The Process </vt:lpstr>
      <vt:lpstr>Conversation</vt:lpstr>
      <vt:lpstr>Directive</vt:lpstr>
      <vt:lpstr>Consent</vt:lpstr>
      <vt:lpstr>Single consent form</vt:lpstr>
      <vt:lpstr>Consent to Collection &amp; Disclosure of PHI</vt:lpstr>
      <vt:lpstr>‘My privacy at Reconnect’ brochure</vt:lpstr>
      <vt:lpstr>‘My privacy at Reconnect’ brochure</vt:lpstr>
      <vt:lpstr>Staff response </vt:lpstr>
      <vt:lpstr>Tools for sharing</vt:lpstr>
      <vt:lpstr>Express Consent Decision Tree</vt:lpstr>
      <vt:lpstr>Questions? </vt:lpstr>
      <vt:lpstr>Wrap-up</vt:lpstr>
    </vt:vector>
  </TitlesOfParts>
  <Company>CCIM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 &amp; S piece in CA</dc:title>
  <dc:creator>margaret.skulj</dc:creator>
  <cp:lastModifiedBy>Mansard, Adrian (MOHLTC)</cp:lastModifiedBy>
  <cp:revision>372</cp:revision>
  <dcterms:created xsi:type="dcterms:W3CDTF">2016-04-18T19:43:12Z</dcterms:created>
  <dcterms:modified xsi:type="dcterms:W3CDTF">2019-10-28T15:02:28Z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0x0101002319040B178BC349B0B12024653EB28A</vt:lpwstr>
  </property>
  <property fmtid="{D5CDD505-2E9C-101B-9397-08002B2CF9AE}" pid="3" name="MSIP_Label_034a106e-6316-442c-ad35-738afd673d2b_Enabled">
    <vt:lpwstr>True</vt:lpwstr>
  </property>
  <property fmtid="{D5CDD505-2E9C-101B-9397-08002B2CF9AE}" pid="4" name="MSIP_Label_034a106e-6316-442c-ad35-738afd673d2b_SiteId">
    <vt:lpwstr>cddc1229-ac2a-4b97-b78a-0e5cacb5865c</vt:lpwstr>
  </property>
  <property fmtid="{D5CDD505-2E9C-101B-9397-08002B2CF9AE}" pid="5" name="MSIP_Label_034a106e-6316-442c-ad35-738afd673d2b_Owner">
    <vt:lpwstr>Adrian.Mansard@ontario.ca</vt:lpwstr>
  </property>
  <property fmtid="{D5CDD505-2E9C-101B-9397-08002B2CF9AE}" pid="6" name="MSIP_Label_034a106e-6316-442c-ad35-738afd673d2b_SetDate">
    <vt:lpwstr>2019-10-28T14:53:14.7805598Z</vt:lpwstr>
  </property>
  <property fmtid="{D5CDD505-2E9C-101B-9397-08002B2CF9AE}" pid="7" name="MSIP_Label_034a106e-6316-442c-ad35-738afd673d2b_Name">
    <vt:lpwstr>OPS - Unclassified Information</vt:lpwstr>
  </property>
  <property fmtid="{D5CDD505-2E9C-101B-9397-08002B2CF9AE}" pid="8" name="MSIP_Label_034a106e-6316-442c-ad35-738afd673d2b_Application">
    <vt:lpwstr>Microsoft Azure Information Protection</vt:lpwstr>
  </property>
  <property fmtid="{D5CDD505-2E9C-101B-9397-08002B2CF9AE}" pid="9" name="MSIP_Label_034a106e-6316-442c-ad35-738afd673d2b_ActionId">
    <vt:lpwstr>e9ca9efd-a15d-40f0-b768-965720715688</vt:lpwstr>
  </property>
  <property fmtid="{D5CDD505-2E9C-101B-9397-08002B2CF9AE}" pid="10" name="MSIP_Label_034a106e-6316-442c-ad35-738afd673d2b_Extended_MSFT_Method">
    <vt:lpwstr>Automatic</vt:lpwstr>
  </property>
  <property fmtid="{D5CDD505-2E9C-101B-9397-08002B2CF9AE}" pid="11" name="Sensitivity">
    <vt:lpwstr>OPS - Unclassified Information</vt:lpwstr>
  </property>
</Properties>
</file>