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8" r:id="rId5"/>
  </p:sldMasterIdLst>
  <p:notesMasterIdLst>
    <p:notesMasterId r:id="rId40"/>
  </p:notesMasterIdLst>
  <p:handoutMasterIdLst>
    <p:handoutMasterId r:id="rId41"/>
  </p:handoutMasterIdLst>
  <p:sldIdLst>
    <p:sldId id="256" r:id="rId6"/>
    <p:sldId id="258" r:id="rId7"/>
    <p:sldId id="268" r:id="rId8"/>
    <p:sldId id="269" r:id="rId9"/>
    <p:sldId id="270" r:id="rId10"/>
    <p:sldId id="274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99" r:id="rId19"/>
    <p:sldId id="280" r:id="rId20"/>
    <p:sldId id="300" r:id="rId21"/>
    <p:sldId id="307" r:id="rId22"/>
    <p:sldId id="281" r:id="rId23"/>
    <p:sldId id="282" r:id="rId24"/>
    <p:sldId id="31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ani, Faiz (MOHLTC)" initials="MF(" lastIdx="1" clrIdx="0">
    <p:extLst>
      <p:ext uri="{19B8F6BF-5375-455C-9EA6-DF929625EA0E}">
        <p15:presenceInfo xmlns:p15="http://schemas.microsoft.com/office/powerpoint/2012/main" userId="S-1-5-21-402851148-1458126948-9522986-60761" providerId="AD"/>
      </p:ext>
    </p:extLst>
  </p:cmAuthor>
  <p:cmAuthor id="2" name="Ahmed, Naveen" initials="AN" lastIdx="6" clrIdx="1">
    <p:extLst>
      <p:ext uri="{19B8F6BF-5375-455C-9EA6-DF929625EA0E}">
        <p15:presenceInfo xmlns:p15="http://schemas.microsoft.com/office/powerpoint/2012/main" userId="S-1-5-21-358937873-1653469791-1024364-10485" providerId="AD"/>
      </p:ext>
    </p:extLst>
  </p:cmAuthor>
  <p:cmAuthor id="3" name="Luther, Ritika (MOHLTC)" initials="LR(" lastIdx="5" clrIdx="2">
    <p:extLst>
      <p:ext uri="{19B8F6BF-5375-455C-9EA6-DF929625EA0E}">
        <p15:presenceInfo xmlns:p15="http://schemas.microsoft.com/office/powerpoint/2012/main" userId="S-1-5-21-402851148-1458126948-9522986-873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FCD"/>
    <a:srgbClr val="218CCC"/>
    <a:srgbClr val="CDCDDE"/>
    <a:srgbClr val="1C759C"/>
    <a:srgbClr val="0989CB"/>
    <a:srgbClr val="A4C7D7"/>
    <a:srgbClr val="3C336B"/>
    <a:srgbClr val="E5F1F9"/>
    <a:srgbClr val="5AA6D8"/>
    <a:srgbClr val="329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91945" autoAdjust="0"/>
  </p:normalViewPr>
  <p:slideViewPr>
    <p:cSldViewPr snapToGrid="0">
      <p:cViewPr varScale="1">
        <p:scale>
          <a:sx n="57" d="100"/>
          <a:sy n="57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69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85E4A9-7C9A-45E5-9D84-9876E4D1942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37B82-363D-4A4F-B1BA-DBF93A2D1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89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CD1EF3-BE8A-4444-9321-E9CFB687F72F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011B30-93BA-435F-BD0B-A631785AE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777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42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5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3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8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4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92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2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5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803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0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16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0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04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9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9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1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2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3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8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820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8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title="Ontario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7" y="218351"/>
            <a:ext cx="1397838" cy="6084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0315" y="1062301"/>
            <a:ext cx="8911389" cy="13202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0317" y="1062300"/>
            <a:ext cx="8911388" cy="1320258"/>
            <a:chOff x="1427215" y="2792237"/>
            <a:chExt cx="8956568" cy="1138079"/>
          </a:xfrm>
        </p:grpSpPr>
        <p:sp>
          <p:nvSpPr>
            <p:cNvPr id="8" name="Rectangle 7"/>
            <p:cNvSpPr/>
            <p:nvPr userDrawn="1"/>
          </p:nvSpPr>
          <p:spPr>
            <a:xfrm>
              <a:off x="1427215" y="2792237"/>
              <a:ext cx="8956567" cy="1138079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rgbClr val="3291C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427216" y="2792237"/>
              <a:ext cx="8956567" cy="1138079"/>
            </a:xfrm>
            <a:prstGeom prst="rect">
              <a:avLst/>
            </a:prstGeom>
            <a:gradFill>
              <a:gsLst>
                <a:gs pos="72000">
                  <a:schemeClr val="bg1"/>
                </a:gs>
                <a:gs pos="30000">
                  <a:schemeClr val="bg1"/>
                </a:gs>
                <a:gs pos="0">
                  <a:srgbClr val="3291CE">
                    <a:alpha val="0"/>
                  </a:srgbClr>
                </a:gs>
                <a:gs pos="100000">
                  <a:srgbClr val="3291C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9" name="Picture 28" descr="Community Care Information Management" title="Logo of CCIM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>
            <a:off x="96740" y="1484906"/>
            <a:ext cx="5089958" cy="582516"/>
          </a:xfrm>
          <a:prstGeom prst="rect">
            <a:avLst/>
          </a:prstGeom>
          <a:effectLst>
            <a:reflection stA="45000" endPos="0" dist="50800" dir="5400000" sy="-100000" algn="bl" rotWithShape="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89712" y="2922271"/>
            <a:ext cx="6557554" cy="874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baseline="0">
                <a:solidFill>
                  <a:srgbClr val="0989C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Ontario Common Assessment of Need (OCAN) Training: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71515" y="4534462"/>
            <a:ext cx="5915087" cy="639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Self-Assessment Component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10409" y="866275"/>
            <a:ext cx="8913275" cy="3521"/>
          </a:xfrm>
          <a:prstGeom prst="line">
            <a:avLst/>
          </a:prstGeom>
          <a:ln w="22225">
            <a:solidFill>
              <a:srgbClr val="A4C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16761" y="314004"/>
            <a:ext cx="4412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spcAft>
                <a:spcPts val="1200"/>
              </a:spcAft>
              <a:tabLst/>
            </a:pPr>
            <a:r>
              <a:rPr lang="en-US" sz="1800" b="1" dirty="0">
                <a:solidFill>
                  <a:srgbClr val="3C336B"/>
                </a:solidFill>
                <a:effectLst/>
                <a:latin typeface="Arial"/>
                <a:ea typeface="Times New Roman"/>
                <a:cs typeface="Arial"/>
              </a:rPr>
              <a:t>Ministry of Health and Long Term Care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6112" y="1289051"/>
            <a:ext cx="4611530" cy="9436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9430FE7-DCBE-4DC9-876F-0366F60E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93" y="82212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95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AA34-FE01-47B7-A4AA-CBFA887DAA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8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4D51-8140-49E2-A17C-51D60AB99C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45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7725-4EF5-42AF-B01F-964867ECA0F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5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6C64-5355-4292-9BC1-EE800FBA96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4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EE21-BE0D-429B-80BC-2F3C4955F2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7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5888"/>
            <a:ext cx="2058988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29325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D07C-BCDC-4704-8F2E-8BFA451135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9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00" y="1122947"/>
            <a:ext cx="8200103" cy="502117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levelFourth</a:t>
            </a:r>
            <a:r>
              <a:rPr lang="en-US" dirty="0"/>
              <a:t>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18550" y="6316411"/>
            <a:ext cx="669817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79400">
                    <a:schemeClr val="bg1">
                      <a:alpha val="64000"/>
                    </a:schemeClr>
                  </a:glow>
                </a:effectLst>
              </a:defRPr>
            </a:lvl1pPr>
          </a:lstStyle>
          <a:p>
            <a:fld id="{8B4EBC8F-15CE-4F6F-BE75-F530780BAB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280" y="137907"/>
            <a:ext cx="1050109" cy="4062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6701" y="265577"/>
            <a:ext cx="7221531" cy="6492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218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" y="6268285"/>
            <a:ext cx="2023049" cy="2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7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18550" y="6316411"/>
            <a:ext cx="669817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79400">
                    <a:schemeClr val="bg1">
                      <a:alpha val="64000"/>
                    </a:schemeClr>
                  </a:glow>
                </a:effectLst>
              </a:defRPr>
            </a:lvl1pPr>
          </a:lstStyle>
          <a:p>
            <a:fld id="{8B4EBC8F-15CE-4F6F-BE75-F530780BAB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5280" y="137907"/>
            <a:ext cx="1050109" cy="4062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6701" y="265577"/>
            <a:ext cx="7221531" cy="6492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218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" y="6268285"/>
            <a:ext cx="2023049" cy="2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9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00" y="1474871"/>
            <a:ext cx="4085300" cy="420211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74871"/>
            <a:ext cx="4041775" cy="420211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6701" y="265577"/>
            <a:ext cx="7221531" cy="64925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218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4" y="6268285"/>
            <a:ext cx="2023049" cy="236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5280" y="137907"/>
            <a:ext cx="1050109" cy="406257"/>
          </a:xfrm>
          <a:prstGeom prst="rect">
            <a:avLst/>
          </a:prstGeom>
        </p:spPr>
      </p:pic>
      <p:sp>
        <p:nvSpPr>
          <p:cNvPr id="10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8518550" y="6316411"/>
            <a:ext cx="669817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79400">
                    <a:schemeClr val="bg1">
                      <a:alpha val="64000"/>
                    </a:schemeClr>
                  </a:glow>
                </a:effectLst>
              </a:defRPr>
            </a:lvl1pPr>
          </a:lstStyle>
          <a:p>
            <a:fld id="{8B4EBC8F-15CE-4F6F-BE75-F530780BA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2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60D5-B730-4F23-9669-37B3749B4A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6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99E06-7049-4D01-A19B-4B6A96CC5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3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AF60-EF9B-4ADF-B568-09FA451AA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6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E6A7-9A1C-4C3B-AB88-F81E73DE8C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588125" y="6165850"/>
            <a:ext cx="2447925" cy="641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477000"/>
            <a:ext cx="26971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87B5-6F55-4BAA-87C3-EC63BEE99B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4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6144718"/>
            <a:ext cx="8934450" cy="61912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901480" y="6378642"/>
            <a:ext cx="13560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 Level: Medium</a:t>
            </a:r>
            <a:endParaRPr lang="en-US" sz="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4774" y="104503"/>
            <a:ext cx="8934723" cy="6681308"/>
          </a:xfrm>
          <a:prstGeom prst="rect">
            <a:avLst/>
          </a:prstGeom>
          <a:noFill/>
          <a:ln w="22225">
            <a:solidFill>
              <a:srgbClr val="098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47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8" r:id="rId2"/>
    <p:sldLayoutId id="2147483676" r:id="rId3"/>
    <p:sldLayoutId id="2147483665" r:id="rId4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b="1" kern="1200">
          <a:solidFill>
            <a:srgbClr val="3B326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-sector neutral-nobar-outlin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53200"/>
            <a:ext cx="2895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Classification: Low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71463" y="6503988"/>
            <a:ext cx="6842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272D5-466B-4A28-9074-0425B64F59D9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7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7385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3859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cim.blob.core.windows.net/courseresources/e24c4a13-4cc2-4ae8-b90a-e1354128fdeb/e2d325d0-ea98-41a1-93d1-5d222828e8bd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0989CB"/>
                </a:solidFill>
              </a:rPr>
              <a:t>Self-Assessment Component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CD2F1D-5E31-4043-97BA-4472F886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9" y="3429000"/>
            <a:ext cx="7886700" cy="1325563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0989C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Ontario Common Assessment of Need (OCAN) Training:</a:t>
            </a:r>
            <a:br>
              <a:rPr lang="en-CA" sz="3200" dirty="0">
                <a:solidFill>
                  <a:srgbClr val="0989C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09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52434" y="1647201"/>
            <a:ext cx="7115103" cy="387548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2400" b="1" dirty="0"/>
              <a:t>What is an “assessment”?</a:t>
            </a:r>
            <a:endParaRPr lang="en-US" altLang="en-US" sz="2400" dirty="0"/>
          </a:p>
          <a:p>
            <a:pPr>
              <a:defRPr/>
            </a:pPr>
            <a:endParaRPr lang="en-US" altLang="en-US" sz="2000" dirty="0"/>
          </a:p>
          <a:p>
            <a:pPr marL="0" indent="0">
              <a:buFontTx/>
              <a:buNone/>
              <a:defRPr/>
            </a:pPr>
            <a:r>
              <a:rPr lang="en-US" altLang="en-US" sz="2000" dirty="0"/>
              <a:t>An assessment is process that guides our conversation about your strengths and areas where you need help. This helps us understand the kind of support you want from our service.   </a:t>
            </a:r>
          </a:p>
          <a:p>
            <a:pPr marL="0" indent="0">
              <a:buFontTx/>
              <a:buNone/>
              <a:defRPr/>
            </a:pPr>
            <a:endParaRPr lang="en-US" altLang="en-US" sz="2000" dirty="0"/>
          </a:p>
          <a:p>
            <a:pPr marL="0" indent="0">
              <a:buFontTx/>
              <a:buNone/>
              <a:defRPr/>
            </a:pPr>
            <a:r>
              <a:rPr lang="en-US" altLang="en-US" sz="2400" b="1" dirty="0"/>
              <a:t>Introducing OCAN – Resource:</a:t>
            </a:r>
          </a:p>
          <a:p>
            <a:pPr>
              <a:defRPr/>
            </a:pPr>
            <a:r>
              <a:rPr lang="en-US" sz="2000" dirty="0"/>
              <a:t>OCAN Brochure for consumers/clients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006" y="579962"/>
            <a:ext cx="7221531" cy="649250"/>
          </a:xfrm>
        </p:spPr>
        <p:txBody>
          <a:bodyPr/>
          <a:lstStyle/>
          <a:p>
            <a:r>
              <a:rPr lang="en-US" dirty="0"/>
              <a:t>Introducing Assessments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700" y="1474871"/>
            <a:ext cx="7306172" cy="4202113"/>
          </a:xfrm>
        </p:spPr>
        <p:txBody>
          <a:bodyPr/>
          <a:lstStyle/>
          <a:p>
            <a:pPr>
              <a:defRPr/>
            </a:pPr>
            <a:r>
              <a:rPr lang="en-US" dirty="0"/>
              <a:t>Your organization may decide that this is an appropriate time to provide this information</a:t>
            </a:r>
          </a:p>
          <a:p>
            <a:pPr>
              <a:defRPr/>
            </a:pPr>
            <a:r>
              <a:rPr lang="en-US" dirty="0"/>
              <a:t>Inform client of their privacy rights:</a:t>
            </a:r>
          </a:p>
          <a:p>
            <a:pPr lvl="1">
              <a:defRPr/>
            </a:pPr>
            <a:r>
              <a:rPr lang="en-US" sz="1800" dirty="0"/>
              <a:t>What information is collected </a:t>
            </a:r>
          </a:p>
          <a:p>
            <a:pPr lvl="1">
              <a:defRPr/>
            </a:pPr>
            <a:r>
              <a:rPr lang="en-US" sz="1800" dirty="0"/>
              <a:t>How information is protected</a:t>
            </a:r>
          </a:p>
          <a:p>
            <a:pPr lvl="1">
              <a:defRPr/>
            </a:pPr>
            <a:r>
              <a:rPr lang="en-US" sz="1800" dirty="0"/>
              <a:t>Why and when information is shared 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This will be part of the Privacy, Security and Consent Management Training session</a:t>
            </a:r>
          </a:p>
          <a:p>
            <a:pPr lvl="1">
              <a:defRPr/>
            </a:pPr>
            <a:r>
              <a:rPr lang="en-US" sz="1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*For the purposes of this training, we will leave this part out and focus specifically on introducing the OCAN tool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700" y="429350"/>
            <a:ext cx="7306172" cy="649250"/>
          </a:xfrm>
        </p:spPr>
        <p:txBody>
          <a:bodyPr/>
          <a:lstStyle/>
          <a:p>
            <a:r>
              <a:rPr lang="en-US" dirty="0"/>
              <a:t>Informing clients of their privacy right and your consent practices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8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700" y="1474871"/>
            <a:ext cx="7756548" cy="42021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Self assessment is optional</a:t>
            </a:r>
          </a:p>
          <a:p>
            <a:pPr>
              <a:defRPr/>
            </a:pPr>
            <a:r>
              <a:rPr lang="en-US" dirty="0"/>
              <a:t>Complete the parts you feel comfortable with</a:t>
            </a:r>
          </a:p>
          <a:p>
            <a:pPr>
              <a:defRPr/>
            </a:pPr>
            <a:r>
              <a:rPr lang="en-US" dirty="0"/>
              <a:t>Helps me understand areas of your life where you need support and where things are going well</a:t>
            </a:r>
          </a:p>
          <a:p>
            <a:pPr>
              <a:defRPr/>
            </a:pPr>
            <a:r>
              <a:rPr lang="en-US" dirty="0"/>
              <a:t>Gives you a voice by capturing your perspective</a:t>
            </a:r>
          </a:p>
          <a:p>
            <a:pPr>
              <a:defRPr/>
            </a:pPr>
            <a:r>
              <a:rPr lang="en-US" dirty="0"/>
              <a:t>Would you like support to complete it?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Reassessment</a:t>
            </a:r>
          </a:p>
          <a:p>
            <a:pPr>
              <a:defRPr/>
            </a:pPr>
            <a:r>
              <a:rPr lang="en-US" dirty="0"/>
              <a:t>Review progress and next steps</a:t>
            </a:r>
          </a:p>
          <a:p>
            <a:pPr>
              <a:defRPr/>
            </a:pPr>
            <a:r>
              <a:rPr lang="en-US" dirty="0"/>
              <a:t>Use last self-assessment and make changes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700" y="510819"/>
            <a:ext cx="7221531" cy="649250"/>
          </a:xfrm>
        </p:spPr>
        <p:txBody>
          <a:bodyPr/>
          <a:lstStyle/>
          <a:p>
            <a:r>
              <a:rPr lang="en-US" dirty="0"/>
              <a:t>Introducing the Self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4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04442" y="1712661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Transportation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85142" y="3084261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Child Care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89842" y="5675061"/>
            <a:ext cx="121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Alcohol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18342" y="1103061"/>
            <a:ext cx="1289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Benefits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95142" y="2855661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Daytime          </a:t>
            </a:r>
          </a:p>
          <a:p>
            <a:pPr eaLnBrk="1" hangingPunct="1">
              <a:buSzPct val="80000"/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Activities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55542" y="3716086"/>
            <a:ext cx="1536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Physical </a:t>
            </a:r>
          </a:p>
          <a:p>
            <a:pPr eaLnBrk="1" hangingPunct="1">
              <a:buSzPct val="80000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Health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94542" y="4608261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Company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14342" y="2703261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Self-Care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652142" y="4074861"/>
            <a:ext cx="240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Intimate </a:t>
            </a:r>
          </a:p>
          <a:p>
            <a:pPr eaLnBrk="1" hangingPunct="1">
              <a:buSzPct val="80000"/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Relationships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766442" y="5446461"/>
            <a:ext cx="3048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Information on     </a:t>
            </a:r>
          </a:p>
          <a:p>
            <a:pPr eaLnBrk="1" hangingPunct="1">
              <a:buSzPct val="80000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condition and treatment 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757042" y="1026861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Food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694630" y="3668461"/>
            <a:ext cx="1938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Psychotic </a:t>
            </a:r>
          </a:p>
          <a:p>
            <a:pPr eaLnBrk="1" hangingPunct="1">
              <a:buSzPct val="80000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Symptoms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911580" y="3384061"/>
            <a:ext cx="210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Communication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38042" y="1788861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Looking After</a:t>
            </a:r>
          </a:p>
          <a:p>
            <a:pPr eaLnBrk="1" hangingPunct="1">
              <a:buSzPct val="80000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the Home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861442" y="1103061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Accommodation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328042" y="1636461"/>
            <a:ext cx="149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Education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356742" y="4151061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Safety </a:t>
            </a:r>
          </a:p>
          <a:p>
            <a:pPr eaLnBrk="1" hangingPunct="1">
              <a:buSzPct val="80000"/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to Self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842142" y="1788861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Sexual </a:t>
            </a:r>
          </a:p>
          <a:p>
            <a:pPr eaLnBrk="1" hangingPunct="1">
              <a:buSzPct val="80000"/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Expression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3356742" y="5675061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Safety to </a:t>
            </a:r>
          </a:p>
          <a:p>
            <a:pPr eaLnBrk="1" hangingPunct="1">
              <a:buSzPct val="80000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Others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794642" y="5217861"/>
            <a:ext cx="104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Drugs</a:t>
            </a: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918342" y="4151061"/>
            <a:ext cx="1109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Money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023742" y="4760661"/>
            <a:ext cx="240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Psychological</a:t>
            </a:r>
          </a:p>
          <a:p>
            <a:pPr eaLnBrk="1" hangingPunct="1">
              <a:buSzPct val="80000"/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  Distress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05605" y="2617536"/>
            <a:ext cx="2378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Other Dependents</a:t>
            </a:r>
            <a:endParaRPr lang="en-US" sz="1800" dirty="0">
              <a:solidFill>
                <a:srgbClr val="000000"/>
              </a:solidFill>
              <a:latin typeface="Arial"/>
              <a:ea typeface="ＭＳ Ｐゴシック" pitchFamily="64" charset="-128"/>
              <a:cs typeface="+mn-cs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013842" y="4987674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SzPct val="80000"/>
              <a:buFontTx/>
              <a:buBlip>
                <a:blip r:embed="rId2"/>
              </a:buBlip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64" charset="-128"/>
                <a:cs typeface="+mn-cs"/>
              </a:rPr>
              <a:t> Other Addictions </a:t>
            </a:r>
          </a:p>
        </p:txBody>
      </p:sp>
      <p:sp>
        <p:nvSpPr>
          <p:cNvPr id="30" name="AutoShap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342" y="2398461"/>
            <a:ext cx="2057400" cy="16002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 r="-16873"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92" y="304586"/>
            <a:ext cx="6390349" cy="649250"/>
          </a:xfrm>
        </p:spPr>
        <p:txBody>
          <a:bodyPr/>
          <a:lstStyle/>
          <a:p>
            <a:r>
              <a:rPr lang="en-US" dirty="0"/>
              <a:t>Covers 24 Domains: Identifying Areas of Need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5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35" y="810228"/>
            <a:ext cx="7632077" cy="4180179"/>
          </a:xfrm>
          <a:prstGeom prst="rect">
            <a:avLst/>
          </a:prstGeom>
        </p:spPr>
      </p:pic>
      <p:sp>
        <p:nvSpPr>
          <p:cNvPr id="6" name="Fram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365" y="810227"/>
            <a:ext cx="7974815" cy="4180179"/>
          </a:xfrm>
          <a:prstGeom prst="frame">
            <a:avLst>
              <a:gd name="adj1" fmla="val 504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140" y="5301628"/>
            <a:ext cx="7062541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 introduction is at the front of the self-assessment form. Use this information to introduce the self-assessment to the client</a:t>
            </a:r>
            <a:endParaRPr lang="en-CA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D1B3E44-4036-4249-BEB9-5C4E0C01C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3817" y="5036747"/>
            <a:ext cx="138897" cy="264882"/>
          </a:xfrm>
          <a:prstGeom prst="downArrow">
            <a:avLst>
              <a:gd name="adj1" fmla="val 30893"/>
              <a:gd name="adj2" fmla="val 4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012" y="256613"/>
            <a:ext cx="7924800" cy="649250"/>
          </a:xfrm>
        </p:spPr>
        <p:txBody>
          <a:bodyPr/>
          <a:lstStyle/>
          <a:p>
            <a:r>
              <a:rPr lang="en-US" dirty="0"/>
              <a:t>Consumer Self-Assessment</a:t>
            </a:r>
            <a:endParaRPr lang="en-CA" sz="2800" dirty="0">
              <a:solidFill>
                <a:srgbClr val="268FC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EBC8F-15CE-4F6F-BE75-F530780BAB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279400">
                    <a:prstClr val="white">
                      <a:alpha val="64000"/>
                    </a:prstClr>
                  </a:glow>
                </a:effectLst>
              </a:rPr>
              <a:pPr/>
              <a:t>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279400">
                  <a:prstClr val="white">
                    <a:alpha val="64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13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55" y="1057440"/>
            <a:ext cx="5302637" cy="5010904"/>
          </a:xfrm>
        </p:spPr>
      </p:pic>
      <p:sp>
        <p:nvSpPr>
          <p:cNvPr id="9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043" y="4952378"/>
            <a:ext cx="1868556" cy="90329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26592" y="4952377"/>
            <a:ext cx="1157217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S PGothic" panose="020B0600070205080204" pitchFamily="34" charset="-128"/>
              </a:rPr>
              <a:t>Rating need</a:t>
            </a:r>
          </a:p>
        </p:txBody>
      </p:sp>
      <p:sp>
        <p:nvSpPr>
          <p:cNvPr id="11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018231" y="5077838"/>
            <a:ext cx="787939" cy="182316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23849" y="1447299"/>
            <a:ext cx="1829609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Review instructions with your client</a:t>
            </a:r>
            <a:endParaRPr lang="en-CA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854" y="1712446"/>
            <a:ext cx="5302638" cy="248474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cxnSp>
        <p:nvCxnSpPr>
          <p:cNvPr id="3" name="Elbow Connecto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" idx="2"/>
            <a:endCxn id="13" idx="3"/>
          </p:cNvCxnSpPr>
          <p:nvPr/>
        </p:nvCxnSpPr>
        <p:spPr>
          <a:xfrm rot="5400000">
            <a:off x="6868811" y="1884978"/>
            <a:ext cx="953524" cy="118616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Self-Assessment: Instructions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35" y="1138688"/>
            <a:ext cx="7974815" cy="4525737"/>
          </a:xfrm>
          <a:prstGeom prst="rect">
            <a:avLst/>
          </a:prstGeom>
          <a:ln w="12700">
            <a:solidFill>
              <a:srgbClr val="0033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003" y="4462558"/>
            <a:ext cx="7342360" cy="461727"/>
          </a:xfrm>
          <a:prstGeom prst="frame">
            <a:avLst>
              <a:gd name="adj1" fmla="val 6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735" y="1138689"/>
            <a:ext cx="7974815" cy="4525736"/>
          </a:xfrm>
          <a:prstGeom prst="frame">
            <a:avLst>
              <a:gd name="adj1" fmla="val 504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9172" y="808140"/>
            <a:ext cx="2542878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Explain the purpose of the Trigger Questions</a:t>
            </a:r>
            <a:endParaRPr lang="en-CA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ram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499" y="3340205"/>
            <a:ext cx="7342360" cy="461727"/>
          </a:xfrm>
          <a:prstGeom prst="frame">
            <a:avLst>
              <a:gd name="adj1" fmla="val 6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6499" y="2181271"/>
            <a:ext cx="7342360" cy="461727"/>
          </a:xfrm>
          <a:prstGeom prst="frame">
            <a:avLst>
              <a:gd name="adj1" fmla="val 6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735" y="318778"/>
            <a:ext cx="7221531" cy="649250"/>
          </a:xfrm>
        </p:spPr>
        <p:txBody>
          <a:bodyPr/>
          <a:lstStyle/>
          <a:p>
            <a:r>
              <a:rPr lang="en-US" dirty="0"/>
              <a:t>Consumer Self-Assessment trigger questions…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EBC8F-15CE-4F6F-BE75-F530780BAB6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279400">
                    <a:prstClr val="white">
                      <a:alpha val="64000"/>
                    </a:prstClr>
                  </a:glow>
                </a:effectLst>
              </a:rPr>
              <a:pPr/>
              <a:t>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279400">
                  <a:prstClr val="white">
                    <a:alpha val="64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701" y="1071582"/>
            <a:ext cx="8213163" cy="3004030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b="1" dirty="0"/>
              <a:t>Resource Material:  One Page Guide</a:t>
            </a:r>
          </a:p>
          <a:p>
            <a:pPr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Completing the self assessment can give you a voice in identifying areas that have been a problem (or area of need) in your life over the past month.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/>
              <a:t>This information is used to guide conversations with your worker and focus services on your needs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Below are the definitions of the “Need Scale”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16868"/>
              </p:ext>
            </p:extLst>
          </p:nvPr>
        </p:nvGraphicFramePr>
        <p:xfrm>
          <a:off x="592782" y="3825240"/>
          <a:ext cx="8001000" cy="1892300"/>
        </p:xfrm>
        <a:graphic>
          <a:graphicData uri="http://schemas.openxmlformats.org/drawingml/2006/table">
            <a:tbl>
              <a:tblPr firstRow="1"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9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 Problem – going well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NEED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 problem – because I get help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 NEED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is a problem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UNMET NEED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interested in discussing this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DON’T WANT TO ANSWER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427" y="4489861"/>
            <a:ext cx="268287" cy="563563"/>
          </a:xfrm>
          <a:prstGeom prst="downArrow">
            <a:avLst>
              <a:gd name="adj1" fmla="val 50000"/>
              <a:gd name="adj2" fmla="val 52515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324" y="4489862"/>
            <a:ext cx="268287" cy="563563"/>
          </a:xfrm>
          <a:prstGeom prst="downArrow">
            <a:avLst>
              <a:gd name="adj1" fmla="val 50000"/>
              <a:gd name="adj2" fmla="val 52515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134" y="4454532"/>
            <a:ext cx="268287" cy="563563"/>
          </a:xfrm>
          <a:prstGeom prst="downArrow">
            <a:avLst>
              <a:gd name="adj1" fmla="val 50000"/>
              <a:gd name="adj2" fmla="val 52515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945" y="4489862"/>
            <a:ext cx="268287" cy="563563"/>
          </a:xfrm>
          <a:prstGeom prst="downArrow">
            <a:avLst>
              <a:gd name="adj1" fmla="val 50000"/>
              <a:gd name="adj2" fmla="val 52515"/>
            </a:avLst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Self-Assessment Guide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7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700" y="1474871"/>
            <a:ext cx="8031850" cy="4202113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altLang="en-US" sz="2000" dirty="0"/>
              <a:t>For each of the 24 domains, think about  whether you have a problem in that area of your life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/>
              <a:t>The question is a “jumping off point”  for you to think about that area of your life in general 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/>
              <a:t>The question is not meant to be answered literally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/>
              <a:t>Check off one of the four boxes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/>
              <a:t>Provide comments to explain your choice if you want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/>
              <a:t>Here are examples of the purpose of some of the domains (see next slide)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help guide the consumer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4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of these domains is to determine: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0619411"/>
              </p:ext>
            </p:extLst>
          </p:nvPr>
        </p:nvGraphicFramePr>
        <p:xfrm>
          <a:off x="487361" y="1474785"/>
          <a:ext cx="8031188" cy="36160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15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have access to a telephone, computer (internet) or other means of communication.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endParaRPr kumimoji="0" lang="fr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 you have social contact with family and/or friends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Intimate Relationships</a:t>
                      </a:r>
                      <a:endParaRPr kumimoji="0" lang="fr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have very close relationships with a partner, family member and/or friend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Sexual Expression</a:t>
                      </a:r>
                      <a:endParaRPr kumimoji="0" lang="fr-CA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are satisfied with your sex life and sexual health</a:t>
                      </a:r>
                      <a:endParaRPr kumimoji="0" lang="fr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16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6702" y="2088107"/>
            <a:ext cx="8200102" cy="3588877"/>
          </a:xfrm>
        </p:spPr>
        <p:txBody>
          <a:bodyPr/>
          <a:lstStyle/>
          <a:p>
            <a:pPr marL="285750" lvl="1" indent="-285750">
              <a:lnSpc>
                <a:spcPct val="90000"/>
              </a:lnSpc>
              <a:spcBef>
                <a:spcPts val="450"/>
              </a:spcBef>
              <a:spcAft>
                <a:spcPct val="8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The research related to the Consumer Self-Assessment</a:t>
            </a:r>
          </a:p>
          <a:p>
            <a:pPr marL="285750" lvl="1" indent="-285750">
              <a:lnSpc>
                <a:spcPct val="90000"/>
              </a:lnSpc>
              <a:spcBef>
                <a:spcPts val="450"/>
              </a:spcBef>
              <a:spcAft>
                <a:spcPct val="8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The purpose and elements within in the Self-Assessment</a:t>
            </a:r>
          </a:p>
          <a:p>
            <a:pPr marL="285750" lvl="1" indent="-285750">
              <a:lnSpc>
                <a:spcPct val="90000"/>
              </a:lnSpc>
              <a:spcBef>
                <a:spcPts val="450"/>
              </a:spcBef>
              <a:spcAft>
                <a:spcPct val="8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How to introduce the Self-Assessment to a client</a:t>
            </a:r>
          </a:p>
          <a:p>
            <a:pPr marL="285750" lvl="1" indent="-285750">
              <a:lnSpc>
                <a:spcPct val="90000"/>
              </a:lnSpc>
              <a:spcBef>
                <a:spcPts val="450"/>
              </a:spcBef>
              <a:spcAft>
                <a:spcPct val="80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How to engage a client/consumer in conversation prompted by his\her responses in the self-assessment</a:t>
            </a:r>
            <a:endParaRPr lang="en-US" sz="1650" dirty="0">
              <a:solidFill>
                <a:srgbClr val="738591"/>
              </a:solidFill>
              <a:latin typeface="Arial Black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6700" y="1268080"/>
            <a:ext cx="8200103" cy="369332"/>
          </a:xfrm>
          <a:prstGeom prst="rect">
            <a:avLst/>
          </a:prstGeom>
          <a:solidFill>
            <a:srgbClr val="218C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  <a:cs typeface="Arial" panose="020B0604020202020204" pitchFamily="34" charset="0"/>
              </a:rPr>
              <a:t>Increase understanding about: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18550" y="6284327"/>
            <a:ext cx="669817" cy="365125"/>
          </a:xfrm>
          <a:prstGeom prst="rect">
            <a:avLst/>
          </a:prstGeom>
        </p:spPr>
        <p:txBody>
          <a:bodyPr/>
          <a:lstStyle/>
          <a:p>
            <a:fld id="{8B4EBC8F-15CE-4F6F-BE75-F530780BAB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882723"/>
              </p:ext>
            </p:extLst>
          </p:nvPr>
        </p:nvGraphicFramePr>
        <p:xfrm>
          <a:off x="1875295" y="1411115"/>
          <a:ext cx="4880003" cy="403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62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Focused Questions</a:t>
                      </a:r>
                    </a:p>
                  </a:txBody>
                  <a:tcPr marL="91105" marR="91105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are your strengths and skills?</a:t>
                      </a:r>
                    </a:p>
                  </a:txBody>
                  <a:tcPr marL="91105" marR="911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your hopes and goals for the future?</a:t>
                      </a:r>
                    </a:p>
                  </a:txBody>
                  <a:tcPr marL="91105" marR="911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need to accomplish your goals?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5" marR="911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95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spirituality/religion an important part of your life? 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Please explain</a:t>
                      </a:r>
                    </a:p>
                  </a:txBody>
                  <a:tcPr marL="91105" marR="9110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culture (heritage) an important part of your life?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Please explain</a:t>
                      </a:r>
                    </a:p>
                  </a:txBody>
                  <a:tcPr marL="91105" marR="9110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51" y="328952"/>
            <a:ext cx="8492150" cy="649250"/>
          </a:xfrm>
        </p:spPr>
        <p:txBody>
          <a:bodyPr/>
          <a:lstStyle/>
          <a:p>
            <a:pPr algn="ctr"/>
            <a:r>
              <a:rPr lang="en-US" altLang="en-US" dirty="0"/>
              <a:t>Consumer Self-Assessment</a:t>
            </a:r>
            <a:br>
              <a:rPr lang="en-US" altLang="en-US" dirty="0"/>
            </a:br>
            <a:r>
              <a:rPr lang="en-US" altLang="en-US" dirty="0"/>
              <a:t>Additional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45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29350" y="3003841"/>
            <a:ext cx="4085300" cy="85031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>
                <a:hlinkClick r:id="rId3"/>
              </a:rPr>
              <a:t>Susan Marshall: Community Mental Health Sector and Use of OCAN</a:t>
            </a:r>
            <a:endParaRPr lang="en-US" altLang="en-US" sz="2400" b="1" dirty="0">
              <a:solidFill>
                <a:srgbClr val="738591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34" y="2354591"/>
            <a:ext cx="7221531" cy="649250"/>
          </a:xfrm>
        </p:spPr>
        <p:txBody>
          <a:bodyPr/>
          <a:lstStyle/>
          <a:p>
            <a:pPr algn="ctr"/>
            <a:r>
              <a:rPr lang="en-US" sz="3600" dirty="0"/>
              <a:t>Susan’s Story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1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51" y="1287535"/>
            <a:ext cx="1129960" cy="1107565"/>
          </a:xfrm>
          <a:prstGeom prst="rect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2662"/>
            <a:ext cx="5943600" cy="33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38A9F-62BC-4ACE-8222-60D9F0B6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247" y="3981258"/>
            <a:ext cx="7221531" cy="649250"/>
          </a:xfrm>
        </p:spPr>
        <p:txBody>
          <a:bodyPr/>
          <a:lstStyle/>
          <a:p>
            <a:pPr marL="257168" lvl="0" indent="-257168"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 3a. Do you think your clients may need support to complete the self assessment? </a:t>
            </a:r>
            <a:r>
              <a:rPr lang="en-US" altLang="en-US" sz="2400" b="0" i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  <a:t>Yes or No</a:t>
            </a:r>
            <a:br>
              <a:rPr lang="en-US" altLang="en-US" sz="2400" b="0" i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7100" y="4305883"/>
            <a:ext cx="8216900" cy="1522412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endParaRPr lang="en-US" altLang="en-US" sz="2000" b="1" dirty="0">
              <a:solidFill>
                <a:srgbClr val="000000"/>
              </a:solidFill>
            </a:endParaRPr>
          </a:p>
          <a:p>
            <a:pPr>
              <a:buFontTx/>
              <a:buNone/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    3b. If yes, what are some of the reasons? </a:t>
            </a:r>
          </a:p>
          <a:p>
            <a:pPr marL="342900" lvl="1" indent="0">
              <a:spcBef>
                <a:spcPct val="40000"/>
              </a:spcBef>
              <a:buFontTx/>
              <a:buNone/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Free text answer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2308" y="813580"/>
            <a:ext cx="1081542" cy="934094"/>
          </a:xfrm>
          <a:prstGeom prst="rect">
            <a:avLst/>
          </a:prstGeom>
          <a:noFill/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4556"/>
            <a:ext cx="5943600" cy="34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287D5-BECB-4471-9422-63AB17D2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828" y="3803373"/>
            <a:ext cx="7221531" cy="649250"/>
          </a:xfrm>
        </p:spPr>
        <p:txBody>
          <a:bodyPr/>
          <a:lstStyle/>
          <a:p>
            <a:pPr marL="257168" lvl="0" indent="-257168">
              <a:spcBef>
                <a:spcPct val="20000"/>
              </a:spcBef>
            </a:pPr>
            <a:r>
              <a:rPr lang="en-CA" altLang="en-US" sz="1800" dirty="0">
                <a:solidFill>
                  <a:srgbClr val="000000"/>
                </a:solidFill>
                <a:ea typeface="+mn-ea"/>
              </a:rPr>
              <a:t> 4. Who would you see providing this support in your organization if it’s needed by the client? (select all that apply)</a:t>
            </a:r>
            <a:br>
              <a:rPr lang="en-CA" altLang="en-US" sz="1800" dirty="0">
                <a:solidFill>
                  <a:srgbClr val="000000"/>
                </a:solidFill>
                <a:ea typeface="+mn-ea"/>
              </a:rPr>
            </a:b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394691" y="3871047"/>
            <a:ext cx="7627938" cy="3116262"/>
          </a:xfrm>
          <a:prstGeom prst="rect">
            <a:avLst/>
          </a:prstGeom>
        </p:spPr>
        <p:txBody>
          <a:bodyPr/>
          <a:lstStyle/>
          <a:p>
            <a:endParaRPr lang="en-CA" alt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Worker </a:t>
            </a:r>
          </a:p>
          <a:p>
            <a:r>
              <a:rPr lang="en-CA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Another worker</a:t>
            </a:r>
          </a:p>
          <a:p>
            <a:r>
              <a:rPr lang="en-CA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Peer</a:t>
            </a:r>
          </a:p>
          <a:p>
            <a:r>
              <a:rPr lang="en-CA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Family member or friend</a:t>
            </a:r>
          </a:p>
          <a:p>
            <a:r>
              <a:rPr lang="en-CA" alt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61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700" y="1474871"/>
            <a:ext cx="8031850" cy="4202113"/>
          </a:xfrm>
        </p:spPr>
        <p:txBody>
          <a:bodyPr/>
          <a:lstStyle/>
          <a:p>
            <a:pPr>
              <a:buNone/>
              <a:defRPr/>
            </a:pPr>
            <a:r>
              <a:rPr lang="en-CA" altLang="en-US" sz="2400" dirty="0"/>
              <a:t>What to consider:</a:t>
            </a:r>
          </a:p>
          <a:p>
            <a:pPr>
              <a:defRPr/>
            </a:pPr>
            <a:r>
              <a:rPr lang="en-CA" altLang="en-US" sz="2400" dirty="0"/>
              <a:t>When to introduce OCAN to client</a:t>
            </a:r>
          </a:p>
          <a:p>
            <a:pPr lvl="1">
              <a:defRPr/>
            </a:pPr>
            <a:r>
              <a:rPr lang="en-CA" altLang="en-US" sz="2000" dirty="0"/>
              <a:t>As early as possible </a:t>
            </a:r>
          </a:p>
          <a:p>
            <a:pPr lvl="1">
              <a:defRPr/>
            </a:pPr>
            <a:endParaRPr lang="en-CA" altLang="en-US" sz="2000" dirty="0"/>
          </a:p>
          <a:p>
            <a:pPr marL="342900" lvl="1" indent="-342900">
              <a:buFontTx/>
              <a:buChar char="•"/>
              <a:defRPr/>
            </a:pPr>
            <a:r>
              <a:rPr lang="en-CA" altLang="en-US" sz="2400" dirty="0"/>
              <a:t>Where client completes the self-assessment</a:t>
            </a:r>
          </a:p>
          <a:p>
            <a:pPr lvl="1">
              <a:defRPr/>
            </a:pPr>
            <a:r>
              <a:rPr lang="en-CA" altLang="en-US" sz="2000" dirty="0"/>
              <a:t>In organization’s space</a:t>
            </a:r>
          </a:p>
          <a:p>
            <a:pPr lvl="1">
              <a:defRPr/>
            </a:pPr>
            <a:r>
              <a:rPr lang="en-CA" altLang="en-US" sz="2000" dirty="0"/>
              <a:t>In their home</a:t>
            </a:r>
          </a:p>
          <a:p>
            <a:pPr marL="742950" lvl="2" indent="-342900">
              <a:defRPr/>
            </a:pPr>
            <a:endParaRPr lang="en-CA" altLang="en-US" sz="2000" dirty="0"/>
          </a:p>
          <a:p>
            <a:pPr marL="342900" lvl="1" indent="-342900">
              <a:buFontTx/>
              <a:buChar char="•"/>
              <a:defRPr/>
            </a:pPr>
            <a:r>
              <a:rPr lang="en-CA" altLang="en-US" sz="2400" dirty="0"/>
              <a:t>What method should you have clients use?</a:t>
            </a:r>
          </a:p>
          <a:p>
            <a:pPr marL="1200150" lvl="3" indent="-342900">
              <a:defRPr/>
            </a:pPr>
            <a:r>
              <a:rPr lang="en-CA" altLang="en-US" sz="1800" dirty="0"/>
              <a:t>On paper </a:t>
            </a:r>
          </a:p>
          <a:p>
            <a:pPr marL="1200150" lvl="3" indent="-342900">
              <a:defRPr/>
            </a:pPr>
            <a:r>
              <a:rPr lang="en-CA" altLang="en-US" sz="1800" dirty="0"/>
              <a:t>Computers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700" y="409269"/>
            <a:ext cx="7221531" cy="649250"/>
          </a:xfrm>
        </p:spPr>
        <p:txBody>
          <a:bodyPr/>
          <a:lstStyle/>
          <a:p>
            <a:r>
              <a:rPr lang="en-US" dirty="0"/>
              <a:t>Your process for client’s completing self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0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163" y="2779750"/>
            <a:ext cx="6629673" cy="649250"/>
          </a:xfrm>
        </p:spPr>
        <p:txBody>
          <a:bodyPr/>
          <a:lstStyle/>
          <a:p>
            <a:pPr algn="ctr"/>
            <a:r>
              <a:rPr lang="en-US" sz="3800" dirty="0"/>
              <a:t>Doing the Self- Assessment at The Reassessment Cycle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51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200" y="5867400"/>
            <a:ext cx="4038600" cy="914400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Nicole Latour </a:t>
            </a:r>
            <a:endParaRPr lang="en-US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4500" u="sng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nlatour@alphacourt.ca</a:t>
            </a:r>
            <a:endParaRPr lang="en-US" sz="4500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94F1F6-069D-49E4-B113-7C608B62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69" y="2590800"/>
            <a:ext cx="7221531" cy="649250"/>
          </a:xfrm>
        </p:spPr>
        <p:txBody>
          <a:bodyPr/>
          <a:lstStyle/>
          <a:p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Experience</a:t>
            </a:r>
            <a:r>
              <a:rPr lang="en-US" sz="1800" b="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With</a:t>
            </a:r>
            <a:r>
              <a:rPr lang="en-US" sz="1800" b="0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Reassessments</a:t>
            </a:r>
            <a:endParaRPr lang="en-CA" sz="35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752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81058" y="1828800"/>
            <a:ext cx="7772400" cy="3200400"/>
          </a:xfrm>
          <a:prstGeom prst="rect">
            <a:avLst/>
          </a:prstGeom>
        </p:spPr>
        <p:txBody>
          <a:bodyPr rtlCol="0" anchor="ctr">
            <a:normAutofit fontScale="97500"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18C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br>
              <a:rPr lang="en-US" sz="3200" dirty="0"/>
            </a:b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Alpha Court Community Mental Health and Addiction Services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8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081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22655"/>
            <a:ext cx="8229600" cy="1524000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900" dirty="0"/>
              <a:t>Having clients complete the self assessment at the time of reassessment</a:t>
            </a:r>
          </a:p>
          <a:p>
            <a:pPr>
              <a:buFont typeface="Arial" pitchFamily="34" charset="0"/>
              <a:buNone/>
            </a:pPr>
            <a:endParaRPr lang="en-US" altLang="en-US" i="1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"/>
          <a:stretch>
            <a:fillRect/>
          </a:stretch>
        </p:blipFill>
        <p:spPr bwMode="auto">
          <a:xfrm>
            <a:off x="3009900" y="2883568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8361" y="0"/>
            <a:ext cx="8229600" cy="10207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ts val="4500"/>
              </a:lnSpc>
              <a:spcAft>
                <a:spcPts val="0"/>
              </a:spcAft>
              <a:defRPr/>
            </a:pPr>
            <a:r>
              <a:rPr lang="en-US" sz="2900" b="1" dirty="0">
                <a:solidFill>
                  <a:schemeClr val="bg1"/>
                </a:solidFill>
                <a:latin typeface="Century Gothic" pitchFamily="34" charset="0"/>
              </a:rPr>
              <a:t>Consumer Self Reassessment:</a:t>
            </a:r>
            <a:br>
              <a:rPr lang="en-US" sz="29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900" b="1" dirty="0">
                <a:solidFill>
                  <a:schemeClr val="bg1"/>
                </a:solidFill>
                <a:latin typeface="Century Gothic" pitchFamily="34" charset="0"/>
              </a:rPr>
              <a:t>Challenge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26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" y="50251"/>
            <a:ext cx="9144000" cy="68405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83E25-BACA-4E66-9AD6-E651E973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3" y="521250"/>
            <a:ext cx="7221531" cy="649250"/>
          </a:xfrm>
        </p:spPr>
        <p:txBody>
          <a:bodyPr/>
          <a:lstStyle/>
          <a:p>
            <a:pPr lvl="0" defTabSz="914400">
              <a:lnSpc>
                <a:spcPts val="4500"/>
              </a:lnSpc>
              <a:spcBef>
                <a:spcPts val="0"/>
              </a:spcBef>
            </a:pPr>
            <a:r>
              <a:rPr lang="en-US" altLang="en-US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Consumer Self Assessment:</a:t>
            </a:r>
            <a:br>
              <a:rPr lang="en-US" altLang="en-US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US" altLang="en-US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  Strategies</a:t>
            </a:r>
            <a:br>
              <a:rPr lang="en-US" altLang="en-US" sz="1800" b="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CA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2924" y="1225550"/>
            <a:ext cx="838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7663" indent="-341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Staff communicate messages that highlight a client </a:t>
            </a:r>
            <a:r>
              <a:rPr lang="en-US" altLang="en-US" sz="2000" b="1" dirty="0" err="1">
                <a:solidFill>
                  <a:srgbClr val="000000"/>
                </a:solidFill>
              </a:rPr>
              <a:t>centred</a:t>
            </a:r>
            <a:r>
              <a:rPr lang="en-US" altLang="en-US" sz="2000" b="1" dirty="0">
                <a:solidFill>
                  <a:srgbClr val="000000"/>
                </a:solidFill>
              </a:rPr>
              <a:t> approach: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You own your assessment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It’s important to capture your voice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Highlight what you have accomplished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Focus on what you identify as your current needs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Offer client ways to facilitate their completion of the self assessment: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Option to enter it directly on the computer and block access to other parts of the computer system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Refer to the last OCAN so you’re not starting from scratch. E.g. give the client their last self assessment and ask them to circle what has changed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If required, arrange support of someone client feels comfortable with      e.g. family member, student, worker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2" y="1260720"/>
            <a:ext cx="28654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59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755E0-B604-48C0-9015-6B2A77128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" y="1579418"/>
            <a:ext cx="7319106" cy="33794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30E5FD-E11D-4DEF-BAAB-54B9819BAFD0}"/>
              </a:ext>
            </a:extLst>
          </p:cNvPr>
          <p:cNvSpPr/>
          <p:nvPr/>
        </p:nvSpPr>
        <p:spPr>
          <a:xfrm>
            <a:off x="1228811" y="2108445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i="1" dirty="0"/>
              <a:t>Engages </a:t>
            </a:r>
            <a:r>
              <a:rPr lang="en-CA" altLang="en-US" sz="2400" b="1" i="1" dirty="0">
                <a:solidFill>
                  <a:srgbClr val="9966FF"/>
                </a:solidFill>
              </a:rPr>
              <a:t>the person with lived experience</a:t>
            </a:r>
            <a:r>
              <a:rPr lang="en-CA" altLang="en-US" sz="2400" i="1" dirty="0"/>
              <a:t> and </a:t>
            </a:r>
            <a:r>
              <a:rPr lang="en-CA" altLang="en-US" sz="2400" b="1" i="1" dirty="0">
                <a:solidFill>
                  <a:srgbClr val="FF6600"/>
                </a:solidFill>
              </a:rPr>
              <a:t>the person with assessment knowledge</a:t>
            </a:r>
            <a:r>
              <a:rPr lang="en-CA" altLang="en-US" sz="2400" i="1" dirty="0"/>
              <a:t> in a conversation focused on the consumer’s strengths, challenges and goals for </a:t>
            </a:r>
            <a:r>
              <a:rPr lang="en-CA" altLang="en-US" sz="2400" b="1" i="1" dirty="0"/>
              <a:t>recovery</a:t>
            </a:r>
            <a:r>
              <a:rPr lang="en-CA" altLang="en-US" sz="2400" i="1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Conversation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5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3062" y="2394628"/>
            <a:ext cx="7296538" cy="649250"/>
          </a:xfrm>
        </p:spPr>
        <p:txBody>
          <a:bodyPr/>
          <a:lstStyle/>
          <a:p>
            <a:pPr algn="ctr"/>
            <a:r>
              <a:rPr lang="en-US" sz="3800" dirty="0"/>
              <a:t>OCAN Self-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66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Assessment Conversation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1125538"/>
            <a:ext cx="6851650" cy="4784725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200" dirty="0">
                <a:latin typeface="+mn-lt"/>
              </a:rPr>
              <a:t>Tips for a successful assessment</a:t>
            </a:r>
          </a:p>
          <a:p>
            <a:pPr>
              <a:spcAft>
                <a:spcPts val="800"/>
              </a:spcAft>
              <a:buFontTx/>
              <a:buNone/>
            </a:pPr>
            <a:r>
              <a:rPr lang="en-US" altLang="en-US" sz="3200" dirty="0">
                <a:latin typeface="+mn-lt"/>
              </a:rPr>
              <a:t>conversation: </a:t>
            </a:r>
          </a:p>
          <a:p>
            <a:pPr>
              <a:spcAft>
                <a:spcPts val="800"/>
              </a:spcAft>
            </a:pPr>
            <a:r>
              <a:rPr lang="en-US" altLang="en-US" dirty="0">
                <a:latin typeface="+mn-lt"/>
              </a:rPr>
              <a:t>Provide a safe space</a:t>
            </a:r>
            <a:endParaRPr lang="en-US" altLang="en-US" sz="3200" dirty="0">
              <a:latin typeface="+mn-lt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latin typeface="+mn-lt"/>
              </a:rPr>
              <a:t>Allow the conversation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unfold naturally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latin typeface="+mn-lt"/>
              </a:rPr>
              <a:t>Explore variances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latin typeface="+mn-lt"/>
              </a:rPr>
              <a:t>Summarize key points</a:t>
            </a:r>
          </a:p>
        </p:txBody>
      </p:sp>
      <p:grpSp>
        <p:nvGrpSpPr>
          <p:cNvPr id="7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766137" y="832714"/>
            <a:ext cx="1142489" cy="1788371"/>
            <a:chOff x="2239" y="1767"/>
            <a:chExt cx="674" cy="994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49" y="1767"/>
              <a:ext cx="6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239" y="1776"/>
              <a:ext cx="632" cy="985"/>
              <a:chOff x="4079" y="256"/>
              <a:chExt cx="661" cy="884"/>
            </a:xfrm>
          </p:grpSpPr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4079" y="545"/>
                <a:ext cx="645" cy="59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4095" y="256"/>
                <a:ext cx="645" cy="595"/>
              </a:xfrm>
              <a:prstGeom prst="rect">
                <a:avLst/>
              </a:prstGeom>
              <a:noFill/>
              <a:ln w="22225" cap="rnd">
                <a:solidFill>
                  <a:srgbClr val="3399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2304" y="2103"/>
              <a:ext cx="528" cy="135"/>
              <a:chOff x="4151" y="346"/>
              <a:chExt cx="533" cy="94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4151" y="346"/>
                <a:ext cx="533" cy="94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4151" y="346"/>
                <a:ext cx="533" cy="94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rnd">
                    <a:solidFill>
                      <a:srgbClr val="3366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6699FF"/>
                  </a:solidFill>
                </a:endParaRPr>
              </a:p>
            </p:txBody>
          </p:sp>
        </p:grp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393" y="1821"/>
              <a:ext cx="35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Introduction</a:t>
              </a:r>
              <a:endParaRPr lang="en-US" altLang="en-US" sz="180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345" y="2139"/>
              <a:ext cx="38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solidFill>
                    <a:schemeClr val="bg1"/>
                  </a:solidFill>
                </a:rPr>
                <a:t>Conversation</a:t>
              </a: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6"/>
            <p:cNvGrpSpPr>
              <a:grpSpLocks/>
            </p:cNvGrpSpPr>
            <p:nvPr/>
          </p:nvGrpSpPr>
          <p:grpSpPr bwMode="auto">
            <a:xfrm>
              <a:off x="2312" y="2252"/>
              <a:ext cx="533" cy="110"/>
              <a:chOff x="4151" y="663"/>
              <a:chExt cx="533" cy="94"/>
            </a:xfrm>
          </p:grpSpPr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>
                <a:off x="4151" y="663"/>
                <a:ext cx="533" cy="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17" name="Rectangle 18"/>
              <p:cNvSpPr>
                <a:spLocks noChangeArrowheads="1"/>
              </p:cNvSpPr>
              <p:nvPr/>
            </p:nvSpPr>
            <p:spPr bwMode="auto">
              <a:xfrm>
                <a:off x="4151" y="663"/>
                <a:ext cx="533" cy="94"/>
              </a:xfrm>
              <a:prstGeom prst="rect">
                <a:avLst/>
              </a:prstGeom>
              <a:noFill/>
              <a:ln w="635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</p:grp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304" y="1920"/>
              <a:ext cx="54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/>
                <a:t>OCAN</a:t>
              </a:r>
              <a:r>
                <a:rPr lang="en-US" altLang="en-US" sz="8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800" b="1" dirty="0"/>
                <a:t>Consumer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/>
                <a:t>Self-Assessment</a:t>
              </a:r>
              <a:endParaRPr lang="en-US" altLang="en-US" sz="1800" dirty="0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2398" y="2247"/>
              <a:ext cx="35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000000"/>
                  </a:solidFill>
                </a:rPr>
                <a:t>OCAN Staff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rgbClr val="000000"/>
                  </a:solidFill>
                </a:rPr>
                <a:t>Assessment</a:t>
              </a:r>
              <a:endParaRPr lang="en-US" altLang="en-US" sz="1800"/>
            </a:p>
          </p:txBody>
        </p: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029200" y="2362200"/>
            <a:ext cx="2362200" cy="1600200"/>
          </a:xfrm>
          <a:prstGeom prst="wedgeRoundRectCallout">
            <a:avLst>
              <a:gd name="adj1" fmla="val -44356"/>
              <a:gd name="adj2" fmla="val 67458"/>
              <a:gd name="adj3" fmla="val 16667"/>
            </a:avLst>
          </a:prstGeom>
          <a:solidFill>
            <a:schemeClr val="bg1"/>
          </a:solidFill>
          <a:ln w="63500" cmpd="thinThick">
            <a:solidFill>
              <a:srgbClr val="7A68A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altLang="en-US" sz="4000">
                <a:latin typeface="Freestyle Script" charset="0"/>
                <a:ea typeface="Arial" charset="0"/>
                <a:cs typeface="Arial" charset="0"/>
              </a:rPr>
              <a:t>I have a voice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6629400" y="3429000"/>
            <a:ext cx="2286000" cy="1676400"/>
          </a:xfrm>
          <a:prstGeom prst="wedgeRoundRectCallout">
            <a:avLst>
              <a:gd name="adj1" fmla="val 42431"/>
              <a:gd name="adj2" fmla="val 66759"/>
              <a:gd name="adj3" fmla="val 16667"/>
            </a:avLst>
          </a:prstGeom>
          <a:solidFill>
            <a:schemeClr val="bg1"/>
          </a:solidFill>
          <a:ln w="63500" cmpd="thinThick">
            <a:solidFill>
              <a:srgbClr val="00B19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n-US" altLang="en-US" sz="4000">
                <a:latin typeface="Freestyle Script" charset="0"/>
                <a:ea typeface="Arial" charset="0"/>
                <a:cs typeface="Arial" charset="0"/>
              </a:rPr>
              <a:t>I hear you loud and clear</a:t>
            </a:r>
          </a:p>
        </p:txBody>
      </p:sp>
    </p:spTree>
    <p:extLst>
      <p:ext uri="{BB962C8B-B14F-4D97-AF65-F5344CB8AC3E}">
        <p14:creationId xmlns:p14="http://schemas.microsoft.com/office/powerpoint/2010/main" val="3730506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2750" y="908050"/>
            <a:ext cx="8075613" cy="5689600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200" dirty="0">
                <a:latin typeface="+mn-lt"/>
              </a:rPr>
              <a:t>Use your client’s responses in the self-assessment to guide the conversation</a:t>
            </a:r>
          </a:p>
          <a:p>
            <a:pPr>
              <a:spcAft>
                <a:spcPts val="600"/>
              </a:spcAft>
            </a:pPr>
            <a:r>
              <a:rPr lang="en-US" altLang="en-US" sz="2200" dirty="0">
                <a:latin typeface="+mn-lt"/>
              </a:rPr>
              <a:t>Do not treat it like a “paper survey”. It should be a natural conversation</a:t>
            </a:r>
          </a:p>
          <a:p>
            <a:pPr>
              <a:spcAft>
                <a:spcPts val="600"/>
              </a:spcAft>
            </a:pPr>
            <a:r>
              <a:rPr lang="en-US" altLang="en-US" sz="2200" dirty="0">
                <a:latin typeface="+mn-lt"/>
              </a:rPr>
              <a:t>Ask your client to elaborate on areas where they’re experiencing problems (unmet need) and areas where they have strengths (met need and no need)</a:t>
            </a:r>
          </a:p>
          <a:p>
            <a:pPr>
              <a:spcAft>
                <a:spcPts val="600"/>
              </a:spcAft>
            </a:pPr>
            <a:r>
              <a:rPr lang="en-US" altLang="en-US" sz="2200" dirty="0">
                <a:latin typeface="+mn-lt"/>
              </a:rPr>
              <a:t>Use an approach that fits: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>
                <a:latin typeface="+mn-lt"/>
              </a:rPr>
              <a:t>your style of practice 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>
                <a:latin typeface="+mn-lt"/>
              </a:rPr>
              <a:t>where the consumer is at </a:t>
            </a:r>
          </a:p>
          <a:p>
            <a:pPr lvl="1">
              <a:spcAft>
                <a:spcPts val="600"/>
              </a:spcAft>
            </a:pPr>
            <a:r>
              <a:rPr lang="en-US" altLang="en-US" sz="2000" dirty="0">
                <a:latin typeface="+mn-lt"/>
              </a:rPr>
              <a:t>the context of the service</a:t>
            </a:r>
          </a:p>
          <a:p>
            <a:pPr>
              <a:spcAft>
                <a:spcPts val="600"/>
              </a:spcAft>
            </a:pPr>
            <a:r>
              <a:rPr lang="en-US" altLang="en-US" sz="2200" dirty="0">
                <a:latin typeface="+mn-lt"/>
              </a:rPr>
              <a:t>Do not encourage your client to change responses.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Conversation: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68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MCj0149769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438401"/>
            <a:ext cx="3384550" cy="245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1943100"/>
            <a:ext cx="4721225" cy="4784725"/>
          </a:xfrm>
          <a:prstGeom prst="rect">
            <a:avLst/>
          </a:prstGeom>
        </p:spPr>
        <p:txBody>
          <a:bodyPr/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30000"/>
              </a:spcAft>
              <a:buFontTx/>
              <a:buNone/>
              <a:defRPr/>
            </a:pPr>
            <a:r>
              <a:rPr lang="en-US" altLang="en-US" dirty="0">
                <a:latin typeface="+mn-lt"/>
              </a:rPr>
              <a:t>Complete an OCAN Self- Assessment on yourself</a:t>
            </a:r>
          </a:p>
          <a:p>
            <a:pPr>
              <a:spcAft>
                <a:spcPct val="30000"/>
              </a:spcAft>
              <a:defRPr/>
            </a:pPr>
            <a:endParaRPr lang="en-US" altLang="en-US" dirty="0">
              <a:latin typeface="+mn-lt"/>
            </a:endParaRPr>
          </a:p>
          <a:p>
            <a:pPr marL="0" indent="0">
              <a:spcAft>
                <a:spcPct val="30000"/>
              </a:spcAft>
              <a:buFontTx/>
              <a:buNone/>
              <a:defRPr/>
            </a:pPr>
            <a:r>
              <a:rPr lang="en-US" altLang="en-US" dirty="0">
                <a:latin typeface="+mn-lt"/>
              </a:rPr>
              <a:t>Resource Materials:</a:t>
            </a:r>
          </a:p>
          <a:p>
            <a:pPr>
              <a:spcAft>
                <a:spcPct val="30000"/>
              </a:spcAft>
              <a:defRPr/>
            </a:pPr>
            <a:r>
              <a:rPr lang="en-US" altLang="en-US" dirty="0">
                <a:latin typeface="+mn-lt"/>
              </a:rPr>
              <a:t>OCAN Self Assessment Form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8313" y="1017588"/>
            <a:ext cx="6518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399FF"/>
                </a:solidFill>
              </a:rPr>
              <a:t>Consumer Self-Assessment Practice!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63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Cj0297565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52" y="3095625"/>
            <a:ext cx="34401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400" y="1268413"/>
            <a:ext cx="454342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dirty="0"/>
              <a:t>Using the resource materials provided, create a script for introducing the OCAN Assessment that fits with your organization’s culture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continued..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94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0610-7D16-42ED-81D4-4D5CA314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288" y="1780301"/>
            <a:ext cx="8229600" cy="1081087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10" descr="question_mar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7856" y="2750552"/>
            <a:ext cx="2808287" cy="2808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80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914400" y="1474871"/>
            <a:ext cx="7772403" cy="1159147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/>
              <a:t>CORE + Self</a:t>
            </a:r>
            <a:r>
              <a:rPr lang="en-US" sz="2400" dirty="0"/>
              <a:t> </a:t>
            </a:r>
            <a:r>
              <a:rPr lang="en-US" sz="2400" b="1" dirty="0"/>
              <a:t>OCAN </a:t>
            </a:r>
            <a:r>
              <a:rPr lang="en-US" sz="2400" dirty="0"/>
              <a:t>consists of the Consumer Information Summary elements, the Consumer Self-Assessment and the Mental Health Functional Centre Use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+ Self OCAN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308779"/>
              </p:ext>
            </p:extLst>
          </p:nvPr>
        </p:nvGraphicFramePr>
        <p:xfrm>
          <a:off x="2505523" y="3194062"/>
          <a:ext cx="4084637" cy="310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4" imgW="7855839" imgH="5969889" progId="">
                  <p:embed/>
                </p:oleObj>
              </mc:Choice>
              <mc:Fallback>
                <p:oleObj name="Visio" r:id="rId4" imgW="7855839" imgH="5969889" progId="">
                  <p:embed/>
                  <p:pic>
                    <p:nvPicPr>
                      <p:cNvPr id="8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523" y="3194062"/>
                        <a:ext cx="4084637" cy="3104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95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701" y="1910686"/>
            <a:ext cx="8031849" cy="264766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400" dirty="0"/>
              <a:t>Gives consumers a voice by capturing Their perspective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Clients identify their own needs 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Supports a client driven approach to service planning and delivery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Self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9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234" y="2421923"/>
            <a:ext cx="7221531" cy="649250"/>
          </a:xfrm>
        </p:spPr>
        <p:txBody>
          <a:bodyPr/>
          <a:lstStyle/>
          <a:p>
            <a:pPr algn="ctr"/>
            <a:r>
              <a:rPr lang="en-US" sz="3600" dirty="0"/>
              <a:t>Recovery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8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1108" y="5741987"/>
            <a:ext cx="86423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l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Based on recovery principles from the Self Help Alliance of Waterloo Wellington </a:t>
            </a:r>
            <a:r>
              <a:rPr lang="en-US" alt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Dufferin</a:t>
            </a:r>
            <a:endParaRPr lang="en-CA" alt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86701" y="1299582"/>
            <a:ext cx="8031850" cy="4202113"/>
          </a:xfrm>
        </p:spPr>
        <p:txBody>
          <a:bodyPr/>
          <a:lstStyle/>
          <a:p>
            <a:pPr lvl="1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3399FF"/>
                </a:solidFill>
              </a:rPr>
              <a:t>Values Empowerment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	</a:t>
            </a:r>
            <a:r>
              <a:rPr lang="en-US" altLang="en-US" sz="1800" dirty="0">
                <a:cs typeface="Times New Roman" panose="02020603050405020304" pitchFamily="18" charset="0"/>
              </a:rPr>
              <a:t>Consumer perspective and input is central to information gathered in OCAN and the determination of priority areas to work on.</a:t>
            </a:r>
            <a:endParaRPr lang="en-US" altLang="en-US" sz="1800" dirty="0"/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3399FF"/>
                </a:solidFill>
              </a:rPr>
              <a:t>Values and Elicits Hope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/>
              <a:t>	</a:t>
            </a:r>
            <a:r>
              <a:rPr lang="en-US" altLang="en-US" sz="1800" dirty="0"/>
              <a:t>The OCAN tool includes open ended questions where consumers share and later discuss hopes and dreams. 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3399FF"/>
                </a:solidFill>
              </a:rPr>
              <a:t>Values Self Determination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dirty="0"/>
              <a:t>	OCAN focuses heavily on consumer-voiced needs, through the assessment of 24 concrete life domains.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3399FF"/>
                </a:solidFill>
              </a:rPr>
              <a:t>Works Toward the Elimination of Prejudice and Discrimination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/>
              <a:t>	</a:t>
            </a:r>
            <a:r>
              <a:rPr lang="en-US" altLang="en-US" sz="1800" dirty="0"/>
              <a:t>The OCAN approach views a consumer as a whole person and an active participant in the assessment process, not as a diagnosis (“patient”)</a:t>
            </a:r>
            <a:endParaRPr lang="en-US" altLang="en-US" sz="1800" dirty="0">
              <a:solidFill>
                <a:srgbClr val="3399FF"/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>
                <a:solidFill>
                  <a:srgbClr val="3399FF"/>
                </a:solidFill>
              </a:rPr>
              <a:t>Values Meaningful Choice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b="1" dirty="0"/>
              <a:t>	</a:t>
            </a:r>
            <a:r>
              <a:rPr lang="en-US" altLang="en-US" sz="1800" dirty="0"/>
              <a:t>Consumers engage with their workers to focus on their perspective in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800" dirty="0"/>
              <a:t>	preparation for action and service planning.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OCAN and Recovery 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9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63857" y="2855990"/>
            <a:ext cx="4103370" cy="296108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600" dirty="0"/>
              <a:t>Meeting </a:t>
            </a:r>
            <a:r>
              <a:rPr lang="en-US" sz="1600" b="1" dirty="0"/>
              <a:t>client identified </a:t>
            </a:r>
            <a:r>
              <a:rPr lang="en-US" sz="1600" dirty="0"/>
              <a:t>unmet needs* improves outcomes in:</a:t>
            </a:r>
          </a:p>
          <a:p>
            <a:pPr marL="342900" indent="-342900">
              <a:defRPr/>
            </a:pPr>
            <a:r>
              <a:rPr lang="en-US" sz="1400" dirty="0"/>
              <a:t>Well-being</a:t>
            </a:r>
          </a:p>
          <a:p>
            <a:pPr marL="342900" indent="-342900">
              <a:defRPr/>
            </a:pPr>
            <a:r>
              <a:rPr lang="en-US" sz="1400" dirty="0"/>
              <a:t>Therapeutic alliance</a:t>
            </a:r>
          </a:p>
          <a:p>
            <a:pPr marL="342900" indent="-342900">
              <a:defRPr/>
            </a:pPr>
            <a:r>
              <a:rPr lang="en-US" sz="1400" dirty="0"/>
              <a:t>Satisfaction with services</a:t>
            </a:r>
          </a:p>
          <a:p>
            <a:pPr marL="0" indent="0">
              <a:buNone/>
              <a:defRPr/>
            </a:pPr>
            <a:r>
              <a:rPr lang="en-US" sz="1600" dirty="0"/>
              <a:t>*</a:t>
            </a:r>
            <a:r>
              <a:rPr lang="en-US" sz="1400" i="1" dirty="0"/>
              <a:t>converting unmet need to met need or no need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dirty="0"/>
              <a:t>The process of regular reviews with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dirty="0"/>
              <a:t>clients improves outcomes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429615" y="2895623"/>
            <a:ext cx="3350528" cy="288181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/>
              <a:t>Service plans and activities should focus on addressing client identified unmet needs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53975" indent="-53975">
              <a:spcBef>
                <a:spcPct val="0"/>
              </a:spcBef>
              <a:buFontTx/>
              <a:buNone/>
            </a:pPr>
            <a:r>
              <a:rPr lang="en-US" altLang="en-US" dirty="0"/>
              <a:t>Use 6 month reassessments as a time to get your client’s perspective on their progress and current areas of unmet need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486700" y="1445873"/>
            <a:ext cx="3417868" cy="120032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18C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12713">
              <a:lnSpc>
                <a:spcPct val="150000"/>
              </a:lnSpc>
            </a:pPr>
            <a:r>
              <a:rPr lang="en-US" altLang="en-US" sz="2400" dirty="0"/>
              <a:t>Research </a:t>
            </a:r>
            <a:br>
              <a:rPr lang="en-US" altLang="en-US" sz="2400" dirty="0"/>
            </a:br>
            <a:r>
              <a:rPr lang="en-US" altLang="en-US" sz="2400" dirty="0"/>
              <a:t>Findings</a:t>
            </a:r>
            <a:endParaRPr lang="fr-CA" altLang="en-US" sz="2400" dirty="0"/>
          </a:p>
        </p:txBody>
      </p:sp>
      <p:sp>
        <p:nvSpPr>
          <p:cNvPr id="8" name="Righ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2246" y="1663321"/>
            <a:ext cx="968375" cy="6858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5228300" y="1445873"/>
            <a:ext cx="3429000" cy="1131848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algn="l" defTabSz="685783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18C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12713">
              <a:lnSpc>
                <a:spcPct val="150000"/>
              </a:lnSpc>
            </a:pPr>
            <a:r>
              <a:rPr lang="en-US" altLang="en-US" sz="2400" dirty="0"/>
              <a:t>What this means for services</a:t>
            </a:r>
            <a:endParaRPr lang="fr-CA" altLang="en-US" sz="2400" dirty="0"/>
          </a:p>
        </p:txBody>
      </p:sp>
      <p:pic>
        <p:nvPicPr>
          <p:cNvPr id="11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8799" y="2767792"/>
            <a:ext cx="904875" cy="1323975"/>
          </a:xfrm>
          <a:prstGeom prst="rect">
            <a:avLst/>
          </a:prstGeom>
        </p:spPr>
      </p:pic>
      <p:pic>
        <p:nvPicPr>
          <p:cNvPr id="1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59" y="4510438"/>
            <a:ext cx="883732" cy="10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700" y="361112"/>
            <a:ext cx="7221531" cy="649250"/>
          </a:xfrm>
        </p:spPr>
        <p:txBody>
          <a:bodyPr/>
          <a:lstStyle/>
          <a:p>
            <a:r>
              <a:rPr lang="en-US" dirty="0"/>
              <a:t>Using an Evidence-Based Tool:</a:t>
            </a:r>
            <a:br>
              <a:rPr lang="en-US" dirty="0"/>
            </a:br>
            <a:r>
              <a:rPr lang="en-US" dirty="0"/>
              <a:t>CANSAS-P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1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2813" y="2503810"/>
            <a:ext cx="6678374" cy="649250"/>
          </a:xfrm>
        </p:spPr>
        <p:txBody>
          <a:bodyPr/>
          <a:lstStyle/>
          <a:p>
            <a:pPr algn="ctr"/>
            <a:r>
              <a:rPr lang="en-US" sz="3200" dirty="0"/>
              <a:t>Introducing the Self-Assessment to Clients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EBC8F-15CE-4F6F-BE75-F530780BAB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64422"/>
      </p:ext>
    </p:extLst>
  </p:cSld>
  <p:clrMapOvr>
    <a:masterClrMapping/>
  </p:clrMapOvr>
</p:sld>
</file>

<file path=ppt/theme/theme1.xml><?xml version="1.0" encoding="utf-8"?>
<a:theme xmlns:a="http://schemas.openxmlformats.org/drawingml/2006/main" name="Access to inform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CIM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M Powerpoint template Technical" id="{DC4DAB4F-C5C3-4A98-90FE-49F2E0DCAD13}" vid="{6544070A-D08F-4193-83B3-6454E60E7649}"/>
    </a:ext>
  </a:extLst>
</a:theme>
</file>

<file path=ppt/theme/theme2.xml><?xml version="1.0" encoding="utf-8"?>
<a:theme xmlns:a="http://schemas.openxmlformats.org/drawingml/2006/main" name="2_CCIM_PresentationTemplate_20090312_Final[1]">
  <a:themeElements>
    <a:clrScheme name="2_CCIM_PresentationTemplate_20090312_Final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CIM_PresentationTemplate_20090312_Final[1]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CIM_PresentationTemplate_20090312_Final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IM_PresentationTemplate_20090312_Final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IM_PresentationTemplate_20090312_Final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IM_PresentationTemplate_20090312_Final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IM_PresentationTemplate_20090312_Final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IM_PresentationTemplate_20090312_Final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IM_PresentationTemplate_20090312_Final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IM_PresentationTemplate_20090312_Final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IM_PresentationTemplate_20090312_Final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IM_PresentationTemplate_20090312_Final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IM_PresentationTemplate_20090312_Final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IM_PresentationTemplate_20090312_Final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B9E5924747144B9A74DF6C67F14D21" ma:contentTypeVersion="12" ma:contentTypeDescription="Create a new document." ma:contentTypeScope="" ma:versionID="55c4c4ee330f6541706b37cd5ea62503">
  <xsd:schema xmlns:xsd="http://www.w3.org/2001/XMLSchema" xmlns:xs="http://www.w3.org/2001/XMLSchema" xmlns:p="http://schemas.microsoft.com/office/2006/metadata/properties" xmlns:ns2="cbe5262e-adcf-4477-b7a9-3dfd03d662a0" xmlns:ns3="bc49859c-fd78-4fe8-8475-920fdf8ca121" targetNamespace="http://schemas.microsoft.com/office/2006/metadata/properties" ma:root="true" ma:fieldsID="1ed236479a4f11676bd5d1c5bb3a950c" ns2:_="" ns3:_="">
    <xsd:import namespace="cbe5262e-adcf-4477-b7a9-3dfd03d662a0"/>
    <xsd:import namespace="bc49859c-fd78-4fe8-8475-920fdf8ca1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5262e-adcf-4477-b7a9-3dfd03d662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9859c-fd78-4fe8-8475-920fdf8ca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8D9443-E609-498D-B4CE-4D9A59DD1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5262e-adcf-4477-b7a9-3dfd03d662a0"/>
    <ds:schemaRef ds:uri="bc49859c-fd78-4fe8-8475-920fdf8ca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35EEDA-40EB-4FF9-A474-7239C45CE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5910F6-D69B-4B5F-9665-B1F7A3B0E293}">
  <ds:schemaRefs>
    <ds:schemaRef ds:uri="http://schemas.microsoft.com/office/2006/documentManagement/types"/>
    <ds:schemaRef ds:uri="http://schemas.microsoft.com/office/infopath/2007/PartnerControls"/>
    <ds:schemaRef ds:uri="cbe5262e-adcf-4477-b7a9-3dfd03d662a0"/>
    <ds:schemaRef ds:uri="http://purl.org/dc/elements/1.1/"/>
    <ds:schemaRef ds:uri="http://schemas.microsoft.com/office/2006/metadata/properties"/>
    <ds:schemaRef ds:uri="bc49859c-fd78-4fe8-8475-920fdf8ca121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11646</TotalTime>
  <Words>1352</Words>
  <Application>Microsoft Office PowerPoint</Application>
  <PresentationFormat>On-screen Show (4:3)</PresentationFormat>
  <Paragraphs>275</Paragraphs>
  <Slides>34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Calibri</vt:lpstr>
      <vt:lpstr>Century Gothic</vt:lpstr>
      <vt:lpstr>Freestyle Script</vt:lpstr>
      <vt:lpstr>Wingdings</vt:lpstr>
      <vt:lpstr>Access to information</vt:lpstr>
      <vt:lpstr>2_CCIM_PresentationTemplate_20090312_Final[1]</vt:lpstr>
      <vt:lpstr>Visio</vt:lpstr>
      <vt:lpstr>Ontario Common Assessment of Need (OCAN) Training: </vt:lpstr>
      <vt:lpstr>Objectives</vt:lpstr>
      <vt:lpstr>OCAN Self- Assessment</vt:lpstr>
      <vt:lpstr>CORE + Self OCAN</vt:lpstr>
      <vt:lpstr>Benefits of the Self Assessment</vt:lpstr>
      <vt:lpstr>Recovery</vt:lpstr>
      <vt:lpstr>OCAN and Recovery Principles</vt:lpstr>
      <vt:lpstr>Using an Evidence-Based Tool: CANSAS-P</vt:lpstr>
      <vt:lpstr>Introducing the Self-Assessment to Clients</vt:lpstr>
      <vt:lpstr>Introducing Assessments</vt:lpstr>
      <vt:lpstr>Informing clients of their privacy right and your consent practices</vt:lpstr>
      <vt:lpstr>Introducing the Self Assessment</vt:lpstr>
      <vt:lpstr>Covers 24 Domains: Identifying Areas of Need</vt:lpstr>
      <vt:lpstr>Consumer Self-Assessment</vt:lpstr>
      <vt:lpstr>Consumer Self-Assessment: Instructions</vt:lpstr>
      <vt:lpstr>Consumer Self-Assessment trigger questions…</vt:lpstr>
      <vt:lpstr>Consumer Self-Assessment Guide</vt:lpstr>
      <vt:lpstr>Steps to help guide the consumer</vt:lpstr>
      <vt:lpstr>Intent of these domains is to determine:</vt:lpstr>
      <vt:lpstr>Consumer Self-Assessment Additional Questions</vt:lpstr>
      <vt:lpstr>Susan’s Story</vt:lpstr>
      <vt:lpstr> 3a. Do you think your clients may need support to complete the self assessment? Yes or No </vt:lpstr>
      <vt:lpstr> 4. Who would you see providing this support in your organization if it’s needed by the client? (select all that apply) </vt:lpstr>
      <vt:lpstr>Your process for client’s completing self Assessment</vt:lpstr>
      <vt:lpstr>Doing the Self- Assessment at The Reassessment Cycle</vt:lpstr>
      <vt:lpstr>Experience With Reassessments</vt:lpstr>
      <vt:lpstr>Consumer Self Reassessment: Challenge</vt:lpstr>
      <vt:lpstr>Consumer Self Assessment:    Strategies </vt:lpstr>
      <vt:lpstr>Assessment Conversation</vt:lpstr>
      <vt:lpstr>The Assessment Conversation</vt:lpstr>
      <vt:lpstr>The Conversation:</vt:lpstr>
      <vt:lpstr>Homework</vt:lpstr>
      <vt:lpstr>Homework continued..</vt:lpstr>
      <vt:lpstr>Any questions?</vt:lpstr>
    </vt:vector>
  </TitlesOfParts>
  <Company>CCIM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Mansard, Adrian</dc:creator>
  <cp:lastModifiedBy>Adrian Mansard</cp:lastModifiedBy>
  <cp:revision>174</cp:revision>
  <cp:lastPrinted>2017-10-16T12:45:38Z</cp:lastPrinted>
  <dcterms:created xsi:type="dcterms:W3CDTF">2017-10-02T15:24:53Z</dcterms:created>
  <dcterms:modified xsi:type="dcterms:W3CDTF">2020-07-17T13:27:52Z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iteId">
    <vt:lpwstr>cddc1229-ac2a-4b97-b78a-0e5cacb5865c</vt:lpwstr>
  </property>
  <property fmtid="{D5CDD505-2E9C-101B-9397-08002B2CF9AE}" pid="4" name="MSIP_Label_034a106e-6316-442c-ad35-738afd673d2b_Owner">
    <vt:lpwstr>Ritika.Luther@ontario.ca</vt:lpwstr>
  </property>
  <property fmtid="{D5CDD505-2E9C-101B-9397-08002B2CF9AE}" pid="5" name="MSIP_Label_034a106e-6316-442c-ad35-738afd673d2b_SetDate">
    <vt:lpwstr>2018-11-28T17:15:59.0266421Z</vt:lpwstr>
  </property>
  <property fmtid="{D5CDD505-2E9C-101B-9397-08002B2CF9AE}" pid="6" name="MSIP_Label_034a106e-6316-442c-ad35-738afd673d2b_Name">
    <vt:lpwstr>OPS - Unclassified Information</vt:lpwstr>
  </property>
  <property fmtid="{D5CDD505-2E9C-101B-9397-08002B2CF9AE}" pid="7" name="MSIP_Label_034a106e-6316-442c-ad35-738afd673d2b_Application">
    <vt:lpwstr>Microsoft Azure Information Protection</vt:lpwstr>
  </property>
  <property fmtid="{D5CDD505-2E9C-101B-9397-08002B2CF9AE}" pid="8" name="MSIP_Label_034a106e-6316-442c-ad35-738afd673d2b_Extended_MSFT_Method">
    <vt:lpwstr>Automatic</vt:lpwstr>
  </property>
  <property fmtid="{D5CDD505-2E9C-101B-9397-08002B2CF9AE}" pid="9" name="Sensitivity">
    <vt:lpwstr>OPS - Unclassified Information</vt:lpwstr>
  </property>
  <property fmtid="{D5CDD505-2E9C-101B-9397-08002B2CF9AE}" pid="10" name="ContentTypeId">
    <vt:lpwstr>0x01010059B9E5924747144B9A74DF6C67F14D21</vt:lpwstr>
  </property>
</Properties>
</file>