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7"/>
  </p:notesMasterIdLst>
  <p:handoutMasterIdLst>
    <p:handoutMasterId r:id="rId48"/>
  </p:handoutMasterIdLst>
  <p:sldIdLst>
    <p:sldId id="620" r:id="rId5"/>
    <p:sldId id="258" r:id="rId6"/>
    <p:sldId id="354" r:id="rId7"/>
    <p:sldId id="257" r:id="rId8"/>
    <p:sldId id="259" r:id="rId9"/>
    <p:sldId id="260" r:id="rId10"/>
    <p:sldId id="340" r:id="rId11"/>
    <p:sldId id="342" r:id="rId12"/>
    <p:sldId id="264" r:id="rId13"/>
    <p:sldId id="261" r:id="rId14"/>
    <p:sldId id="619" r:id="rId15"/>
    <p:sldId id="617" r:id="rId16"/>
    <p:sldId id="356" r:id="rId17"/>
    <p:sldId id="339" r:id="rId18"/>
    <p:sldId id="271" r:id="rId19"/>
    <p:sldId id="268" r:id="rId20"/>
    <p:sldId id="338" r:id="rId21"/>
    <p:sldId id="270" r:id="rId22"/>
    <p:sldId id="273" r:id="rId23"/>
    <p:sldId id="269" r:id="rId24"/>
    <p:sldId id="274" r:id="rId25"/>
    <p:sldId id="275" r:id="rId26"/>
    <p:sldId id="314" r:id="rId27"/>
    <p:sldId id="276" r:id="rId28"/>
    <p:sldId id="324" r:id="rId29"/>
    <p:sldId id="332" r:id="rId30"/>
    <p:sldId id="331" r:id="rId31"/>
    <p:sldId id="334" r:id="rId32"/>
    <p:sldId id="351" r:id="rId33"/>
    <p:sldId id="352" r:id="rId34"/>
    <p:sldId id="333" r:id="rId35"/>
    <p:sldId id="325" r:id="rId36"/>
    <p:sldId id="326" r:id="rId37"/>
    <p:sldId id="336" r:id="rId38"/>
    <p:sldId id="335" r:id="rId39"/>
    <p:sldId id="281" r:id="rId40"/>
    <p:sldId id="292" r:id="rId41"/>
    <p:sldId id="295" r:id="rId42"/>
    <p:sldId id="353" r:id="rId43"/>
    <p:sldId id="296" r:id="rId44"/>
    <p:sldId id="355" r:id="rId45"/>
    <p:sldId id="344"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hani, Faiz (MOHLTC)" initials="MF(" lastIdx="1" clrIdx="0">
    <p:extLst>
      <p:ext uri="{19B8F6BF-5375-455C-9EA6-DF929625EA0E}">
        <p15:presenceInfo xmlns:p15="http://schemas.microsoft.com/office/powerpoint/2012/main" userId="S-1-5-21-402851148-1458126948-9522986-60761" providerId="AD"/>
      </p:ext>
    </p:extLst>
  </p:cmAuthor>
  <p:cmAuthor id="2" name="Zosky, Jennifer" initials="Z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F5C77B"/>
    <a:srgbClr val="218CCC"/>
    <a:srgbClr val="3291CE"/>
    <a:srgbClr val="008080"/>
    <a:srgbClr val="5AA6D8"/>
    <a:srgbClr val="0989CB"/>
    <a:srgbClr val="1C759C"/>
    <a:srgbClr val="A4C7D7"/>
    <a:srgbClr val="3C336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37" autoAdjust="0"/>
  </p:normalViewPr>
  <p:slideViewPr>
    <p:cSldViewPr snapToGrid="0">
      <p:cViewPr varScale="1">
        <p:scale>
          <a:sx n="60" d="100"/>
          <a:sy n="60" d="100"/>
        </p:scale>
        <p:origin x="978" y="54"/>
      </p:cViewPr>
      <p:guideLst/>
    </p:cSldViewPr>
  </p:slideViewPr>
  <p:notesTextViewPr>
    <p:cViewPr>
      <p:scale>
        <a:sx n="3" d="2"/>
        <a:sy n="3" d="2"/>
      </p:scale>
      <p:origin x="0" y="0"/>
    </p:cViewPr>
  </p:notesTextViewPr>
  <p:notesViewPr>
    <p:cSldViewPr snapToGrid="0">
      <p:cViewPr varScale="1">
        <p:scale>
          <a:sx n="88" d="100"/>
          <a:sy n="88" d="100"/>
        </p:scale>
        <p:origin x="369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2E683-DE3D-41CF-BE23-593323F2D99D}" type="doc">
      <dgm:prSet loTypeId="urn:microsoft.com/office/officeart/2005/8/layout/radial5" loCatId="relationship" qsTypeId="urn:microsoft.com/office/officeart/2005/8/quickstyle/3d3" qsCatId="3D" csTypeId="urn:microsoft.com/office/officeart/2005/8/colors/accent1_2" csCatId="accent1" phldr="1"/>
      <dgm:spPr/>
      <dgm:t>
        <a:bodyPr/>
        <a:lstStyle/>
        <a:p>
          <a:endParaRPr lang="en-CA"/>
        </a:p>
      </dgm:t>
    </dgm:pt>
    <dgm:pt modelId="{6A1B0657-DEA6-4795-B2FC-373AA12D9096}">
      <dgm:prSet phldrT="[Text]" custT="1"/>
      <dgm:spPr>
        <a:xfrm>
          <a:off x="3438711" y="1897061"/>
          <a:ext cx="1352177" cy="1352177"/>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2000">
              <a:latin typeface="Arial"/>
              <a:ea typeface="+mn-ea"/>
              <a:cs typeface="+mn-cs"/>
            </a:rPr>
            <a:t>Benefits of IAR</a:t>
          </a:r>
          <a:endParaRPr lang="en-CA" sz="2000" dirty="0">
            <a:latin typeface="Arial"/>
            <a:ea typeface="+mn-ea"/>
            <a:cs typeface="+mn-cs"/>
          </a:endParaRPr>
        </a:p>
      </dgm:t>
    </dgm:pt>
    <dgm:pt modelId="{6695205A-BC8B-42C7-B61F-57F1D62A4053}" type="parTrans" cxnId="{D529BE8D-AFBF-4D06-8FD3-6656302D7BCE}">
      <dgm:prSet/>
      <dgm:spPr/>
      <dgm:t>
        <a:bodyPr/>
        <a:lstStyle/>
        <a:p>
          <a:endParaRPr lang="en-CA" sz="2800"/>
        </a:p>
      </dgm:t>
    </dgm:pt>
    <dgm:pt modelId="{D4402096-AE28-4496-9861-C9370186196C}" type="sibTrans" cxnId="{D529BE8D-AFBF-4D06-8FD3-6656302D7BCE}">
      <dgm:prSet/>
      <dgm:spPr/>
      <dgm:t>
        <a:bodyPr/>
        <a:lstStyle/>
        <a:p>
          <a:endParaRPr lang="en-CA" sz="2800"/>
        </a:p>
      </dgm:t>
    </dgm:pt>
    <dgm:pt modelId="{8E4FE433-804D-4935-A58C-C1D1E94655E1}">
      <dgm:prSet phldrT="[Text]" custT="1"/>
      <dgm:spPr>
        <a:xfrm>
          <a:off x="3428998" y="30162"/>
          <a:ext cx="1352177" cy="1352177"/>
        </a:xfrm>
        <a:solidFill>
          <a:schemeClr val="tx2"/>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600" dirty="0">
              <a:latin typeface="Arial"/>
              <a:ea typeface="+mn-ea"/>
              <a:cs typeface="+mn-cs"/>
            </a:rPr>
            <a:t>Promotes a client centered approach</a:t>
          </a:r>
          <a:endParaRPr lang="en-CA" sz="1600" dirty="0">
            <a:latin typeface="Arial"/>
            <a:ea typeface="+mn-ea"/>
            <a:cs typeface="+mn-cs"/>
          </a:endParaRPr>
        </a:p>
      </dgm:t>
    </dgm:pt>
    <dgm:pt modelId="{4C4865F0-2C5B-4D69-B8DA-6FED9B7089DF}" type="parTrans" cxnId="{0244C9C3-3193-48A1-BA7E-5AD2656AE7D4}">
      <dgm:prSet custT="1"/>
      <dgm:spPr>
        <a:xfrm rot="16182115">
          <a:off x="3973575" y="1417551"/>
          <a:ext cx="272815" cy="459740"/>
        </a:xfrm>
        <a:solidFill>
          <a:schemeClr val="accent5">
            <a:lumMod val="40000"/>
            <a:lumOff val="60000"/>
          </a:schemeClr>
        </a:solidFill>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CA" sz="1600">
            <a:solidFill>
              <a:srgbClr val="FFFFFF"/>
            </a:solidFill>
            <a:latin typeface="Arial"/>
            <a:ea typeface="+mn-ea"/>
            <a:cs typeface="+mn-cs"/>
          </a:endParaRPr>
        </a:p>
      </dgm:t>
    </dgm:pt>
    <dgm:pt modelId="{D62C2B6A-8D40-4E5D-9DBC-C3EA8E7B39D0}" type="sibTrans" cxnId="{0244C9C3-3193-48A1-BA7E-5AD2656AE7D4}">
      <dgm:prSet/>
      <dgm:spPr/>
      <dgm:t>
        <a:bodyPr/>
        <a:lstStyle/>
        <a:p>
          <a:endParaRPr lang="en-CA" sz="2800"/>
        </a:p>
      </dgm:t>
    </dgm:pt>
    <dgm:pt modelId="{55E4DD41-8F10-4E5E-A3CB-7E317119A9E4}">
      <dgm:prSet phldrT="[Text]" custT="1"/>
      <dgm:spPr>
        <a:xfrm>
          <a:off x="5239290" y="1312018"/>
          <a:ext cx="1352177" cy="1352177"/>
        </a:xfrm>
        <a:solidFill>
          <a:schemeClr val="tx2"/>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CA" sz="1600" dirty="0">
              <a:latin typeface="Arial"/>
              <a:ea typeface="+mn-ea"/>
              <a:cs typeface="+mn-cs"/>
            </a:rPr>
            <a:t>Ensures secure access to client information</a:t>
          </a:r>
        </a:p>
      </dgm:t>
    </dgm:pt>
    <dgm:pt modelId="{B9943EC9-5681-4244-A742-8E9CC37F527B}" type="parTrans" cxnId="{6C0A0711-B77F-4F0D-8721-FBD24D7758BD}">
      <dgm:prSet custT="1"/>
      <dgm:spPr>
        <a:xfrm rot="20520000">
          <a:off x="4863989" y="2053266"/>
          <a:ext cx="286763" cy="459740"/>
        </a:xfrm>
        <a:solidFill>
          <a:schemeClr val="accent5">
            <a:lumMod val="40000"/>
            <a:lumOff val="60000"/>
          </a:schemeClr>
        </a:solidFill>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CA" sz="1600">
            <a:solidFill>
              <a:srgbClr val="FFFFFF"/>
            </a:solidFill>
            <a:latin typeface="Arial"/>
            <a:ea typeface="+mn-ea"/>
            <a:cs typeface="+mn-cs"/>
          </a:endParaRPr>
        </a:p>
      </dgm:t>
    </dgm:pt>
    <dgm:pt modelId="{A0BD278A-FFA6-4F5E-BE25-F3D4E16DA3BC}" type="sibTrans" cxnId="{6C0A0711-B77F-4F0D-8721-FBD24D7758BD}">
      <dgm:prSet/>
      <dgm:spPr/>
      <dgm:t>
        <a:bodyPr/>
        <a:lstStyle/>
        <a:p>
          <a:endParaRPr lang="en-CA" sz="2800"/>
        </a:p>
      </dgm:t>
    </dgm:pt>
    <dgm:pt modelId="{B1DADA4E-0A93-430C-87E7-E648E456E955}">
      <dgm:prSet phldrT="[Text]" custT="1"/>
      <dgm:spPr>
        <a:xfrm>
          <a:off x="4607234" y="3432547"/>
          <a:ext cx="1352177" cy="1352177"/>
        </a:xfrm>
        <a:solidFill>
          <a:schemeClr val="tx2"/>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600" dirty="0">
              <a:latin typeface="Arial"/>
              <a:ea typeface="+mn-ea"/>
              <a:cs typeface="+mn-cs"/>
            </a:rPr>
            <a:t>Informs care plan </a:t>
          </a:r>
          <a:endParaRPr lang="en-CA" sz="1600" dirty="0">
            <a:latin typeface="Arial"/>
            <a:ea typeface="+mn-ea"/>
            <a:cs typeface="+mn-cs"/>
          </a:endParaRPr>
        </a:p>
      </dgm:t>
    </dgm:pt>
    <dgm:pt modelId="{1D15F58F-E706-418B-8FE3-2F40F92D4CFA}" type="parTrans" cxnId="{DA70FC26-32BC-4193-A8A3-FD606A001772}">
      <dgm:prSet custT="1"/>
      <dgm:spPr>
        <a:xfrm rot="3163704">
          <a:off x="4540813" y="3104131"/>
          <a:ext cx="306007" cy="459740"/>
        </a:xfrm>
        <a:solidFill>
          <a:schemeClr val="accent5">
            <a:lumMod val="40000"/>
            <a:lumOff val="60000"/>
          </a:schemeClr>
        </a:solidFill>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CA" sz="1600">
            <a:solidFill>
              <a:srgbClr val="FFFFFF"/>
            </a:solidFill>
            <a:latin typeface="Arial"/>
            <a:ea typeface="+mn-ea"/>
            <a:cs typeface="+mn-cs"/>
          </a:endParaRPr>
        </a:p>
      </dgm:t>
    </dgm:pt>
    <dgm:pt modelId="{763F8D99-C14E-4DF1-AB65-71B5E58B98FE}" type="sibTrans" cxnId="{DA70FC26-32BC-4193-A8A3-FD606A001772}">
      <dgm:prSet/>
      <dgm:spPr/>
      <dgm:t>
        <a:bodyPr/>
        <a:lstStyle/>
        <a:p>
          <a:endParaRPr lang="en-CA" sz="2800"/>
        </a:p>
      </dgm:t>
    </dgm:pt>
    <dgm:pt modelId="{FC98AECC-161C-4867-98E8-5A6A1C5BAFDF}">
      <dgm:prSet phldrT="[Text]" custT="1"/>
      <dgm:spPr>
        <a:xfrm>
          <a:off x="2325891" y="3428725"/>
          <a:ext cx="1352177" cy="1352177"/>
        </a:xfrm>
        <a:solidFill>
          <a:schemeClr val="tx2"/>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550" dirty="0">
              <a:latin typeface="Arial"/>
              <a:ea typeface="+mn-ea"/>
              <a:cs typeface="+mn-cs"/>
            </a:rPr>
            <a:t>Improves coordination across the circle of care </a:t>
          </a:r>
          <a:endParaRPr lang="en-CA" sz="1550" dirty="0">
            <a:latin typeface="Arial"/>
            <a:ea typeface="+mn-ea"/>
            <a:cs typeface="+mn-cs"/>
          </a:endParaRPr>
        </a:p>
      </dgm:t>
    </dgm:pt>
    <dgm:pt modelId="{1F0330F6-8977-453E-B1E1-4E1F6B1E08EB}" type="parTrans" cxnId="{492170F1-DBC0-4E65-9506-4669DBC4F1BC}">
      <dgm:prSet custT="1"/>
      <dgm:spPr>
        <a:xfrm rot="7560000">
          <a:off x="3419779" y="3102546"/>
          <a:ext cx="286763" cy="459740"/>
        </a:xfrm>
        <a:solidFill>
          <a:schemeClr val="accent5">
            <a:lumMod val="40000"/>
            <a:lumOff val="60000"/>
          </a:schemeClr>
        </a:solidFill>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CA" sz="1600">
            <a:solidFill>
              <a:srgbClr val="FFFFFF"/>
            </a:solidFill>
            <a:latin typeface="Arial"/>
            <a:ea typeface="+mn-ea"/>
            <a:cs typeface="+mn-cs"/>
          </a:endParaRPr>
        </a:p>
      </dgm:t>
    </dgm:pt>
    <dgm:pt modelId="{3E206E13-8C18-438D-B2F0-D4C40313AF54}" type="sibTrans" cxnId="{492170F1-DBC0-4E65-9506-4669DBC4F1BC}">
      <dgm:prSet/>
      <dgm:spPr/>
      <dgm:t>
        <a:bodyPr/>
        <a:lstStyle/>
        <a:p>
          <a:endParaRPr lang="en-CA" sz="2800"/>
        </a:p>
      </dgm:t>
    </dgm:pt>
    <dgm:pt modelId="{E566A9B7-489E-4851-8A10-2CC316431495}">
      <dgm:prSet custT="1"/>
      <dgm:spPr>
        <a:xfrm>
          <a:off x="1638131" y="1312018"/>
          <a:ext cx="1352177" cy="1352177"/>
        </a:xfrm>
        <a:solidFill>
          <a:schemeClr val="tx2"/>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CA" sz="1500" dirty="0">
              <a:latin typeface="Arial"/>
              <a:ea typeface="+mn-ea"/>
              <a:cs typeface="+mn-cs"/>
            </a:rPr>
            <a:t>Contains a wealth of data for service &amp; systems planning</a:t>
          </a:r>
        </a:p>
      </dgm:t>
    </dgm:pt>
    <dgm:pt modelId="{A0211290-FCE9-45E5-B71D-4A0B4D811961}" type="parTrans" cxnId="{6789402B-1D90-41D2-995F-0B83A8469DD9}">
      <dgm:prSet custT="1"/>
      <dgm:spPr>
        <a:xfrm rot="11880000">
          <a:off x="3078847" y="2053266"/>
          <a:ext cx="286763" cy="459740"/>
        </a:xfrm>
        <a:solidFill>
          <a:schemeClr val="accent5">
            <a:lumMod val="40000"/>
            <a:lumOff val="60000"/>
          </a:schemeClr>
        </a:solidFill>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n-CA" sz="1600">
            <a:solidFill>
              <a:srgbClr val="FFFFFF"/>
            </a:solidFill>
            <a:latin typeface="Arial"/>
            <a:ea typeface="+mn-ea"/>
            <a:cs typeface="+mn-cs"/>
          </a:endParaRPr>
        </a:p>
      </dgm:t>
    </dgm:pt>
    <dgm:pt modelId="{F75A16DE-A664-4B6A-A28C-2C25B7C1A7C6}" type="sibTrans" cxnId="{6789402B-1D90-41D2-995F-0B83A8469DD9}">
      <dgm:prSet/>
      <dgm:spPr/>
      <dgm:t>
        <a:bodyPr/>
        <a:lstStyle/>
        <a:p>
          <a:endParaRPr lang="en-CA" sz="2800"/>
        </a:p>
      </dgm:t>
    </dgm:pt>
    <dgm:pt modelId="{DCB3338E-08E6-4AA0-9740-BAA4EDAAAFCE}" type="pres">
      <dgm:prSet presAssocID="{2F22E683-DE3D-41CF-BE23-593323F2D99D}" presName="Name0" presStyleCnt="0">
        <dgm:presLayoutVars>
          <dgm:chMax val="1"/>
          <dgm:dir/>
          <dgm:animLvl val="ctr"/>
          <dgm:resizeHandles val="exact"/>
        </dgm:presLayoutVars>
      </dgm:prSet>
      <dgm:spPr/>
    </dgm:pt>
    <dgm:pt modelId="{60C54C09-ECC3-439B-A043-FF683920FE5F}" type="pres">
      <dgm:prSet presAssocID="{6A1B0657-DEA6-4795-B2FC-373AA12D9096}" presName="centerShape" presStyleLbl="node0" presStyleIdx="0" presStyleCnt="1"/>
      <dgm:spPr>
        <a:prstGeom prst="ellipse">
          <a:avLst/>
        </a:prstGeom>
      </dgm:spPr>
    </dgm:pt>
    <dgm:pt modelId="{C7523D98-BC11-4B30-993B-38505C922FDA}" type="pres">
      <dgm:prSet presAssocID="{4C4865F0-2C5B-4D69-B8DA-6FED9B7089DF}" presName="parTrans" presStyleLbl="sibTrans2D1" presStyleIdx="0" presStyleCnt="5" custScaleX="190013"/>
      <dgm:spPr>
        <a:prstGeom prst="rightArrow">
          <a:avLst>
            <a:gd name="adj1" fmla="val 60000"/>
            <a:gd name="adj2" fmla="val 50000"/>
          </a:avLst>
        </a:prstGeom>
      </dgm:spPr>
    </dgm:pt>
    <dgm:pt modelId="{751DF787-292E-4655-88B0-9E1372D99AC9}" type="pres">
      <dgm:prSet presAssocID="{4C4865F0-2C5B-4D69-B8DA-6FED9B7089DF}" presName="connectorText" presStyleLbl="sibTrans2D1" presStyleIdx="0" presStyleCnt="5"/>
      <dgm:spPr/>
    </dgm:pt>
    <dgm:pt modelId="{A0E22527-86BA-4402-A654-41329CC67B81}" type="pres">
      <dgm:prSet presAssocID="{8E4FE433-804D-4935-A58C-C1D1E94655E1}" presName="node" presStyleLbl="node1" presStyleIdx="0" presStyleCnt="5" custRadScaleRad="109934" custRadScaleInc="0">
        <dgm:presLayoutVars>
          <dgm:bulletEnabled val="1"/>
        </dgm:presLayoutVars>
      </dgm:prSet>
      <dgm:spPr>
        <a:prstGeom prst="ellipse">
          <a:avLst/>
        </a:prstGeom>
      </dgm:spPr>
    </dgm:pt>
    <dgm:pt modelId="{45C70B02-3A15-4916-A069-6BB58CE100E2}" type="pres">
      <dgm:prSet presAssocID="{B9943EC9-5681-4244-A742-8E9CC37F527B}" presName="parTrans" presStyleLbl="sibTrans2D1" presStyleIdx="1" presStyleCnt="5" custScaleX="167081"/>
      <dgm:spPr>
        <a:prstGeom prst="rightArrow">
          <a:avLst>
            <a:gd name="adj1" fmla="val 60000"/>
            <a:gd name="adj2" fmla="val 50000"/>
          </a:avLst>
        </a:prstGeom>
      </dgm:spPr>
    </dgm:pt>
    <dgm:pt modelId="{2B5A9AE9-EA31-4246-BE98-0450417BCD2E}" type="pres">
      <dgm:prSet presAssocID="{B9943EC9-5681-4244-A742-8E9CC37F527B}" presName="connectorText" presStyleLbl="sibTrans2D1" presStyleIdx="1" presStyleCnt="5"/>
      <dgm:spPr/>
    </dgm:pt>
    <dgm:pt modelId="{84888EB1-61A3-4F14-B100-7F135593D16C}" type="pres">
      <dgm:prSet presAssocID="{55E4DD41-8F10-4E5E-A3CB-7E317119A9E4}" presName="node" presStyleLbl="node1" presStyleIdx="1" presStyleCnt="5" custRadScaleRad="144141" custRadScaleInc="-7876">
        <dgm:presLayoutVars>
          <dgm:bulletEnabled val="1"/>
        </dgm:presLayoutVars>
      </dgm:prSet>
      <dgm:spPr>
        <a:prstGeom prst="ellipse">
          <a:avLst/>
        </a:prstGeom>
      </dgm:spPr>
    </dgm:pt>
    <dgm:pt modelId="{813E0DBB-9098-4779-AD34-46537949DD27}" type="pres">
      <dgm:prSet presAssocID="{1D15F58F-E706-418B-8FE3-2F40F92D4CFA}" presName="parTrans" presStyleLbl="sibTrans2D1" presStyleIdx="2" presStyleCnt="5" custScaleX="172172"/>
      <dgm:spPr>
        <a:prstGeom prst="rightArrow">
          <a:avLst>
            <a:gd name="adj1" fmla="val 60000"/>
            <a:gd name="adj2" fmla="val 50000"/>
          </a:avLst>
        </a:prstGeom>
      </dgm:spPr>
    </dgm:pt>
    <dgm:pt modelId="{CF123CBE-FD3A-4943-9DB7-7FC788F14C69}" type="pres">
      <dgm:prSet presAssocID="{1D15F58F-E706-418B-8FE3-2F40F92D4CFA}" presName="connectorText" presStyleLbl="sibTrans2D1" presStyleIdx="2" presStyleCnt="5"/>
      <dgm:spPr/>
    </dgm:pt>
    <dgm:pt modelId="{7A33E653-DECD-48A0-A708-A9D7D1EAC346}" type="pres">
      <dgm:prSet presAssocID="{B1DADA4E-0A93-430C-87E7-E648E456E955}" presName="node" presStyleLbl="node1" presStyleIdx="2" presStyleCnt="5" custRadScaleRad="144164" custRadScaleInc="-83264">
        <dgm:presLayoutVars>
          <dgm:bulletEnabled val="1"/>
        </dgm:presLayoutVars>
      </dgm:prSet>
      <dgm:spPr>
        <a:prstGeom prst="ellipse">
          <a:avLst/>
        </a:prstGeom>
      </dgm:spPr>
    </dgm:pt>
    <dgm:pt modelId="{D0DDD839-E813-440C-9ADB-8164DD1FB756}" type="pres">
      <dgm:prSet presAssocID="{1F0330F6-8977-453E-B1E1-4E1F6B1E08EB}" presName="parTrans" presStyleLbl="sibTrans2D1" presStyleIdx="3" presStyleCnt="5" custScaleX="192762"/>
      <dgm:spPr>
        <a:prstGeom prst="rightArrow">
          <a:avLst>
            <a:gd name="adj1" fmla="val 60000"/>
            <a:gd name="adj2" fmla="val 50000"/>
          </a:avLst>
        </a:prstGeom>
      </dgm:spPr>
    </dgm:pt>
    <dgm:pt modelId="{5BC1C100-9460-4C58-BC0F-7BBC9207B319}" type="pres">
      <dgm:prSet presAssocID="{1F0330F6-8977-453E-B1E1-4E1F6B1E08EB}" presName="connectorText" presStyleLbl="sibTrans2D1" presStyleIdx="3" presStyleCnt="5"/>
      <dgm:spPr/>
    </dgm:pt>
    <dgm:pt modelId="{A7CD47D4-016B-4C80-A501-C17A3052312A}" type="pres">
      <dgm:prSet presAssocID="{FC98AECC-161C-4867-98E8-5A6A1C5BAFDF}" presName="node" presStyleLbl="node1" presStyleIdx="3" presStyleCnt="5" custRadScaleRad="137472" custRadScaleInc="79793">
        <dgm:presLayoutVars>
          <dgm:bulletEnabled val="1"/>
        </dgm:presLayoutVars>
      </dgm:prSet>
      <dgm:spPr>
        <a:prstGeom prst="ellipse">
          <a:avLst/>
        </a:prstGeom>
      </dgm:spPr>
    </dgm:pt>
    <dgm:pt modelId="{78C0683C-307B-4D55-A2B7-2EC9A72EAAEB}" type="pres">
      <dgm:prSet presAssocID="{A0211290-FCE9-45E5-B71D-4A0B4D811961}" presName="parTrans" presStyleLbl="sibTrans2D1" presStyleIdx="4" presStyleCnt="5" custScaleX="191767"/>
      <dgm:spPr>
        <a:prstGeom prst="rightArrow">
          <a:avLst>
            <a:gd name="adj1" fmla="val 60000"/>
            <a:gd name="adj2" fmla="val 50000"/>
          </a:avLst>
        </a:prstGeom>
      </dgm:spPr>
    </dgm:pt>
    <dgm:pt modelId="{4CB0A0F7-6817-4358-881D-413C01075E4F}" type="pres">
      <dgm:prSet presAssocID="{A0211290-FCE9-45E5-B71D-4A0B4D811961}" presName="connectorText" presStyleLbl="sibTrans2D1" presStyleIdx="4" presStyleCnt="5"/>
      <dgm:spPr/>
    </dgm:pt>
    <dgm:pt modelId="{E482A0A1-BC4B-4ED7-8A6F-41A4AAE171DE}" type="pres">
      <dgm:prSet presAssocID="{E566A9B7-489E-4851-8A10-2CC316431495}" presName="node" presStyleLbl="node1" presStyleIdx="4" presStyleCnt="5" custRadScaleRad="134792" custRadScaleInc="-213">
        <dgm:presLayoutVars>
          <dgm:bulletEnabled val="1"/>
        </dgm:presLayoutVars>
      </dgm:prSet>
      <dgm:spPr>
        <a:prstGeom prst="ellipse">
          <a:avLst/>
        </a:prstGeom>
      </dgm:spPr>
    </dgm:pt>
  </dgm:ptLst>
  <dgm:cxnLst>
    <dgm:cxn modelId="{0F2AF507-23AD-49FB-8732-9F2ECB1BEB1B}" type="presOf" srcId="{4C4865F0-2C5B-4D69-B8DA-6FED9B7089DF}" destId="{C7523D98-BC11-4B30-993B-38505C922FDA}" srcOrd="0" destOrd="0" presId="urn:microsoft.com/office/officeart/2005/8/layout/radial5"/>
    <dgm:cxn modelId="{6C0A0711-B77F-4F0D-8721-FBD24D7758BD}" srcId="{6A1B0657-DEA6-4795-B2FC-373AA12D9096}" destId="{55E4DD41-8F10-4E5E-A3CB-7E317119A9E4}" srcOrd="1" destOrd="0" parTransId="{B9943EC9-5681-4244-A742-8E9CC37F527B}" sibTransId="{A0BD278A-FFA6-4F5E-BE25-F3D4E16DA3BC}"/>
    <dgm:cxn modelId="{7F992B22-955F-4D80-A0A2-1E91EB7E4899}" type="presOf" srcId="{1F0330F6-8977-453E-B1E1-4E1F6B1E08EB}" destId="{D0DDD839-E813-440C-9ADB-8164DD1FB756}" srcOrd="0" destOrd="0" presId="urn:microsoft.com/office/officeart/2005/8/layout/radial5"/>
    <dgm:cxn modelId="{62C6C623-9E6C-4A1C-B734-21974A53BFF8}" type="presOf" srcId="{E566A9B7-489E-4851-8A10-2CC316431495}" destId="{E482A0A1-BC4B-4ED7-8A6F-41A4AAE171DE}" srcOrd="0" destOrd="0" presId="urn:microsoft.com/office/officeart/2005/8/layout/radial5"/>
    <dgm:cxn modelId="{DA70FC26-32BC-4193-A8A3-FD606A001772}" srcId="{6A1B0657-DEA6-4795-B2FC-373AA12D9096}" destId="{B1DADA4E-0A93-430C-87E7-E648E456E955}" srcOrd="2" destOrd="0" parTransId="{1D15F58F-E706-418B-8FE3-2F40F92D4CFA}" sibTransId="{763F8D99-C14E-4DF1-AB65-71B5E58B98FE}"/>
    <dgm:cxn modelId="{6789402B-1D90-41D2-995F-0B83A8469DD9}" srcId="{6A1B0657-DEA6-4795-B2FC-373AA12D9096}" destId="{E566A9B7-489E-4851-8A10-2CC316431495}" srcOrd="4" destOrd="0" parTransId="{A0211290-FCE9-45E5-B71D-4A0B4D811961}" sibTransId="{F75A16DE-A664-4B6A-A28C-2C25B7C1A7C6}"/>
    <dgm:cxn modelId="{E4FF812F-CC04-4347-ABFD-0B75E8C9163F}" type="presOf" srcId="{FC98AECC-161C-4867-98E8-5A6A1C5BAFDF}" destId="{A7CD47D4-016B-4C80-A501-C17A3052312A}" srcOrd="0" destOrd="0" presId="urn:microsoft.com/office/officeart/2005/8/layout/radial5"/>
    <dgm:cxn modelId="{9CBA1245-0CE4-4CC2-8264-7F027A983A5C}" type="presOf" srcId="{B9943EC9-5681-4244-A742-8E9CC37F527B}" destId="{45C70B02-3A15-4916-A069-6BB58CE100E2}" srcOrd="0" destOrd="0" presId="urn:microsoft.com/office/officeart/2005/8/layout/radial5"/>
    <dgm:cxn modelId="{D503736E-E29F-48FC-BDBD-3E50A513C969}" type="presOf" srcId="{B1DADA4E-0A93-430C-87E7-E648E456E955}" destId="{7A33E653-DECD-48A0-A708-A9D7D1EAC346}" srcOrd="0" destOrd="0" presId="urn:microsoft.com/office/officeart/2005/8/layout/radial5"/>
    <dgm:cxn modelId="{2BCF8F55-2965-458D-B5CD-6B47BEA37633}" type="presOf" srcId="{B9943EC9-5681-4244-A742-8E9CC37F527B}" destId="{2B5A9AE9-EA31-4246-BE98-0450417BCD2E}" srcOrd="1" destOrd="0" presId="urn:microsoft.com/office/officeart/2005/8/layout/radial5"/>
    <dgm:cxn modelId="{C302F658-4104-46CF-8E14-DB11058593B4}" type="presOf" srcId="{6A1B0657-DEA6-4795-B2FC-373AA12D9096}" destId="{60C54C09-ECC3-439B-A043-FF683920FE5F}" srcOrd="0" destOrd="0" presId="urn:microsoft.com/office/officeart/2005/8/layout/radial5"/>
    <dgm:cxn modelId="{B193D389-6DDB-4074-816A-02C2CE6AE331}" type="presOf" srcId="{2F22E683-DE3D-41CF-BE23-593323F2D99D}" destId="{DCB3338E-08E6-4AA0-9740-BAA4EDAAAFCE}" srcOrd="0" destOrd="0" presId="urn:microsoft.com/office/officeart/2005/8/layout/radial5"/>
    <dgm:cxn modelId="{D529BE8D-AFBF-4D06-8FD3-6656302D7BCE}" srcId="{2F22E683-DE3D-41CF-BE23-593323F2D99D}" destId="{6A1B0657-DEA6-4795-B2FC-373AA12D9096}" srcOrd="0" destOrd="0" parTransId="{6695205A-BC8B-42C7-B61F-57F1D62A4053}" sibTransId="{D4402096-AE28-4496-9861-C9370186196C}"/>
    <dgm:cxn modelId="{562BC48E-E6D0-40E6-B028-0AE489083DE5}" type="presOf" srcId="{1F0330F6-8977-453E-B1E1-4E1F6B1E08EB}" destId="{5BC1C100-9460-4C58-BC0F-7BBC9207B319}" srcOrd="1" destOrd="0" presId="urn:microsoft.com/office/officeart/2005/8/layout/radial5"/>
    <dgm:cxn modelId="{CC9D0995-5C98-458B-927D-C33C2ADD6B95}" type="presOf" srcId="{1D15F58F-E706-418B-8FE3-2F40F92D4CFA}" destId="{813E0DBB-9098-4779-AD34-46537949DD27}" srcOrd="0" destOrd="0" presId="urn:microsoft.com/office/officeart/2005/8/layout/radial5"/>
    <dgm:cxn modelId="{B326BFA1-6178-4A16-A40F-EA1376DD132B}" type="presOf" srcId="{A0211290-FCE9-45E5-B71D-4A0B4D811961}" destId="{4CB0A0F7-6817-4358-881D-413C01075E4F}" srcOrd="1" destOrd="0" presId="urn:microsoft.com/office/officeart/2005/8/layout/radial5"/>
    <dgm:cxn modelId="{5DB24FA7-ADFB-492F-A216-A423D9DE6C74}" type="presOf" srcId="{1D15F58F-E706-418B-8FE3-2F40F92D4CFA}" destId="{CF123CBE-FD3A-4943-9DB7-7FC788F14C69}" srcOrd="1" destOrd="0" presId="urn:microsoft.com/office/officeart/2005/8/layout/radial5"/>
    <dgm:cxn modelId="{7F3D5CAC-1A03-44B3-A171-D84F54861B47}" type="presOf" srcId="{55E4DD41-8F10-4E5E-A3CB-7E317119A9E4}" destId="{84888EB1-61A3-4F14-B100-7F135593D16C}" srcOrd="0" destOrd="0" presId="urn:microsoft.com/office/officeart/2005/8/layout/radial5"/>
    <dgm:cxn modelId="{58F693AC-C6F0-4079-9E18-3ABA0440E2DC}" type="presOf" srcId="{A0211290-FCE9-45E5-B71D-4A0B4D811961}" destId="{78C0683C-307B-4D55-A2B7-2EC9A72EAAEB}" srcOrd="0" destOrd="0" presId="urn:microsoft.com/office/officeart/2005/8/layout/radial5"/>
    <dgm:cxn modelId="{0244C9C3-3193-48A1-BA7E-5AD2656AE7D4}" srcId="{6A1B0657-DEA6-4795-B2FC-373AA12D9096}" destId="{8E4FE433-804D-4935-A58C-C1D1E94655E1}" srcOrd="0" destOrd="0" parTransId="{4C4865F0-2C5B-4D69-B8DA-6FED9B7089DF}" sibTransId="{D62C2B6A-8D40-4E5D-9DBC-C3EA8E7B39D0}"/>
    <dgm:cxn modelId="{33D867DB-B5F9-4449-BE3B-3133738434A0}" type="presOf" srcId="{4C4865F0-2C5B-4D69-B8DA-6FED9B7089DF}" destId="{751DF787-292E-4655-88B0-9E1372D99AC9}" srcOrd="1" destOrd="0" presId="urn:microsoft.com/office/officeart/2005/8/layout/radial5"/>
    <dgm:cxn modelId="{32FACFE2-98D7-4979-9801-444A0DC7A925}" type="presOf" srcId="{8E4FE433-804D-4935-A58C-C1D1E94655E1}" destId="{A0E22527-86BA-4402-A654-41329CC67B81}" srcOrd="0" destOrd="0" presId="urn:microsoft.com/office/officeart/2005/8/layout/radial5"/>
    <dgm:cxn modelId="{492170F1-DBC0-4E65-9506-4669DBC4F1BC}" srcId="{6A1B0657-DEA6-4795-B2FC-373AA12D9096}" destId="{FC98AECC-161C-4867-98E8-5A6A1C5BAFDF}" srcOrd="3" destOrd="0" parTransId="{1F0330F6-8977-453E-B1E1-4E1F6B1E08EB}" sibTransId="{3E206E13-8C18-438D-B2F0-D4C40313AF54}"/>
    <dgm:cxn modelId="{F30184F2-8889-4F98-8905-1CDAADBA4E0A}" type="presParOf" srcId="{DCB3338E-08E6-4AA0-9740-BAA4EDAAAFCE}" destId="{60C54C09-ECC3-439B-A043-FF683920FE5F}" srcOrd="0" destOrd="0" presId="urn:microsoft.com/office/officeart/2005/8/layout/radial5"/>
    <dgm:cxn modelId="{1E7C7A0E-5616-41E9-BB1A-51D22871A050}" type="presParOf" srcId="{DCB3338E-08E6-4AA0-9740-BAA4EDAAAFCE}" destId="{C7523D98-BC11-4B30-993B-38505C922FDA}" srcOrd="1" destOrd="0" presId="urn:microsoft.com/office/officeart/2005/8/layout/radial5"/>
    <dgm:cxn modelId="{0E0D2753-E296-4C6C-B695-E0229E355FC0}" type="presParOf" srcId="{C7523D98-BC11-4B30-993B-38505C922FDA}" destId="{751DF787-292E-4655-88B0-9E1372D99AC9}" srcOrd="0" destOrd="0" presId="urn:microsoft.com/office/officeart/2005/8/layout/radial5"/>
    <dgm:cxn modelId="{50F51687-CCEC-4F90-B7E8-DA0956EBC13F}" type="presParOf" srcId="{DCB3338E-08E6-4AA0-9740-BAA4EDAAAFCE}" destId="{A0E22527-86BA-4402-A654-41329CC67B81}" srcOrd="2" destOrd="0" presId="urn:microsoft.com/office/officeart/2005/8/layout/radial5"/>
    <dgm:cxn modelId="{7029819F-0AED-4C4E-A59C-0D5FEB62B75A}" type="presParOf" srcId="{DCB3338E-08E6-4AA0-9740-BAA4EDAAAFCE}" destId="{45C70B02-3A15-4916-A069-6BB58CE100E2}" srcOrd="3" destOrd="0" presId="urn:microsoft.com/office/officeart/2005/8/layout/radial5"/>
    <dgm:cxn modelId="{BC41B243-1C3F-4BC7-B82F-178F2E728CA0}" type="presParOf" srcId="{45C70B02-3A15-4916-A069-6BB58CE100E2}" destId="{2B5A9AE9-EA31-4246-BE98-0450417BCD2E}" srcOrd="0" destOrd="0" presId="urn:microsoft.com/office/officeart/2005/8/layout/radial5"/>
    <dgm:cxn modelId="{338257AA-3822-4B18-BFB2-097B47A5121A}" type="presParOf" srcId="{DCB3338E-08E6-4AA0-9740-BAA4EDAAAFCE}" destId="{84888EB1-61A3-4F14-B100-7F135593D16C}" srcOrd="4" destOrd="0" presId="urn:microsoft.com/office/officeart/2005/8/layout/radial5"/>
    <dgm:cxn modelId="{12A10BF9-2AE0-4757-AF98-59847401BA1C}" type="presParOf" srcId="{DCB3338E-08E6-4AA0-9740-BAA4EDAAAFCE}" destId="{813E0DBB-9098-4779-AD34-46537949DD27}" srcOrd="5" destOrd="0" presId="urn:microsoft.com/office/officeart/2005/8/layout/radial5"/>
    <dgm:cxn modelId="{28FCCD2E-A1B2-4DA2-9E35-12A386924D12}" type="presParOf" srcId="{813E0DBB-9098-4779-AD34-46537949DD27}" destId="{CF123CBE-FD3A-4943-9DB7-7FC788F14C69}" srcOrd="0" destOrd="0" presId="urn:microsoft.com/office/officeart/2005/8/layout/radial5"/>
    <dgm:cxn modelId="{D2EA4650-D499-47AD-9CB1-CD56001E61F6}" type="presParOf" srcId="{DCB3338E-08E6-4AA0-9740-BAA4EDAAAFCE}" destId="{7A33E653-DECD-48A0-A708-A9D7D1EAC346}" srcOrd="6" destOrd="0" presId="urn:microsoft.com/office/officeart/2005/8/layout/radial5"/>
    <dgm:cxn modelId="{8589335A-0571-4D12-8D66-B1D670D7AB6E}" type="presParOf" srcId="{DCB3338E-08E6-4AA0-9740-BAA4EDAAAFCE}" destId="{D0DDD839-E813-440C-9ADB-8164DD1FB756}" srcOrd="7" destOrd="0" presId="urn:microsoft.com/office/officeart/2005/8/layout/radial5"/>
    <dgm:cxn modelId="{5F4B4603-59DC-4FA7-A587-31C13E799CD3}" type="presParOf" srcId="{D0DDD839-E813-440C-9ADB-8164DD1FB756}" destId="{5BC1C100-9460-4C58-BC0F-7BBC9207B319}" srcOrd="0" destOrd="0" presId="urn:microsoft.com/office/officeart/2005/8/layout/radial5"/>
    <dgm:cxn modelId="{8FF6BB8B-B765-4DC7-90DE-87DF8BB148A7}" type="presParOf" srcId="{DCB3338E-08E6-4AA0-9740-BAA4EDAAAFCE}" destId="{A7CD47D4-016B-4C80-A501-C17A3052312A}" srcOrd="8" destOrd="0" presId="urn:microsoft.com/office/officeart/2005/8/layout/radial5"/>
    <dgm:cxn modelId="{2CBA4C8F-C822-4FAB-BD1D-15E268D6129C}" type="presParOf" srcId="{DCB3338E-08E6-4AA0-9740-BAA4EDAAAFCE}" destId="{78C0683C-307B-4D55-A2B7-2EC9A72EAAEB}" srcOrd="9" destOrd="0" presId="urn:microsoft.com/office/officeart/2005/8/layout/radial5"/>
    <dgm:cxn modelId="{96B816C4-2682-42FD-9FC2-3BCC51994CE7}" type="presParOf" srcId="{78C0683C-307B-4D55-A2B7-2EC9A72EAAEB}" destId="{4CB0A0F7-6817-4358-881D-413C01075E4F}" srcOrd="0" destOrd="0" presId="urn:microsoft.com/office/officeart/2005/8/layout/radial5"/>
    <dgm:cxn modelId="{FB819EAC-E509-4D74-82C2-58991C1AB648}" type="presParOf" srcId="{DCB3338E-08E6-4AA0-9740-BAA4EDAAAFCE}" destId="{E482A0A1-BC4B-4ED7-8A6F-41A4AAE171DE}"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54C09-ECC3-439B-A043-FF683920FE5F}">
      <dsp:nvSpPr>
        <dsp:cNvPr id="0" name=""/>
        <dsp:cNvSpPr/>
      </dsp:nvSpPr>
      <dsp:spPr>
        <a:xfrm>
          <a:off x="3460820" y="2214994"/>
          <a:ext cx="1579421" cy="157942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ea typeface="+mn-ea"/>
              <a:cs typeface="+mn-cs"/>
            </a:rPr>
            <a:t>Benefits of IAR</a:t>
          </a:r>
          <a:endParaRPr lang="en-CA" sz="2000" kern="1200" dirty="0">
            <a:latin typeface="Arial"/>
            <a:ea typeface="+mn-ea"/>
            <a:cs typeface="+mn-cs"/>
          </a:endParaRPr>
        </a:p>
      </dsp:txBody>
      <dsp:txXfrm>
        <a:off x="3692121" y="2446295"/>
        <a:ext cx="1116819" cy="1116819"/>
      </dsp:txXfrm>
    </dsp:sp>
    <dsp:sp modelId="{C7523D98-BC11-4B30-993B-38505C922FDA}">
      <dsp:nvSpPr>
        <dsp:cNvPr id="0" name=""/>
        <dsp:cNvSpPr/>
      </dsp:nvSpPr>
      <dsp:spPr>
        <a:xfrm rot="16200000">
          <a:off x="3930498" y="1638239"/>
          <a:ext cx="640066" cy="537003"/>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solidFill>
              <a:srgbClr val="FFFFFF"/>
            </a:solidFill>
            <a:latin typeface="Arial"/>
            <a:ea typeface="+mn-ea"/>
            <a:cs typeface="+mn-cs"/>
          </a:endParaRPr>
        </a:p>
      </dsp:txBody>
      <dsp:txXfrm>
        <a:off x="4011049" y="1826191"/>
        <a:ext cx="478965" cy="322201"/>
      </dsp:txXfrm>
    </dsp:sp>
    <dsp:sp modelId="{A0E22527-86BA-4402-A654-41329CC67B81}">
      <dsp:nvSpPr>
        <dsp:cNvPr id="0" name=""/>
        <dsp:cNvSpPr/>
      </dsp:nvSpPr>
      <dsp:spPr>
        <a:xfrm>
          <a:off x="3460820" y="0"/>
          <a:ext cx="1579421" cy="1579421"/>
        </a:xfrm>
        <a:prstGeom prst="ellips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ea typeface="+mn-ea"/>
              <a:cs typeface="+mn-cs"/>
            </a:rPr>
            <a:t>Promotes a client centered approach</a:t>
          </a:r>
          <a:endParaRPr lang="en-CA" sz="1600" kern="1200" dirty="0">
            <a:latin typeface="Arial"/>
            <a:ea typeface="+mn-ea"/>
            <a:cs typeface="+mn-cs"/>
          </a:endParaRPr>
        </a:p>
      </dsp:txBody>
      <dsp:txXfrm>
        <a:off x="3692121" y="231301"/>
        <a:ext cx="1116819" cy="1116819"/>
      </dsp:txXfrm>
    </dsp:sp>
    <dsp:sp modelId="{45C70B02-3A15-4916-A069-6BB58CE100E2}">
      <dsp:nvSpPr>
        <dsp:cNvPr id="0" name=""/>
        <dsp:cNvSpPr/>
      </dsp:nvSpPr>
      <dsp:spPr>
        <a:xfrm rot="20349878">
          <a:off x="5005505" y="2178083"/>
          <a:ext cx="1423121" cy="537003"/>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solidFill>
              <a:srgbClr val="FFFFFF"/>
            </a:solidFill>
            <a:latin typeface="Arial"/>
            <a:ea typeface="+mn-ea"/>
            <a:cs typeface="+mn-cs"/>
          </a:endParaRPr>
        </a:p>
      </dsp:txBody>
      <dsp:txXfrm>
        <a:off x="5010772" y="2314135"/>
        <a:ext cx="1262020" cy="322201"/>
      </dsp:txXfrm>
    </dsp:sp>
    <dsp:sp modelId="{84888EB1-61A3-4F14-B100-7F135593D16C}">
      <dsp:nvSpPr>
        <dsp:cNvPr id="0" name=""/>
        <dsp:cNvSpPr/>
      </dsp:nvSpPr>
      <dsp:spPr>
        <a:xfrm>
          <a:off x="6438950" y="1081605"/>
          <a:ext cx="1579421" cy="1579421"/>
        </a:xfrm>
        <a:prstGeom prst="ellips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CA" sz="1600" kern="1200" dirty="0">
              <a:latin typeface="Arial"/>
              <a:ea typeface="+mn-ea"/>
              <a:cs typeface="+mn-cs"/>
            </a:rPr>
            <a:t>Ensures secure access to client information</a:t>
          </a:r>
        </a:p>
      </dsp:txBody>
      <dsp:txXfrm>
        <a:off x="6670251" y="1312906"/>
        <a:ext cx="1116819" cy="1116819"/>
      </dsp:txXfrm>
    </dsp:sp>
    <dsp:sp modelId="{813E0DBB-9098-4779-AD34-46537949DD27}">
      <dsp:nvSpPr>
        <dsp:cNvPr id="0" name=""/>
        <dsp:cNvSpPr/>
      </dsp:nvSpPr>
      <dsp:spPr>
        <a:xfrm rot="1441498">
          <a:off x="4950491" y="3375158"/>
          <a:ext cx="1466948" cy="537003"/>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solidFill>
              <a:srgbClr val="FFFFFF"/>
            </a:solidFill>
            <a:latin typeface="Arial"/>
            <a:ea typeface="+mn-ea"/>
            <a:cs typeface="+mn-cs"/>
          </a:endParaRPr>
        </a:p>
      </dsp:txBody>
      <dsp:txXfrm>
        <a:off x="4957469" y="3449764"/>
        <a:ext cx="1305847" cy="322201"/>
      </dsp:txXfrm>
    </dsp:sp>
    <dsp:sp modelId="{7A33E653-DECD-48A0-A708-A9D7D1EAC346}">
      <dsp:nvSpPr>
        <dsp:cNvPr id="0" name=""/>
        <dsp:cNvSpPr/>
      </dsp:nvSpPr>
      <dsp:spPr>
        <a:xfrm>
          <a:off x="6371739" y="3512538"/>
          <a:ext cx="1579421" cy="1579421"/>
        </a:xfrm>
        <a:prstGeom prst="ellips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ea typeface="+mn-ea"/>
              <a:cs typeface="+mn-cs"/>
            </a:rPr>
            <a:t>Informs care plan </a:t>
          </a:r>
          <a:endParaRPr lang="en-CA" sz="1600" kern="1200" dirty="0">
            <a:latin typeface="Arial"/>
            <a:ea typeface="+mn-ea"/>
            <a:cs typeface="+mn-cs"/>
          </a:endParaRPr>
        </a:p>
      </dsp:txBody>
      <dsp:txXfrm>
        <a:off x="6603040" y="3743839"/>
        <a:ext cx="1116819" cy="1116819"/>
      </dsp:txXfrm>
    </dsp:sp>
    <dsp:sp modelId="{D0DDD839-E813-440C-9ADB-8164DD1FB756}">
      <dsp:nvSpPr>
        <dsp:cNvPr id="0" name=""/>
        <dsp:cNvSpPr/>
      </dsp:nvSpPr>
      <dsp:spPr>
        <a:xfrm rot="9283529">
          <a:off x="2150634" y="3375631"/>
          <a:ext cx="1491239" cy="537003"/>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solidFill>
              <a:srgbClr val="FFFFFF"/>
            </a:solidFill>
            <a:latin typeface="Arial"/>
            <a:ea typeface="+mn-ea"/>
            <a:cs typeface="+mn-cs"/>
          </a:endParaRPr>
        </a:p>
      </dsp:txBody>
      <dsp:txXfrm rot="10800000">
        <a:off x="2304024" y="3448641"/>
        <a:ext cx="1330138" cy="322201"/>
      </dsp:txXfrm>
    </dsp:sp>
    <dsp:sp modelId="{A7CD47D4-016B-4C80-A501-C17A3052312A}">
      <dsp:nvSpPr>
        <dsp:cNvPr id="0" name=""/>
        <dsp:cNvSpPr/>
      </dsp:nvSpPr>
      <dsp:spPr>
        <a:xfrm>
          <a:off x="712668" y="3512545"/>
          <a:ext cx="1579421" cy="1579421"/>
        </a:xfrm>
        <a:prstGeom prst="ellips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US" sz="1550" kern="1200" dirty="0">
              <a:latin typeface="Arial"/>
              <a:ea typeface="+mn-ea"/>
              <a:cs typeface="+mn-cs"/>
            </a:rPr>
            <a:t>Improves coordination across the circle of care </a:t>
          </a:r>
          <a:endParaRPr lang="en-CA" sz="1550" kern="1200" dirty="0">
            <a:latin typeface="Arial"/>
            <a:ea typeface="+mn-ea"/>
            <a:cs typeface="+mn-cs"/>
          </a:endParaRPr>
        </a:p>
      </dsp:txBody>
      <dsp:txXfrm>
        <a:off x="943969" y="3743846"/>
        <a:ext cx="1116819" cy="1116819"/>
      </dsp:txXfrm>
    </dsp:sp>
    <dsp:sp modelId="{78C0683C-307B-4D55-A2B7-2EC9A72EAAEB}">
      <dsp:nvSpPr>
        <dsp:cNvPr id="0" name=""/>
        <dsp:cNvSpPr/>
      </dsp:nvSpPr>
      <dsp:spPr>
        <a:xfrm rot="11875399">
          <a:off x="2141246" y="2284156"/>
          <a:ext cx="1423326" cy="537003"/>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solidFill>
              <a:srgbClr val="FFFFFF"/>
            </a:solidFill>
            <a:latin typeface="Arial"/>
            <a:ea typeface="+mn-ea"/>
            <a:cs typeface="+mn-cs"/>
          </a:endParaRPr>
        </a:p>
      </dsp:txBody>
      <dsp:txXfrm rot="10800000">
        <a:off x="2298438" y="2416346"/>
        <a:ext cx="1262225" cy="322201"/>
      </dsp:txXfrm>
    </dsp:sp>
    <dsp:sp modelId="{E482A0A1-BC4B-4ED7-8A6F-41A4AAE171DE}">
      <dsp:nvSpPr>
        <dsp:cNvPr id="0" name=""/>
        <dsp:cNvSpPr/>
      </dsp:nvSpPr>
      <dsp:spPr>
        <a:xfrm>
          <a:off x="625604" y="1297970"/>
          <a:ext cx="1579421" cy="1579421"/>
        </a:xfrm>
        <a:prstGeom prst="ellips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latin typeface="Arial"/>
              <a:ea typeface="+mn-ea"/>
              <a:cs typeface="+mn-cs"/>
            </a:rPr>
            <a:t>Contains a wealth of data for service &amp; systems planning</a:t>
          </a:r>
        </a:p>
      </dsp:txBody>
      <dsp:txXfrm>
        <a:off x="856905" y="1529271"/>
        <a:ext cx="1116819" cy="111681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C85E4A9-7C9A-45E5-9D84-9876E4D19425}" type="datetimeFigureOut">
              <a:rPr lang="en-US" smtClean="0"/>
              <a:t>7/3/2020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A937B82-363D-4A4F-B1BA-DBF93A2D17A7}" type="slidenum">
              <a:rPr lang="en-US" smtClean="0"/>
              <a:t>‹#›</a:t>
            </a:fld>
            <a:endParaRPr lang="en-US"/>
          </a:p>
        </p:txBody>
      </p:sp>
    </p:spTree>
    <p:extLst>
      <p:ext uri="{BB962C8B-B14F-4D97-AF65-F5344CB8AC3E}">
        <p14:creationId xmlns:p14="http://schemas.microsoft.com/office/powerpoint/2010/main" val="42945898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CD1EF3-BE8A-4444-9321-E9CFB687F72F}" type="datetimeFigureOut">
              <a:rPr lang="en-US" smtClean="0"/>
              <a:t>7/3/2020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011B30-93BA-435F-BD0B-A631785AEF55}" type="slidenum">
              <a:rPr lang="en-US" smtClean="0"/>
              <a:t>‹#›</a:t>
            </a:fld>
            <a:endParaRPr lang="en-US"/>
          </a:p>
        </p:txBody>
      </p:sp>
    </p:spTree>
    <p:extLst>
      <p:ext uri="{BB962C8B-B14F-4D97-AF65-F5344CB8AC3E}">
        <p14:creationId xmlns:p14="http://schemas.microsoft.com/office/powerpoint/2010/main" val="36866777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252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“A picture is worth a thousand words” </a:t>
            </a:r>
            <a:r>
              <a:rPr lang="en-US" altLang="en-US" b="1" dirty="0">
                <a:solidFill>
                  <a:srgbClr val="FF0000"/>
                </a:solidFill>
              </a:rPr>
              <a:t> </a:t>
            </a:r>
            <a:endParaRPr lang="en-US" altLang="en-US" b="1" dirty="0"/>
          </a:p>
          <a:p>
            <a:endParaRPr lang="en-CA" dirty="0"/>
          </a:p>
        </p:txBody>
      </p:sp>
    </p:spTree>
    <p:extLst>
      <p:ext uri="{BB962C8B-B14F-4D97-AF65-F5344CB8AC3E}">
        <p14:creationId xmlns:p14="http://schemas.microsoft.com/office/powerpoint/2010/main" val="30632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fld id="{F2815C9F-6477-45FC-B3B0-AF84E0B0F0E2}" type="slidenum">
              <a:rPr lang="en-US" altLang="en-US" smtClean="0">
                <a:solidFill>
                  <a:srgbClr val="000000"/>
                </a:solidFill>
              </a:rPr>
              <a:pPr/>
              <a:t>26</a:t>
            </a:fld>
            <a:endParaRPr lang="en-US" altLang="en-US">
              <a:solidFill>
                <a:srgbClr val="000000"/>
              </a:solidFill>
            </a:endParaRPr>
          </a:p>
        </p:txBody>
      </p:sp>
      <p:sp>
        <p:nvSpPr>
          <p:cNvPr id="8602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Tree>
    <p:extLst>
      <p:ext uri="{BB962C8B-B14F-4D97-AF65-F5344CB8AC3E}">
        <p14:creationId xmlns:p14="http://schemas.microsoft.com/office/powerpoint/2010/main" val="62034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889225" lvl="1" indent="-474254">
              <a:buFont typeface="Arial" pitchFamily="34" charset="0"/>
              <a:buChar char="•"/>
              <a:defRPr/>
            </a:pPr>
            <a:endParaRPr lang="en-US" sz="11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fld id="{D76F53B7-EB81-4B17-88B7-D3616F529D2C}" type="slidenum">
              <a:rPr lang="en-US" altLang="en-US" smtClean="0">
                <a:solidFill>
                  <a:srgbClr val="000000"/>
                </a:solidFill>
              </a:rPr>
              <a:pPr/>
              <a:t>27</a:t>
            </a:fld>
            <a:endParaRPr lang="en-US" altLang="en-US">
              <a:solidFill>
                <a:srgbClr val="000000"/>
              </a:solidFill>
            </a:endParaRPr>
          </a:p>
        </p:txBody>
      </p:sp>
      <p:sp>
        <p:nvSpPr>
          <p:cNvPr id="9011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Tree>
    <p:extLst>
      <p:ext uri="{BB962C8B-B14F-4D97-AF65-F5344CB8AC3E}">
        <p14:creationId xmlns:p14="http://schemas.microsoft.com/office/powerpoint/2010/main" val="1634361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ltLang="en-US" sz="1200" dirty="0"/>
              <a:t>Could be an</a:t>
            </a:r>
            <a:r>
              <a:rPr lang="en-US" altLang="en-US" sz="1200" baseline="0" dirty="0"/>
              <a:t> addictions worker and not an intake worker (common in CMH – for it to be mental health worker) </a:t>
            </a:r>
            <a:r>
              <a:rPr lang="en-US" altLang="en-US" sz="1200" dirty="0"/>
              <a:t>Developed a process that builds on existing client information</a:t>
            </a:r>
          </a:p>
          <a:p>
            <a:pPr>
              <a:spcAft>
                <a:spcPts val="1200"/>
              </a:spcAft>
            </a:pPr>
            <a:r>
              <a:rPr lang="en-CA" altLang="en-US" sz="1200" dirty="0"/>
              <a:t>At Intake – we search IAR for the latest OCAN (for new clients that have had an OCAN completed by another organization) </a:t>
            </a:r>
          </a:p>
          <a:p>
            <a:pPr>
              <a:spcAft>
                <a:spcPts val="1200"/>
              </a:spcAft>
            </a:pPr>
            <a:r>
              <a:rPr lang="en-CA" altLang="en-US" sz="1200" dirty="0"/>
              <a:t>In the first month, that OCAN is reviewed during treatment planning and a new OCAN is started with team input. </a:t>
            </a:r>
          </a:p>
          <a:p>
            <a:pPr>
              <a:spcAft>
                <a:spcPts val="1200"/>
              </a:spcAft>
            </a:pPr>
            <a:r>
              <a:rPr lang="en-US" altLang="en-US" sz="1200" dirty="0"/>
              <a:t>The assessment accessed through IAR provides the team with a recent history and allows the team to build on the client’s story.</a:t>
            </a:r>
            <a:endParaRPr lang="en-CA" altLang="en-US" sz="1200" dirty="0"/>
          </a:p>
          <a:p>
            <a:endParaRPr lang="en-US" dirty="0"/>
          </a:p>
        </p:txBody>
      </p:sp>
    </p:spTree>
    <p:extLst>
      <p:ext uri="{BB962C8B-B14F-4D97-AF65-F5344CB8AC3E}">
        <p14:creationId xmlns:p14="http://schemas.microsoft.com/office/powerpoint/2010/main" val="310171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Narrow" panose="020B0606020202030204" pitchFamily="34" charset="0"/>
              </a:rPr>
              <a:t>You can choose which assessments you want to follow a client for your client – you need not follow all the assessments for your client if you don’t think they are as relevant or want notifications for. </a:t>
            </a:r>
          </a:p>
        </p:txBody>
      </p:sp>
      <p:sp>
        <p:nvSpPr>
          <p:cNvPr id="4" name="Slide Number Placeholder 3"/>
          <p:cNvSpPr>
            <a:spLocks noGrp="1"/>
          </p:cNvSpPr>
          <p:nvPr>
            <p:ph type="sldNum" sz="quarter" idx="10"/>
          </p:nvPr>
        </p:nvSpPr>
        <p:spPr/>
        <p:txBody>
          <a:bodyPr/>
          <a:lstStyle/>
          <a:p>
            <a:fld id="{FCB5E8CA-B6CD-4D3F-BF79-AED6D5CC4A5F}" type="slidenum">
              <a:rPr lang="en-CA" smtClean="0">
                <a:solidFill>
                  <a:prstClr val="black"/>
                </a:solidFill>
              </a:rPr>
              <a:pPr/>
              <a:t>29</a:t>
            </a:fld>
            <a:endParaRPr lang="en-CA" dirty="0">
              <a:solidFill>
                <a:prstClr val="black"/>
              </a:solidFill>
            </a:endParaRPr>
          </a:p>
        </p:txBody>
      </p:sp>
      <p:sp>
        <p:nvSpPr>
          <p:cNvPr id="6" name="Header Placeholder 5"/>
          <p:cNvSpPr>
            <a:spLocks noGrp="1"/>
          </p:cNvSpPr>
          <p:nvPr>
            <p:ph type="hdr" sz="quarter" idx="11"/>
          </p:nvPr>
        </p:nvSpPr>
        <p:spPr/>
        <p:txBody>
          <a:bodyPr/>
          <a:lstStyle/>
          <a:p>
            <a:pPr>
              <a:defRPr/>
            </a:pPr>
            <a:r>
              <a:rPr lang="en-US"/>
              <a:t>IAR Application Train-the-Trainer</a:t>
            </a:r>
            <a:endParaRPr lang="en-US" dirty="0"/>
          </a:p>
        </p:txBody>
      </p:sp>
    </p:spTree>
    <p:extLst>
      <p:ext uri="{BB962C8B-B14F-4D97-AF65-F5344CB8AC3E}">
        <p14:creationId xmlns:p14="http://schemas.microsoft.com/office/powerpoint/2010/main" val="1104061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FCB5E8CA-B6CD-4D3F-BF79-AED6D5CC4A5F}" type="slidenum">
              <a:rPr lang="en-CA" smtClean="0">
                <a:solidFill>
                  <a:prstClr val="black"/>
                </a:solidFill>
              </a:rPr>
              <a:pPr/>
              <a:t>30</a:t>
            </a:fld>
            <a:endParaRPr lang="en-CA" dirty="0">
              <a:solidFill>
                <a:prstClr val="black"/>
              </a:solidFill>
            </a:endParaRPr>
          </a:p>
        </p:txBody>
      </p:sp>
      <p:sp>
        <p:nvSpPr>
          <p:cNvPr id="6" name="Header Placeholder 5"/>
          <p:cNvSpPr>
            <a:spLocks noGrp="1"/>
          </p:cNvSpPr>
          <p:nvPr>
            <p:ph type="hdr" sz="quarter" idx="11"/>
          </p:nvPr>
        </p:nvSpPr>
        <p:spPr/>
        <p:txBody>
          <a:bodyPr/>
          <a:lstStyle/>
          <a:p>
            <a:pPr>
              <a:defRPr/>
            </a:pPr>
            <a:r>
              <a:rPr lang="en-US"/>
              <a:t>IAR Application Train-the-Trainer</a:t>
            </a:r>
            <a:endParaRPr lang="en-US" dirty="0"/>
          </a:p>
        </p:txBody>
      </p:sp>
    </p:spTree>
    <p:extLst>
      <p:ext uri="{BB962C8B-B14F-4D97-AF65-F5344CB8AC3E}">
        <p14:creationId xmlns:p14="http://schemas.microsoft.com/office/powerpoint/2010/main" val="206841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0000"/>
                </a:solidFill>
                <a:latin typeface="Arial" panose="020B0604020202020204" pitchFamily="34" charset="0"/>
              </a:rPr>
              <a:t>Addictions</a:t>
            </a:r>
            <a:r>
              <a:rPr lang="en-US" altLang="en-US" baseline="0" dirty="0">
                <a:solidFill>
                  <a:srgbClr val="FF0000"/>
                </a:solidFill>
                <a:latin typeface="Arial" panose="020B0604020202020204" pitchFamily="34" charset="0"/>
              </a:rPr>
              <a:t> worker</a:t>
            </a:r>
            <a:endParaRPr lang="en-US" altLang="en-US" dirty="0">
              <a:solidFill>
                <a:srgbClr val="FF0000"/>
              </a:solidFill>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fld id="{634853A3-E031-434D-A42C-1878CE5B4D20}" type="slidenum">
              <a:rPr lang="en-US" altLang="en-US" smtClean="0">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675757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5360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7635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a lot of effort</a:t>
            </a:r>
            <a:r>
              <a:rPr lang="en-US" baseline="0" dirty="0"/>
              <a:t> into IAR and putting it in your workflow maximizes your use of IAY </a:t>
            </a:r>
            <a:endParaRPr lang="en-US" dirty="0"/>
          </a:p>
        </p:txBody>
      </p:sp>
    </p:spTree>
    <p:extLst>
      <p:ext uri="{BB962C8B-B14F-4D97-AF65-F5344CB8AC3E}">
        <p14:creationId xmlns:p14="http://schemas.microsoft.com/office/powerpoint/2010/main" val="119918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249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HSP organizations put time and effort into implementation. In order to realize the benefits, it’s essential to take the step of developing a procedure for using IAR</a:t>
            </a:r>
          </a:p>
          <a:p>
            <a:endParaRPr lang="en-US" dirty="0"/>
          </a:p>
        </p:txBody>
      </p:sp>
    </p:spTree>
    <p:extLst>
      <p:ext uri="{BB962C8B-B14F-4D97-AF65-F5344CB8AC3E}">
        <p14:creationId xmlns:p14="http://schemas.microsoft.com/office/powerpoint/2010/main" val="44470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C327B5-9B1E-478D-86B1-352C33F982DA}" type="slidenum">
              <a:rPr lang="en-US" smtClean="0"/>
              <a:pPr/>
              <a:t>42</a:t>
            </a:fld>
            <a:endParaRPr lang="en-US" dirty="0"/>
          </a:p>
        </p:txBody>
      </p:sp>
    </p:spTree>
    <p:extLst>
      <p:ext uri="{BB962C8B-B14F-4D97-AF65-F5344CB8AC3E}">
        <p14:creationId xmlns:p14="http://schemas.microsoft.com/office/powerpoint/2010/main" val="393856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a:t>
            </a:r>
          </a:p>
          <a:p>
            <a:r>
              <a:rPr lang="en-US" altLang="en-US" dirty="0"/>
              <a:t>procedure </a:t>
            </a:r>
            <a:endParaRPr lang="en-US" dirty="0"/>
          </a:p>
        </p:txBody>
      </p:sp>
    </p:spTree>
    <p:extLst>
      <p:ext uri="{BB962C8B-B14F-4D97-AF65-F5344CB8AC3E}">
        <p14:creationId xmlns:p14="http://schemas.microsoft.com/office/powerpoint/2010/main" val="200647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HSP organizations put time and effort into implementation. In order to realize the benefits, it’s essential to take the step of developing a procedure for using IAR</a:t>
            </a:r>
          </a:p>
          <a:p>
            <a:endParaRPr lang="en-US" dirty="0"/>
          </a:p>
        </p:txBody>
      </p:sp>
    </p:spTree>
    <p:extLst>
      <p:ext uri="{BB962C8B-B14F-4D97-AF65-F5344CB8AC3E}">
        <p14:creationId xmlns:p14="http://schemas.microsoft.com/office/powerpoint/2010/main" val="364363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-identify and create</a:t>
            </a:r>
            <a:r>
              <a:rPr lang="en-US" baseline="0" dirty="0"/>
              <a:t> a stakeholder distribution list – talk to HCCB</a:t>
            </a:r>
            <a:endParaRPr lang="en-US" dirty="0"/>
          </a:p>
        </p:txBody>
      </p:sp>
      <p:sp>
        <p:nvSpPr>
          <p:cNvPr id="4" name="Slide Number Placeholder 3"/>
          <p:cNvSpPr>
            <a:spLocks noGrp="1"/>
          </p:cNvSpPr>
          <p:nvPr>
            <p:ph type="sldNum" sz="quarter" idx="10"/>
          </p:nvPr>
        </p:nvSpPr>
        <p:spPr/>
        <p:txBody>
          <a:bodyPr/>
          <a:lstStyle/>
          <a:p>
            <a:fld id="{DB5DE63E-4E2F-4392-9456-C71186001194}"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421669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Presenter: CCIM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Core focus of IAR is to promote a client-centered approach by…ensuring secure access to client info (e.g., when and where they’ve had an assessment completed)…which further supports development of the client’s current care plan….and ultimately aims to improve coordination across the client’s circle of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various assessments supported through IAR, there is also the additional benefit of a wealth of data that can be used to inform both service planning at the organization level, as well as system planning for LHINs and other system leaders. </a:t>
            </a:r>
            <a:endParaRPr lang="en-CA" dirty="0"/>
          </a:p>
          <a:p>
            <a:endParaRPr lang="en-CA" dirty="0"/>
          </a:p>
        </p:txBody>
      </p:sp>
    </p:spTree>
    <p:extLst>
      <p:ext uri="{BB962C8B-B14F-4D97-AF65-F5344CB8AC3E}">
        <p14:creationId xmlns:p14="http://schemas.microsoft.com/office/powerpoint/2010/main" val="389849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3215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5434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213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ption - Arial">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700" y="1122947"/>
            <a:ext cx="8200103" cy="5021179"/>
          </a:xfrm>
          <a:prstGeom prst="rect">
            <a:avLst/>
          </a:prstGeo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a:t>
            </a:r>
            <a:r>
              <a:rPr lang="en-US" dirty="0" err="1"/>
              <a:t>levelFourth</a:t>
            </a:r>
            <a:r>
              <a:rPr lang="en-US" dirty="0"/>
              <a:t> level</a:t>
            </a:r>
          </a:p>
          <a:p>
            <a:pPr lvl="4"/>
            <a:r>
              <a:rPr lang="en-US" dirty="0"/>
              <a:t>Fifth level</a:t>
            </a:r>
          </a:p>
        </p:txBody>
      </p:sp>
      <p:sp>
        <p:nvSpPr>
          <p:cNvPr id="10" name="Slide Number Placeholder 22"/>
          <p:cNvSpPr>
            <a:spLocks noGrp="1"/>
          </p:cNvSpPr>
          <p:nvPr>
            <p:ph type="sldNum" sz="quarter" idx="4"/>
          </p:nvPr>
        </p:nvSpPr>
        <p:spPr>
          <a:xfrm>
            <a:off x="8518550" y="6316411"/>
            <a:ext cx="669817" cy="365125"/>
          </a:xfrm>
          <a:prstGeom prst="rect">
            <a:avLst/>
          </a:prstGeom>
        </p:spPr>
        <p:txBody>
          <a:bodyPr anchor="ctr"/>
          <a:lstStyle>
            <a:lvl1pPr algn="ctr">
              <a:defRPr sz="1100" b="0">
                <a:solidFill>
                  <a:schemeClr val="tx1">
                    <a:lumMod val="65000"/>
                    <a:lumOff val="35000"/>
                  </a:schemeClr>
                </a:solidFill>
                <a:effectLst>
                  <a:glow rad="279400">
                    <a:schemeClr val="bg1">
                      <a:alpha val="64000"/>
                    </a:schemeClr>
                  </a:glow>
                </a:effectLst>
              </a:defRPr>
            </a:lvl1pPr>
          </a:lstStyle>
          <a:p>
            <a:fld id="{8B4EBC8F-15CE-4F6F-BE75-F530780BAB6D}" type="slidenum">
              <a:rPr lang="en-US" smtClean="0"/>
              <a:pPr/>
              <a:t>‹#›</a:t>
            </a:fld>
            <a:endParaRPr lang="en-US" dirty="0"/>
          </a:p>
        </p:txBody>
      </p:sp>
      <p:pic>
        <p:nvPicPr>
          <p:cNvPr id="9" name="Picture 8"/>
          <p:cNvPicPr>
            <a:picLocks noChangeAspect="1"/>
          </p:cNvPicPr>
          <p:nvPr userDrawn="1"/>
        </p:nvPicPr>
        <p:blipFill>
          <a:blip r:embed="rId2"/>
          <a:stretch>
            <a:fillRect/>
          </a:stretch>
        </p:blipFill>
        <p:spPr>
          <a:xfrm>
            <a:off x="7955280" y="137907"/>
            <a:ext cx="1050109" cy="406257"/>
          </a:xfrm>
          <a:prstGeom prst="rect">
            <a:avLst/>
          </a:prstGeom>
        </p:spPr>
      </p:pic>
      <p:sp>
        <p:nvSpPr>
          <p:cNvPr id="11" name="Title 1"/>
          <p:cNvSpPr>
            <a:spLocks noGrp="1"/>
          </p:cNvSpPr>
          <p:nvPr>
            <p:ph type="title"/>
          </p:nvPr>
        </p:nvSpPr>
        <p:spPr>
          <a:xfrm>
            <a:off x="486701" y="265577"/>
            <a:ext cx="7221531" cy="649250"/>
          </a:xfrm>
          <a:prstGeom prst="rect">
            <a:avLst/>
          </a:prstGeom>
        </p:spPr>
        <p:txBody>
          <a:bodyPr anchor="ctr"/>
          <a:lstStyle>
            <a:lvl1pPr algn="l">
              <a:defRPr sz="3200" b="1">
                <a:solidFill>
                  <a:srgbClr val="218CCC"/>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27854" y="6268285"/>
            <a:ext cx="2023049" cy="236022"/>
          </a:xfrm>
          <a:prstGeom prst="rect">
            <a:avLst/>
          </a:prstGeom>
        </p:spPr>
      </p:pic>
    </p:spTree>
    <p:extLst>
      <p:ext uri="{BB962C8B-B14F-4D97-AF65-F5344CB8AC3E}">
        <p14:creationId xmlns:p14="http://schemas.microsoft.com/office/powerpoint/2010/main" val="37098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 Ari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6700" y="1474871"/>
            <a:ext cx="4085300" cy="4202113"/>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8" y="1474871"/>
            <a:ext cx="4041775" cy="4202113"/>
          </a:xfrm>
          <a:prstGeom prst="rect">
            <a:avLst/>
          </a:prstGeo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86701" y="265577"/>
            <a:ext cx="7221531" cy="649250"/>
          </a:xfrm>
          <a:prstGeom prst="rect">
            <a:avLst/>
          </a:prstGeom>
        </p:spPr>
        <p:txBody>
          <a:bodyPr anchor="ctr"/>
          <a:lstStyle>
            <a:lvl1pPr algn="l">
              <a:defRPr sz="3200" b="1">
                <a:solidFill>
                  <a:srgbClr val="218CCC"/>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27854" y="6268285"/>
            <a:ext cx="2023049" cy="236022"/>
          </a:xfrm>
          <a:prstGeom prst="rect">
            <a:avLst/>
          </a:prstGeom>
        </p:spPr>
      </p:pic>
      <p:pic>
        <p:nvPicPr>
          <p:cNvPr id="9" name="Picture 8"/>
          <p:cNvPicPr>
            <a:picLocks noChangeAspect="1"/>
          </p:cNvPicPr>
          <p:nvPr userDrawn="1"/>
        </p:nvPicPr>
        <p:blipFill>
          <a:blip r:embed="rId3"/>
          <a:stretch>
            <a:fillRect/>
          </a:stretch>
        </p:blipFill>
        <p:spPr>
          <a:xfrm>
            <a:off x="7955280" y="137907"/>
            <a:ext cx="1050109" cy="406257"/>
          </a:xfrm>
          <a:prstGeom prst="rect">
            <a:avLst/>
          </a:prstGeom>
        </p:spPr>
      </p:pic>
      <p:sp>
        <p:nvSpPr>
          <p:cNvPr id="10" name="Slide Number Placeholder 22"/>
          <p:cNvSpPr>
            <a:spLocks noGrp="1"/>
          </p:cNvSpPr>
          <p:nvPr>
            <p:ph type="sldNum" sz="quarter" idx="10"/>
          </p:nvPr>
        </p:nvSpPr>
        <p:spPr>
          <a:xfrm>
            <a:off x="8518550" y="6316411"/>
            <a:ext cx="669817" cy="365125"/>
          </a:xfrm>
          <a:prstGeom prst="rect">
            <a:avLst/>
          </a:prstGeom>
        </p:spPr>
        <p:txBody>
          <a:bodyPr anchor="ctr"/>
          <a:lstStyle>
            <a:lvl1pPr algn="ctr">
              <a:defRPr sz="1100" b="0">
                <a:solidFill>
                  <a:schemeClr val="tx1">
                    <a:lumMod val="65000"/>
                    <a:lumOff val="35000"/>
                  </a:schemeClr>
                </a:solidFill>
                <a:effectLst>
                  <a:glow rad="279400">
                    <a:schemeClr val="bg1">
                      <a:alpha val="64000"/>
                    </a:schemeClr>
                  </a:glow>
                </a:effectLst>
              </a:defRPr>
            </a:lvl1pPr>
          </a:lstStyle>
          <a:p>
            <a:fld id="{8B4EBC8F-15CE-4F6F-BE75-F530780BAB6D}" type="slidenum">
              <a:rPr lang="en-US" smtClean="0"/>
              <a:pPr/>
              <a:t>‹#›</a:t>
            </a:fld>
            <a:endParaRPr lang="en-US" dirty="0"/>
          </a:p>
        </p:txBody>
      </p:sp>
    </p:spTree>
    <p:extLst>
      <p:ext uri="{BB962C8B-B14F-4D97-AF65-F5344CB8AC3E}">
        <p14:creationId xmlns:p14="http://schemas.microsoft.com/office/powerpoint/2010/main" val="138652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10810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341438"/>
            <a:ext cx="8229600" cy="4784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271463" y="6503988"/>
            <a:ext cx="684213" cy="404812"/>
          </a:xfrm>
          <a:prstGeom prst="rect">
            <a:avLst/>
          </a:prstGeom>
          <a:ln/>
        </p:spPr>
        <p:txBody>
          <a:bodyPr/>
          <a:lstStyle>
            <a:lvl1pPr>
              <a:defRPr/>
            </a:lvl1pPr>
          </a:lstStyle>
          <a:p>
            <a:pPr>
              <a:defRPr/>
            </a:pPr>
            <a:fld id="{D2A29026-3351-488F-804C-9A40796840D7}" type="slidenum">
              <a:rPr lang="en-US" altLang="en-US"/>
              <a:pPr>
                <a:defRPr/>
              </a:pPr>
              <a:t>‹#›</a:t>
            </a:fld>
            <a:endParaRPr lang="en-US" altLang="en-US"/>
          </a:p>
        </p:txBody>
      </p:sp>
    </p:spTree>
    <p:extLst>
      <p:ext uri="{BB962C8B-B14F-4D97-AF65-F5344CB8AC3E}">
        <p14:creationId xmlns:p14="http://schemas.microsoft.com/office/powerpoint/2010/main" val="68437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20" name="Picture 19" title="Ontari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137" y="218351"/>
            <a:ext cx="1397838" cy="608471"/>
          </a:xfrm>
          <a:prstGeom prst="rect">
            <a:avLst/>
          </a:prstGeom>
        </p:spPr>
      </p:pic>
      <p:sp>
        <p:nvSpPr>
          <p:cNvPr id="6" name="Rectangle 5"/>
          <p:cNvSpPr/>
          <p:nvPr userDrawn="1"/>
        </p:nvSpPr>
        <p:spPr>
          <a:xfrm>
            <a:off x="120315" y="1062301"/>
            <a:ext cx="8911389" cy="132025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p:cNvGrpSpPr/>
          <p:nvPr userDrawn="1"/>
        </p:nvGrpSpPr>
        <p:grpSpPr>
          <a:xfrm>
            <a:off x="120317" y="1062300"/>
            <a:ext cx="8911388" cy="1320258"/>
            <a:chOff x="1427215" y="2792237"/>
            <a:chExt cx="8956568" cy="1138079"/>
          </a:xfrm>
        </p:grpSpPr>
        <p:sp>
          <p:nvSpPr>
            <p:cNvPr id="8" name="Rectangle 7"/>
            <p:cNvSpPr/>
            <p:nvPr userDrawn="1"/>
          </p:nvSpPr>
          <p:spPr>
            <a:xfrm>
              <a:off x="1427215" y="2792237"/>
              <a:ext cx="8956567" cy="1138079"/>
            </a:xfrm>
            <a:prstGeom prst="rect">
              <a:avLst/>
            </a:prstGeom>
            <a:pattFill prst="pct20">
              <a:fgClr>
                <a:schemeClr val="bg1"/>
              </a:fgClr>
              <a:bgClr>
                <a:srgbClr val="3291C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427216" y="2792237"/>
              <a:ext cx="8956567" cy="1138079"/>
            </a:xfrm>
            <a:prstGeom prst="rect">
              <a:avLst/>
            </a:prstGeom>
            <a:gradFill>
              <a:gsLst>
                <a:gs pos="72000">
                  <a:schemeClr val="bg1"/>
                </a:gs>
                <a:gs pos="30000">
                  <a:schemeClr val="bg1"/>
                </a:gs>
                <a:gs pos="0">
                  <a:srgbClr val="3291CE">
                    <a:alpha val="0"/>
                  </a:srgbClr>
                </a:gs>
                <a:gs pos="100000">
                  <a:srgbClr val="3291C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9" name="Picture 28" descr="Community Care Information Management" title="Logo of CCIM"/>
          <p:cNvPicPr>
            <a:picLocks noChangeAspect="1"/>
          </p:cNvPicPr>
          <p:nvPr userDrawn="1"/>
        </p:nvPicPr>
        <p:blipFill rotWithShape="1">
          <a:blip r:embed="rId4" cstate="screen">
            <a:extLst>
              <a:ext uri="{28A0092B-C50C-407E-A947-70E740481C1C}">
                <a14:useLocalDpi xmlns:a14="http://schemas.microsoft.com/office/drawing/2010/main" val="0"/>
              </a:ext>
            </a:extLst>
          </a:blip>
          <a:srcRect b="1701"/>
          <a:stretch/>
        </p:blipFill>
        <p:spPr>
          <a:xfrm>
            <a:off x="96740" y="1484906"/>
            <a:ext cx="5089958" cy="582516"/>
          </a:xfrm>
          <a:prstGeom prst="rect">
            <a:avLst/>
          </a:prstGeom>
          <a:effectLst>
            <a:reflection stA="45000" endPos="0" dist="50800" dir="5400000" sy="-100000" algn="bl" rotWithShape="0"/>
          </a:effectLst>
        </p:spPr>
      </p:pic>
      <p:sp>
        <p:nvSpPr>
          <p:cNvPr id="10" name="Text Placeholder 9"/>
          <p:cNvSpPr>
            <a:spLocks noGrp="1"/>
          </p:cNvSpPr>
          <p:nvPr>
            <p:ph type="body" sz="quarter" idx="11" hasCustomPrompt="1"/>
          </p:nvPr>
        </p:nvSpPr>
        <p:spPr>
          <a:xfrm>
            <a:off x="1620805" y="4280462"/>
            <a:ext cx="5915087" cy="639762"/>
          </a:xfrm>
          <a:prstGeom prst="rect">
            <a:avLst/>
          </a:prstGeom>
        </p:spPr>
        <p:txBody>
          <a:bodyPr/>
          <a:lstStyle>
            <a:lvl1pPr marL="0" indent="0" algn="ctr">
              <a:buNone/>
              <a:defRPr sz="2800" b="0">
                <a:latin typeface="Arial" panose="020B0604020202020204" pitchFamily="34" charset="0"/>
                <a:cs typeface="Arial" panose="020B0604020202020204" pitchFamily="34" charset="0"/>
              </a:defRPr>
            </a:lvl1pPr>
          </a:lstStyle>
          <a:p>
            <a:pPr lvl="0"/>
            <a:r>
              <a:rPr lang="en-US" dirty="0"/>
              <a:t>Click to edit Subtitle</a:t>
            </a:r>
          </a:p>
        </p:txBody>
      </p:sp>
      <p:sp>
        <p:nvSpPr>
          <p:cNvPr id="12" name="Text Placeholder 11"/>
          <p:cNvSpPr>
            <a:spLocks noGrp="1"/>
          </p:cNvSpPr>
          <p:nvPr>
            <p:ph type="body" sz="quarter" idx="12" hasCustomPrompt="1"/>
          </p:nvPr>
        </p:nvSpPr>
        <p:spPr>
          <a:xfrm>
            <a:off x="1991518" y="5403702"/>
            <a:ext cx="5173662" cy="469900"/>
          </a:xfrm>
          <a:prstGeom prst="rect">
            <a:avLst/>
          </a:prstGeom>
        </p:spPr>
        <p:txBody>
          <a:bodyPr anchor="ctr"/>
          <a:lstStyle>
            <a:lvl1pPr marL="0" indent="0" algn="ctr">
              <a:buNone/>
              <a:defRPr sz="2000">
                <a:solidFill>
                  <a:srgbClr val="218CCC"/>
                </a:solidFill>
                <a:latin typeface="Arial" panose="020B0604020202020204" pitchFamily="34" charset="0"/>
                <a:cs typeface="Arial" panose="020B0604020202020204" pitchFamily="34" charset="0"/>
              </a:defRPr>
            </a:lvl1pPr>
          </a:lstStyle>
          <a:p>
            <a:pPr lvl="0"/>
            <a:r>
              <a:rPr lang="en-US" dirty="0"/>
              <a:t>Click to enter date and time</a:t>
            </a:r>
          </a:p>
        </p:txBody>
      </p:sp>
      <p:cxnSp>
        <p:nvCxnSpPr>
          <p:cNvPr id="16" name="Straight Connector 15"/>
          <p:cNvCxnSpPr/>
          <p:nvPr userDrawn="1"/>
        </p:nvCxnSpPr>
        <p:spPr>
          <a:xfrm flipV="1">
            <a:off x="110409" y="866275"/>
            <a:ext cx="8913275" cy="3521"/>
          </a:xfrm>
          <a:prstGeom prst="line">
            <a:avLst/>
          </a:prstGeom>
          <a:ln w="22225">
            <a:solidFill>
              <a:srgbClr val="A4C7D7"/>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16761" y="314004"/>
            <a:ext cx="4412298" cy="369332"/>
          </a:xfrm>
          <a:prstGeom prst="rect">
            <a:avLst/>
          </a:prstGeom>
        </p:spPr>
        <p:txBody>
          <a:bodyPr wrap="none">
            <a:spAutoFit/>
          </a:bodyPr>
          <a:lstStyle/>
          <a:p>
            <a:pPr marL="0" indent="0">
              <a:spcAft>
                <a:spcPts val="1200"/>
              </a:spcAft>
              <a:tabLst/>
            </a:pPr>
            <a:r>
              <a:rPr lang="en-US" sz="1800" b="1" dirty="0">
                <a:solidFill>
                  <a:srgbClr val="3C336B"/>
                </a:solidFill>
                <a:effectLst/>
                <a:latin typeface="Arial"/>
                <a:ea typeface="Times New Roman"/>
                <a:cs typeface="Arial"/>
              </a:rPr>
              <a:t>Ministry of Health and Long Term Care</a:t>
            </a:r>
          </a:p>
        </p:txBody>
      </p:sp>
      <p:pic>
        <p:nvPicPr>
          <p:cNvPr id="13" name="Picture 12"/>
          <p:cNvPicPr>
            <a:picLocks noChangeAspect="1"/>
          </p:cNvPicPr>
          <p:nvPr userDrawn="1"/>
        </p:nvPicPr>
        <p:blipFill>
          <a:blip r:embed="rId5"/>
          <a:stretch>
            <a:fillRect/>
          </a:stretch>
        </p:blipFill>
        <p:spPr>
          <a:xfrm>
            <a:off x="4396112" y="1289051"/>
            <a:ext cx="4611530" cy="943696"/>
          </a:xfrm>
          <a:prstGeom prst="rect">
            <a:avLst/>
          </a:prstGeom>
        </p:spPr>
      </p:pic>
      <p:sp>
        <p:nvSpPr>
          <p:cNvPr id="4" name="Title 3">
            <a:extLst>
              <a:ext uri="{FF2B5EF4-FFF2-40B4-BE49-F238E27FC236}">
                <a16:creationId xmlns:a16="http://schemas.microsoft.com/office/drawing/2014/main" id="{B83117EB-00C8-4793-A148-2D332556628A}"/>
              </a:ext>
            </a:extLst>
          </p:cNvPr>
          <p:cNvSpPr>
            <a:spLocks noGrp="1"/>
          </p:cNvSpPr>
          <p:nvPr>
            <p:ph type="title" hasCustomPrompt="1"/>
          </p:nvPr>
        </p:nvSpPr>
        <p:spPr>
          <a:xfrm>
            <a:off x="628650" y="3148202"/>
            <a:ext cx="7886700" cy="982449"/>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r>
              <a:rPr lang="en-US" dirty="0"/>
              <a:t>Click to edit title</a:t>
            </a:r>
            <a:endParaRPr lang="en-CA" dirty="0"/>
          </a:p>
        </p:txBody>
      </p:sp>
    </p:spTree>
    <p:extLst>
      <p:ext uri="{BB962C8B-B14F-4D97-AF65-F5344CB8AC3E}">
        <p14:creationId xmlns:p14="http://schemas.microsoft.com/office/powerpoint/2010/main" val="275960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667000" y="4176713"/>
            <a:ext cx="38385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8F7E316-B5EF-4433-80FD-479BF1CF4199}" type="slidenum">
              <a:rPr lang="en-US"/>
              <a:pPr>
                <a:defRPr/>
              </a:pPr>
              <a:t>‹#›</a:t>
            </a:fld>
            <a:endParaRPr lang="en-US"/>
          </a:p>
        </p:txBody>
      </p:sp>
    </p:spTree>
    <p:extLst>
      <p:ext uri="{BB962C8B-B14F-4D97-AF65-F5344CB8AC3E}">
        <p14:creationId xmlns:p14="http://schemas.microsoft.com/office/powerpoint/2010/main" val="49986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0644E0-FA3A-40BB-BE89-7963A64EAF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3689164" y="6290412"/>
            <a:ext cx="1765671" cy="276999"/>
          </a:xfrm>
          <a:prstGeom prst="rect">
            <a:avLst/>
          </a:prstGeom>
        </p:spPr>
        <p:txBody>
          <a:bodyPr wrap="square">
            <a:spAutoFit/>
          </a:bodyPr>
          <a:lstStyle/>
          <a:p>
            <a:pPr lvl="0"/>
            <a:r>
              <a:rPr lang="en-CA" sz="1200" kern="1200" dirty="0">
                <a:solidFill>
                  <a:schemeClr val="tx1"/>
                </a:solidFill>
                <a:effectLst/>
                <a:latin typeface="+mn-lt"/>
                <a:ea typeface="+mn-ea"/>
                <a:cs typeface="+mn-cs"/>
              </a:rPr>
              <a:t>Sensitivity Level: Medium</a:t>
            </a:r>
            <a:endParaRPr lang="en-US" sz="1200" dirty="0"/>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774" y="6132411"/>
            <a:ext cx="8934450" cy="619125"/>
          </a:xfrm>
          <a:prstGeom prst="rect">
            <a:avLst/>
          </a:prstGeom>
        </p:spPr>
      </p:pic>
      <p:sp>
        <p:nvSpPr>
          <p:cNvPr id="4" name="Rectangle 3"/>
          <p:cNvSpPr/>
          <p:nvPr userDrawn="1"/>
        </p:nvSpPr>
        <p:spPr>
          <a:xfrm>
            <a:off x="104774" y="104503"/>
            <a:ext cx="8934723" cy="6681308"/>
          </a:xfrm>
          <a:prstGeom prst="rect">
            <a:avLst/>
          </a:prstGeom>
          <a:noFill/>
          <a:ln w="22225">
            <a:solidFill>
              <a:srgbClr val="09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6475839"/>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701" r:id="rId3"/>
    <p:sldLayoutId id="2147483734" r:id="rId4"/>
    <p:sldLayoutId id="2147483735" r:id="rId5"/>
    <p:sldLayoutId id="2147483736" r:id="rId6"/>
  </p:sldLayoutIdLst>
  <p:hf hdr="0" ftr="0" dt="0"/>
  <p:txStyles>
    <p:titleStyle>
      <a:lvl1pPr algn="ctr" defTabSz="685783" rtl="0" eaLnBrk="1" latinLnBrk="0" hangingPunct="1">
        <a:spcBef>
          <a:spcPct val="0"/>
        </a:spcBef>
        <a:buNone/>
        <a:defRPr sz="3300" b="1" kern="1200">
          <a:solidFill>
            <a:srgbClr val="3B326A"/>
          </a:solidFill>
          <a:latin typeface="Century Gothic" panose="020B0502020202020204" pitchFamily="34" charset="0"/>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Century Gothic" panose="020B0502020202020204" pitchFamily="34" charset="0"/>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Century Gothic" panose="020B0502020202020204" pitchFamily="34" charset="0"/>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Century Gothic" panose="020B0502020202020204" pitchFamily="34" charset="0"/>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Century Gothic" panose="020B0502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ccim.on.ca/index.php/en/integrated-assessment-record-system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training-ax-iar.ccim.on.ca/" TargetMode="Externa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ervicedesk@ccim.on.ca"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14456" y="4127414"/>
            <a:ext cx="5915087" cy="639762"/>
          </a:xfrm>
        </p:spPr>
        <p:txBody>
          <a:bodyPr/>
          <a:lstStyle/>
          <a:p>
            <a:r>
              <a:rPr lang="en-US" altLang="en-US" sz="2400" dirty="0"/>
              <a:t>Developing a process for using IAR to support your work with Clients</a:t>
            </a:r>
          </a:p>
          <a:p>
            <a:endParaRPr lang="en-US" altLang="en-US" sz="2400" dirty="0"/>
          </a:p>
          <a:p>
            <a:endParaRPr lang="en-CA" sz="2400" dirty="0"/>
          </a:p>
        </p:txBody>
      </p:sp>
      <p:sp>
        <p:nvSpPr>
          <p:cNvPr id="2" name="Text Placeholder 1"/>
          <p:cNvSpPr>
            <a:spLocks noGrp="1"/>
          </p:cNvSpPr>
          <p:nvPr>
            <p:ph type="body" sz="quarter" idx="12"/>
          </p:nvPr>
        </p:nvSpPr>
        <p:spPr>
          <a:prstGeom prst="rect">
            <a:avLst/>
          </a:prstGeom>
        </p:spPr>
        <p:txBody>
          <a:bodyPr/>
          <a:lstStyle/>
          <a:p>
            <a:r>
              <a:rPr lang="en-US" altLang="en-US" dirty="0"/>
              <a:t>IAR Business Process</a:t>
            </a:r>
            <a:endParaRPr lang="en-CA" dirty="0"/>
          </a:p>
        </p:txBody>
      </p:sp>
      <p:sp>
        <p:nvSpPr>
          <p:cNvPr id="7" name="Title 6">
            <a:extLst>
              <a:ext uri="{FF2B5EF4-FFF2-40B4-BE49-F238E27FC236}">
                <a16:creationId xmlns:a16="http://schemas.microsoft.com/office/drawing/2014/main" id="{1BE2E918-F1DE-4B67-B10C-E7787D2D2805}"/>
              </a:ext>
            </a:extLst>
          </p:cNvPr>
          <p:cNvSpPr>
            <a:spLocks noGrp="1"/>
          </p:cNvSpPr>
          <p:nvPr>
            <p:ph type="title"/>
          </p:nvPr>
        </p:nvSpPr>
        <p:spPr/>
        <p:txBody>
          <a:bodyPr/>
          <a:lstStyle/>
          <a:p>
            <a:r>
              <a:rPr lang="en-US" altLang="en-US" dirty="0"/>
              <a:t>IAR Business Process</a:t>
            </a:r>
            <a:endParaRPr lang="en-CA" dirty="0"/>
          </a:p>
        </p:txBody>
      </p:sp>
    </p:spTree>
    <p:extLst>
      <p:ext uri="{BB962C8B-B14F-4D97-AF65-F5344CB8AC3E}">
        <p14:creationId xmlns:p14="http://schemas.microsoft.com/office/powerpoint/2010/main" val="310288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C183D7F6-B498-43B3-948B-1728B52AA6E4}">
                <adec:decorative xmlns:adec="http://schemas.microsoft.com/office/drawing/2017/decorative" val="1"/>
              </a:ext>
            </a:extLst>
          </p:cNvPr>
          <p:cNvSpPr>
            <a:spLocks noGrp="1"/>
          </p:cNvSpPr>
          <p:nvPr>
            <p:ph idx="1"/>
          </p:nvPr>
        </p:nvSpPr>
        <p:spPr/>
        <p:txBody>
          <a:bodyPr/>
          <a:lstStyle/>
          <a:p>
            <a:pPr marL="0" indent="0">
              <a:buFontTx/>
              <a:buNone/>
            </a:pPr>
            <a:endParaRPr lang="en-US" altLang="en-US" sz="2000" dirty="0">
              <a:solidFill>
                <a:srgbClr val="969696"/>
              </a:solidFill>
              <a:ea typeface="MS PGothic" panose="020B0600070205080204" pitchFamily="34" charset="-128"/>
            </a:endParaRPr>
          </a:p>
          <a:p>
            <a:pPr marL="0" indent="0" algn="ctr">
              <a:buFontTx/>
              <a:buNone/>
            </a:pPr>
            <a:endParaRPr lang="en-US" altLang="en-US" sz="2000" dirty="0">
              <a:solidFill>
                <a:srgbClr val="969696"/>
              </a:solidFill>
              <a:ea typeface="MS PGothic" panose="020B0600070205080204" pitchFamily="34" charset="-128"/>
            </a:endParaRPr>
          </a:p>
          <a:p>
            <a:pPr marL="0" indent="0" algn="ctr">
              <a:buFontTx/>
              <a:buNone/>
            </a:pPr>
            <a:endParaRPr lang="en-US" altLang="en-US" sz="2000" dirty="0">
              <a:solidFill>
                <a:srgbClr val="969696"/>
              </a:solidFill>
              <a:ea typeface="MS PGothic" panose="020B0600070205080204" pitchFamily="34" charset="-128"/>
            </a:endParaRPr>
          </a:p>
          <a:p>
            <a:pPr marL="0" indent="0" algn="ctr">
              <a:buFontTx/>
              <a:buNone/>
            </a:pPr>
            <a:endParaRPr lang="en-US" altLang="en-US" sz="2000" dirty="0">
              <a:solidFill>
                <a:srgbClr val="969696"/>
              </a:solidFill>
              <a:ea typeface="MS PGothic" panose="020B0600070205080204" pitchFamily="34" charset="-128"/>
            </a:endParaRPr>
          </a:p>
          <a:p>
            <a:pPr marL="0" indent="0" algn="ctr">
              <a:buFontTx/>
              <a:buNone/>
            </a:pPr>
            <a:endParaRPr lang="en-US" altLang="en-US" sz="2000" dirty="0">
              <a:solidFill>
                <a:srgbClr val="969696"/>
              </a:solidFill>
              <a:ea typeface="MS PGothic" panose="020B0600070205080204" pitchFamily="34" charset="-128"/>
            </a:endParaRPr>
          </a:p>
          <a:p>
            <a:pPr marL="0" indent="0" algn="ctr">
              <a:buFontTx/>
              <a:buNone/>
            </a:pPr>
            <a:endParaRPr lang="en-US" altLang="en-US" sz="2000" dirty="0">
              <a:solidFill>
                <a:srgbClr val="969696"/>
              </a:solidFill>
              <a:ea typeface="MS PGothic" panose="020B0600070205080204" pitchFamily="34" charset="-128"/>
            </a:endParaRPr>
          </a:p>
          <a:p>
            <a:pPr marL="0" indent="0" algn="ctr">
              <a:buFontTx/>
              <a:buNone/>
            </a:pPr>
            <a:endParaRPr lang="en-US" altLang="en-US" sz="2000" dirty="0">
              <a:solidFill>
                <a:srgbClr val="969696"/>
              </a:solidFill>
              <a:ea typeface="MS PGothic" panose="020B0600070205080204" pitchFamily="34" charset="-128"/>
            </a:endParaRPr>
          </a:p>
          <a:p>
            <a:pPr marL="0" indent="0">
              <a:buFontTx/>
              <a:buNone/>
            </a:pPr>
            <a:endParaRPr lang="en-US" altLang="en-US" sz="2000" dirty="0">
              <a:solidFill>
                <a:srgbClr val="969696"/>
              </a:solidFill>
              <a:ea typeface="MS PGothic" panose="020B0600070205080204" pitchFamily="34" charset="-128"/>
            </a:endParaRPr>
          </a:p>
        </p:txBody>
      </p:sp>
      <p:graphicFrame>
        <p:nvGraphicFramePr>
          <p:cNvPr id="64" name="Table 63"/>
          <p:cNvGraphicFramePr>
            <a:graphicFrameLocks noGrp="1"/>
          </p:cNvGraphicFramePr>
          <p:nvPr>
            <p:extLst>
              <p:ext uri="{D42A27DB-BD31-4B8C-83A1-F6EECF244321}">
                <p14:modId xmlns:p14="http://schemas.microsoft.com/office/powerpoint/2010/main" val="3825968258"/>
              </p:ext>
            </p:extLst>
          </p:nvPr>
        </p:nvGraphicFramePr>
        <p:xfrm>
          <a:off x="308788" y="749703"/>
          <a:ext cx="8526424" cy="5299662"/>
        </p:xfrm>
        <a:graphic>
          <a:graphicData uri="http://schemas.openxmlformats.org/drawingml/2006/table">
            <a:tbl>
              <a:tblPr firstRow="1" bandRow="1">
                <a:tableStyleId>{5C22544A-7EE6-4342-B048-85BDC9FD1C3A}</a:tableStyleId>
              </a:tblPr>
              <a:tblGrid>
                <a:gridCol w="1278398">
                  <a:extLst>
                    <a:ext uri="{9D8B030D-6E8A-4147-A177-3AD203B41FA5}">
                      <a16:colId xmlns:a16="http://schemas.microsoft.com/office/drawing/2014/main" val="20000"/>
                    </a:ext>
                  </a:extLst>
                </a:gridCol>
                <a:gridCol w="1632563">
                  <a:extLst>
                    <a:ext uri="{9D8B030D-6E8A-4147-A177-3AD203B41FA5}">
                      <a16:colId xmlns:a16="http://schemas.microsoft.com/office/drawing/2014/main" val="20001"/>
                    </a:ext>
                  </a:extLst>
                </a:gridCol>
                <a:gridCol w="2928323">
                  <a:extLst>
                    <a:ext uri="{9D8B030D-6E8A-4147-A177-3AD203B41FA5}">
                      <a16:colId xmlns:a16="http://schemas.microsoft.com/office/drawing/2014/main" val="20002"/>
                    </a:ext>
                  </a:extLst>
                </a:gridCol>
                <a:gridCol w="2687140">
                  <a:extLst>
                    <a:ext uri="{9D8B030D-6E8A-4147-A177-3AD203B41FA5}">
                      <a16:colId xmlns:a16="http://schemas.microsoft.com/office/drawing/2014/main" val="20003"/>
                    </a:ext>
                  </a:extLst>
                </a:gridCol>
              </a:tblGrid>
              <a:tr h="135821">
                <a:tc>
                  <a:txBody>
                    <a:bodyPr/>
                    <a:lstStyle/>
                    <a:p>
                      <a:r>
                        <a:rPr lang="en-US" sz="1800" dirty="0"/>
                        <a:t>Sector</a:t>
                      </a:r>
                      <a:endParaRPr lang="en-CA" sz="1800" dirty="0"/>
                    </a:p>
                  </a:txBody>
                  <a:tcPr marL="91427" marR="91427" marT="45721" marB="45721"/>
                </a:tc>
                <a:tc>
                  <a:txBody>
                    <a:bodyPr/>
                    <a:lstStyle/>
                    <a:p>
                      <a:r>
                        <a:rPr lang="en-US" sz="1800"/>
                        <a:t>Common Assessment</a:t>
                      </a:r>
                      <a:endParaRPr lang="en-CA" sz="1800"/>
                    </a:p>
                  </a:txBody>
                  <a:tcPr marL="91427" marR="91427" marT="45721" marB="45721"/>
                </a:tc>
                <a:tc>
                  <a:txBody>
                    <a:bodyPr/>
                    <a:lstStyle/>
                    <a:p>
                      <a:r>
                        <a:rPr lang="en-US" sz="1800"/>
                        <a:t>Accessible Information</a:t>
                      </a:r>
                      <a:endParaRPr lang="en-CA" sz="1800"/>
                    </a:p>
                  </a:txBody>
                  <a:tcPr marL="91427" marR="91427" marT="45721" marB="45721"/>
                </a:tc>
                <a:tc>
                  <a:txBody>
                    <a:bodyPr/>
                    <a:lstStyle/>
                    <a:p>
                      <a:r>
                        <a:rPr lang="en-US" sz="1800"/>
                        <a:t>Example</a:t>
                      </a:r>
                      <a:endParaRPr lang="en-CA" sz="1800"/>
                    </a:p>
                  </a:txBody>
                  <a:tcPr marL="91427" marR="91427" marT="45721" marB="45721"/>
                </a:tc>
                <a:extLst>
                  <a:ext uri="{0D108BD9-81ED-4DB2-BD59-A6C34878D82A}">
                    <a16:rowId xmlns:a16="http://schemas.microsoft.com/office/drawing/2014/main" val="10000"/>
                  </a:ext>
                </a:extLst>
              </a:tr>
              <a:tr h="807443">
                <a:tc>
                  <a:txBody>
                    <a:bodyPr/>
                    <a:lstStyle/>
                    <a:p>
                      <a:r>
                        <a:rPr lang="en-CA" sz="1200" kern="1200" baseline="0">
                          <a:latin typeface="+mj-lt"/>
                        </a:rPr>
                        <a:t>Addictions</a:t>
                      </a:r>
                      <a:endParaRPr lang="en-CA" sz="1200" kern="1200" baseline="0">
                        <a:solidFill>
                          <a:schemeClr val="dk1"/>
                        </a:solidFill>
                        <a:latin typeface="+mj-lt"/>
                        <a:ea typeface="+mn-ea"/>
                        <a:cs typeface="+mn-cs"/>
                      </a:endParaRPr>
                    </a:p>
                  </a:txBody>
                  <a:tcPr marL="91427" marR="91427" marT="45721" marB="45721"/>
                </a:tc>
                <a:tc>
                  <a:txBody>
                    <a:bodyPr/>
                    <a:lstStyle/>
                    <a:p>
                      <a:pPr marL="0" marR="0" lvl="0" indent="0" algn="l" rtl="0" eaLnBrk="1" fontAlgn="auto" latinLnBrk="0" hangingPunct="1">
                        <a:lnSpc>
                          <a:spcPct val="100000"/>
                        </a:lnSpc>
                        <a:spcBef>
                          <a:spcPts val="0"/>
                        </a:spcBef>
                        <a:spcAft>
                          <a:spcPts val="0"/>
                        </a:spcAft>
                        <a:buFontTx/>
                        <a:buNone/>
                      </a:pPr>
                      <a:r>
                        <a:rPr lang="en-US" sz="1200" kern="1200" baseline="0">
                          <a:latin typeface="+mj-lt"/>
                          <a:cs typeface="Arial"/>
                        </a:rPr>
                        <a:t>Staged Screening &amp; Assessment (SS&amp;A): </a:t>
                      </a:r>
                    </a:p>
                    <a:p>
                      <a:pPr marL="0" marR="0" lvl="0" indent="0" algn="l" rtl="0" eaLnBrk="1" fontAlgn="auto" latinLnBrk="0" hangingPunct="1">
                        <a:lnSpc>
                          <a:spcPct val="100000"/>
                        </a:lnSpc>
                        <a:spcBef>
                          <a:spcPts val="0"/>
                        </a:spcBef>
                        <a:spcAft>
                          <a:spcPts val="0"/>
                        </a:spcAft>
                        <a:buFontTx/>
                        <a:buNone/>
                      </a:pPr>
                      <a:r>
                        <a:rPr lang="en-US" sz="1200" kern="1200" baseline="0">
                          <a:solidFill>
                            <a:schemeClr val="dk1"/>
                          </a:solidFill>
                          <a:latin typeface="+mn-lt"/>
                          <a:ea typeface="+mn-ea"/>
                          <a:cs typeface="Arial"/>
                        </a:rPr>
                        <a:t>3 Screeners   &amp;        </a:t>
                      </a:r>
                    </a:p>
                    <a:p>
                      <a:pPr marL="0" marR="0" lvl="0" indent="0" algn="l" rtl="0" eaLnBrk="1" fontAlgn="auto" latinLnBrk="0" hangingPunct="1">
                        <a:lnSpc>
                          <a:spcPct val="100000"/>
                        </a:lnSpc>
                        <a:spcBef>
                          <a:spcPts val="0"/>
                        </a:spcBef>
                        <a:spcAft>
                          <a:spcPts val="0"/>
                        </a:spcAft>
                        <a:buFontTx/>
                        <a:buNone/>
                      </a:pPr>
                      <a:r>
                        <a:rPr lang="en-US" sz="1200" kern="1200" baseline="0">
                          <a:solidFill>
                            <a:schemeClr val="dk1"/>
                          </a:solidFill>
                          <a:latin typeface="+mn-lt"/>
                          <a:ea typeface="+mn-ea"/>
                          <a:cs typeface="Arial"/>
                        </a:rPr>
                        <a:t>GAIN Q3 MI ONT </a:t>
                      </a:r>
                      <a:endParaRPr lang="en-CA" sz="1200" kern="1200" baseline="0">
                        <a:solidFill>
                          <a:schemeClr val="dk1"/>
                        </a:solidFill>
                        <a:latin typeface="+mj-lt"/>
                        <a:ea typeface="+mn-ea"/>
                        <a:cs typeface="Arial"/>
                      </a:endParaRPr>
                    </a:p>
                    <a:p>
                      <a:endParaRPr lang="en-CA" sz="1200" kern="1200" baseline="0">
                        <a:solidFill>
                          <a:schemeClr val="dk1"/>
                        </a:solidFill>
                        <a:latin typeface="+mj-lt"/>
                        <a:ea typeface="+mn-ea"/>
                        <a:cs typeface="+mn-cs"/>
                      </a:endParaRPr>
                    </a:p>
                  </a:txBody>
                  <a:tcPr marL="91427" marR="91427" marT="45721" marB="45721"/>
                </a:tc>
                <a:tc>
                  <a:txBody>
                    <a:bodyPr/>
                    <a:lstStyle/>
                    <a:p>
                      <a:pPr marL="0" marR="0" lvl="0" indent="0" algn="l" rtl="0" eaLnBrk="1" fontAlgn="auto" latinLnBrk="0" hangingPunct="1">
                        <a:lnSpc>
                          <a:spcPct val="100000"/>
                        </a:lnSpc>
                        <a:spcBef>
                          <a:spcPts val="0"/>
                        </a:spcBef>
                        <a:spcAft>
                          <a:spcPts val="0"/>
                        </a:spcAft>
                        <a:buFontTx/>
                        <a:buNone/>
                      </a:pPr>
                      <a:r>
                        <a:rPr lang="en-CA" sz="1200" kern="1200" baseline="0" dirty="0">
                          <a:latin typeface="+mj-lt"/>
                          <a:cs typeface="Arial"/>
                        </a:rPr>
                        <a:t>Screeners identify addictions and mental health issues.</a:t>
                      </a:r>
                      <a:endParaRPr lang="en-CA" sz="1200" kern="1200" baseline="0" dirty="0">
                        <a:solidFill>
                          <a:schemeClr val="dk1"/>
                        </a:solidFill>
                        <a:latin typeface="+mj-lt"/>
                        <a:ea typeface="+mn-ea"/>
                        <a:cs typeface="Arial"/>
                      </a:endParaRPr>
                    </a:p>
                    <a:p>
                      <a:pPr marL="0" marR="0" lvl="0" indent="0" algn="l">
                        <a:lnSpc>
                          <a:spcPct val="100000"/>
                        </a:lnSpc>
                        <a:spcBef>
                          <a:spcPts val="0"/>
                        </a:spcBef>
                        <a:spcAft>
                          <a:spcPts val="0"/>
                        </a:spcAft>
                        <a:buFontTx/>
                        <a:buNone/>
                      </a:pPr>
                      <a:r>
                        <a:rPr lang="en-CA" sz="1200" kern="1200" baseline="0" dirty="0">
                          <a:latin typeface="+mj-lt"/>
                          <a:cs typeface="Arial"/>
                        </a:rPr>
                        <a:t>Recommendation and Referral Summary (Q3RRS) outlines evidence-based treatment recommendations based on problem severity and service utilization.</a:t>
                      </a:r>
                      <a:endParaRPr lang="en-CA" sz="1200" kern="1200" baseline="0" dirty="0">
                        <a:solidFill>
                          <a:schemeClr val="dk1"/>
                        </a:solidFill>
                        <a:latin typeface="+mj-lt"/>
                        <a:ea typeface="+mn-ea"/>
                        <a:cs typeface="Arial"/>
                      </a:endParaRPr>
                    </a:p>
                  </a:txBody>
                  <a:tcPr marL="91427" marR="91427" marT="45721" marB="45721"/>
                </a:tc>
                <a:tc>
                  <a:txBody>
                    <a:bodyPr/>
                    <a:lstStyle/>
                    <a:p>
                      <a:r>
                        <a:rPr lang="en-CA" sz="1200" kern="1200" baseline="0" dirty="0">
                          <a:solidFill>
                            <a:schemeClr val="dk1"/>
                          </a:solidFill>
                          <a:latin typeface="+mj-lt"/>
                          <a:ea typeface="+mn-ea"/>
                          <a:cs typeface="+mn-cs"/>
                        </a:rPr>
                        <a:t>Stacey’s work and education has been affected by her addiction. She has missed quite a few days in her part-time job and her grades are declining.</a:t>
                      </a:r>
                    </a:p>
                  </a:txBody>
                  <a:tcPr marL="91427" marR="91427" marT="45721" marB="45721"/>
                </a:tc>
                <a:extLst>
                  <a:ext uri="{0D108BD9-81ED-4DB2-BD59-A6C34878D82A}">
                    <a16:rowId xmlns:a16="http://schemas.microsoft.com/office/drawing/2014/main" val="10001"/>
                  </a:ext>
                </a:extLst>
              </a:tr>
              <a:tr h="986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latin typeface="+mj-lt"/>
                          <a:ea typeface="+mn-ea"/>
                          <a:cs typeface="+mn-cs"/>
                        </a:rPr>
                        <a:t>Community Mental Health</a:t>
                      </a:r>
                    </a:p>
                  </a:txBody>
                  <a:tcPr marL="91427" marR="91427" marT="45721" marB="45721">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j-lt"/>
                          <a:ea typeface="+mn-ea"/>
                          <a:cs typeface="+mn-cs"/>
                        </a:rPr>
                        <a:t>Ontario Common Assessment of Need (OCAN)</a:t>
                      </a:r>
                      <a:endParaRPr lang="en-CA" sz="1200" kern="1200">
                        <a:solidFill>
                          <a:schemeClr val="dk1"/>
                        </a:solidFill>
                        <a:latin typeface="+mj-lt"/>
                        <a:ea typeface="+mn-ea"/>
                        <a:cs typeface="+mn-cs"/>
                      </a:endParaRPr>
                    </a:p>
                  </a:txBody>
                  <a:tcPr marL="91427" marR="91427" marT="45721" marB="45721">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Client needs in a range of psychosocial determinants of health</a:t>
                      </a:r>
                      <a:r>
                        <a:rPr lang="en-US" sz="1200" kern="1200" baseline="0" dirty="0">
                          <a:solidFill>
                            <a:schemeClr val="dk1"/>
                          </a:solidFill>
                          <a:latin typeface="+mj-lt"/>
                          <a:ea typeface="+mn-ea"/>
                          <a:cs typeface="+mn-cs"/>
                        </a:rPr>
                        <a:t> are rated by</a:t>
                      </a:r>
                      <a:r>
                        <a:rPr lang="en-US" sz="1200" kern="1200" dirty="0">
                          <a:solidFill>
                            <a:schemeClr val="dk1"/>
                          </a:solidFill>
                          <a:latin typeface="+mj-lt"/>
                          <a:ea typeface="+mn-ea"/>
                          <a:cs typeface="+mn-cs"/>
                        </a:rPr>
                        <a:t> “No Need”, “Met Need” and “Unmet Need”.  </a:t>
                      </a:r>
                      <a:endParaRPr lang="en-CA" sz="1200" kern="1200" dirty="0">
                        <a:solidFill>
                          <a:schemeClr val="dk1"/>
                        </a:solidFill>
                        <a:latin typeface="+mj-lt"/>
                        <a:ea typeface="+mn-ea"/>
                        <a:cs typeface="+mn-cs"/>
                      </a:endParaRPr>
                    </a:p>
                  </a:txBody>
                  <a:tcPr marL="91427" marR="91427" marT="45721" marB="45721">
                    <a:solidFill>
                      <a:srgbClr val="E9EDF4"/>
                    </a:solidFill>
                  </a:tcPr>
                </a:tc>
                <a:tc>
                  <a:txBody>
                    <a:bodyPr/>
                    <a:lstStyle/>
                    <a:p>
                      <a:pPr marL="0" marR="0" indent="0" algn="l" rtl="0" eaLnBrk="1" fontAlgn="auto" latinLnBrk="0" hangingPunct="1">
                        <a:lnSpc>
                          <a:spcPct val="100000"/>
                        </a:lnSpc>
                        <a:spcBef>
                          <a:spcPts val="0"/>
                        </a:spcBef>
                        <a:spcAft>
                          <a:spcPts val="0"/>
                        </a:spcAft>
                        <a:buFontTx/>
                        <a:buNone/>
                      </a:pPr>
                      <a:r>
                        <a:rPr lang="en-CA" sz="1200" kern="1200">
                          <a:solidFill>
                            <a:schemeClr val="dk1"/>
                          </a:solidFill>
                          <a:latin typeface="+mj-lt"/>
                          <a:ea typeface="+mn-ea"/>
                          <a:cs typeface="+mn-cs"/>
                        </a:rPr>
                        <a:t>Stacey</a:t>
                      </a:r>
                      <a:r>
                        <a:rPr lang="en-CA" sz="1200" kern="1200" baseline="0">
                          <a:solidFill>
                            <a:schemeClr val="dk1"/>
                          </a:solidFill>
                          <a:latin typeface="+mj-lt"/>
                          <a:ea typeface="+mn-ea"/>
                          <a:cs typeface="+mn-cs"/>
                        </a:rPr>
                        <a:t> uses alcohol daily and symptoms of anxiety prevent her from socializing. The OCAN identifies unmet needs in the domains of  “Alcohol” and “Psychological Distress” </a:t>
                      </a:r>
                    </a:p>
                  </a:txBody>
                  <a:tcPr marL="91427" marR="91427" marT="45721" marB="45721">
                    <a:solidFill>
                      <a:srgbClr val="E9EDF4"/>
                    </a:solidFill>
                  </a:tcPr>
                </a:tc>
                <a:extLst>
                  <a:ext uri="{0D108BD9-81ED-4DB2-BD59-A6C34878D82A}">
                    <a16:rowId xmlns:a16="http://schemas.microsoft.com/office/drawing/2014/main" val="10002"/>
                  </a:ext>
                </a:extLst>
              </a:tr>
              <a:tr h="624586">
                <a:tc>
                  <a:txBody>
                    <a:bodyPr/>
                    <a:lstStyle/>
                    <a:p>
                      <a:r>
                        <a:rPr lang="en-CA" sz="1200">
                          <a:latin typeface="+mj-lt"/>
                        </a:rPr>
                        <a:t>In-patient Mental Health</a:t>
                      </a:r>
                    </a:p>
                  </a:txBody>
                  <a:tcPr marL="91427" marR="91427" marT="45721" marB="45721"/>
                </a:tc>
                <a:tc>
                  <a:txBody>
                    <a:bodyPr/>
                    <a:lstStyle/>
                    <a:p>
                      <a:r>
                        <a:rPr lang="en-US" sz="1200">
                          <a:latin typeface="+mj-lt"/>
                        </a:rPr>
                        <a:t>RAI – MH</a:t>
                      </a:r>
                      <a:endParaRPr lang="en-CA" sz="1200">
                        <a:latin typeface="+mj-lt"/>
                      </a:endParaRPr>
                    </a:p>
                  </a:txBody>
                  <a:tcPr marL="91427" marR="91427" marT="45721" marB="45721"/>
                </a:tc>
                <a:tc>
                  <a:txBody>
                    <a:bodyPr/>
                    <a:lstStyle/>
                    <a:p>
                      <a:r>
                        <a:rPr lang="en-CA" sz="1200">
                          <a:latin typeface="+mj-lt"/>
                        </a:rPr>
                        <a:t>Reason</a:t>
                      </a:r>
                      <a:r>
                        <a:rPr lang="en-CA" sz="1200" baseline="0">
                          <a:latin typeface="+mj-lt"/>
                        </a:rPr>
                        <a:t> for client’s admission to hospital and their status at discharge to support the transition back to the community</a:t>
                      </a:r>
                      <a:endParaRPr lang="en-CA" sz="1200">
                        <a:latin typeface="+mj-lt"/>
                      </a:endParaRPr>
                    </a:p>
                  </a:txBody>
                  <a:tcPr marL="91427" marR="91427" marT="45721" marB="45721"/>
                </a:tc>
                <a:tc>
                  <a:txBody>
                    <a:bodyPr/>
                    <a:lstStyle/>
                    <a:p>
                      <a:r>
                        <a:rPr lang="en-CA" sz="1200">
                          <a:latin typeface="+mj-lt"/>
                        </a:rPr>
                        <a:t>Stacey was admitted to hospital</a:t>
                      </a:r>
                      <a:r>
                        <a:rPr lang="en-CA" sz="1200" baseline="0">
                          <a:latin typeface="+mj-lt"/>
                        </a:rPr>
                        <a:t> after expressing thoughts of suicide</a:t>
                      </a:r>
                      <a:endParaRPr lang="en-CA" sz="1200">
                        <a:latin typeface="+mj-lt"/>
                      </a:endParaRPr>
                    </a:p>
                  </a:txBody>
                  <a:tcPr marL="91427" marR="91427" marT="45721" marB="45721"/>
                </a:tc>
                <a:extLst>
                  <a:ext uri="{0D108BD9-81ED-4DB2-BD59-A6C34878D82A}">
                    <a16:rowId xmlns:a16="http://schemas.microsoft.com/office/drawing/2014/main" val="10003"/>
                  </a:ext>
                </a:extLst>
              </a:tr>
              <a:tr h="526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a:solidFill>
                            <a:schemeClr val="dk1"/>
                          </a:solidFill>
                          <a:latin typeface="+mj-lt"/>
                          <a:ea typeface="+mn-ea"/>
                          <a:cs typeface="+mn-cs"/>
                        </a:rPr>
                        <a:t>Community Support Services</a:t>
                      </a:r>
                    </a:p>
                  </a:txBody>
                  <a:tcPr marL="91427" marR="9142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j-lt"/>
                          <a:ea typeface="+mn-ea"/>
                          <a:cs typeface="+mn-cs"/>
                        </a:rPr>
                        <a:t>interRAI PS, interRAI CHA</a:t>
                      </a:r>
                      <a:endParaRPr lang="en-CA" sz="1200" kern="1200">
                        <a:solidFill>
                          <a:schemeClr val="dk1"/>
                        </a:solidFill>
                        <a:latin typeface="+mj-lt"/>
                        <a:ea typeface="+mn-ea"/>
                        <a:cs typeface="+mn-cs"/>
                      </a:endParaRPr>
                    </a:p>
                  </a:txBody>
                  <a:tcPr marL="91427" marR="91427" marT="45721" marB="45721"/>
                </a:tc>
                <a:tc>
                  <a:txBody>
                    <a:bodyPr/>
                    <a:lstStyle/>
                    <a:p>
                      <a:r>
                        <a:rPr lang="en-CA" sz="1200" dirty="0">
                          <a:latin typeface="+mj-lt"/>
                        </a:rPr>
                        <a:t>Level of functioning and service</a:t>
                      </a:r>
                      <a:r>
                        <a:rPr lang="en-CA" sz="1200" baseline="0" dirty="0">
                          <a:latin typeface="+mj-lt"/>
                        </a:rPr>
                        <a:t> required to support client’s activities of daily living</a:t>
                      </a:r>
                      <a:endParaRPr lang="en-CA" sz="1200" dirty="0">
                        <a:latin typeface="+mj-lt"/>
                      </a:endParaRPr>
                    </a:p>
                  </a:txBody>
                  <a:tcPr marL="91427" marR="91427" marT="45721" marB="45721"/>
                </a:tc>
                <a:tc>
                  <a:txBody>
                    <a:bodyPr/>
                    <a:lstStyle/>
                    <a:p>
                      <a:r>
                        <a:rPr lang="en-CA" sz="1200">
                          <a:latin typeface="+mj-lt"/>
                        </a:rPr>
                        <a:t>Stacey requires support with meal preparation</a:t>
                      </a:r>
                    </a:p>
                  </a:txBody>
                  <a:tcPr marL="91427" marR="91427" marT="45721" marB="45721"/>
                </a:tc>
                <a:extLst>
                  <a:ext uri="{0D108BD9-81ED-4DB2-BD59-A6C34878D82A}">
                    <a16:rowId xmlns:a16="http://schemas.microsoft.com/office/drawing/2014/main" val="10004"/>
                  </a:ext>
                </a:extLst>
              </a:tr>
              <a:tr h="673386">
                <a:tc>
                  <a:txBody>
                    <a:bodyPr/>
                    <a:lstStyle/>
                    <a:p>
                      <a:r>
                        <a:rPr lang="en-CA" sz="1200" dirty="0">
                          <a:latin typeface="+mj-lt"/>
                        </a:rPr>
                        <a:t>Home and Community Care</a:t>
                      </a:r>
                    </a:p>
                  </a:txBody>
                  <a:tcPr marL="91427" marR="91427" marT="45721" marB="45721"/>
                </a:tc>
                <a:tc>
                  <a:txBody>
                    <a:bodyPr/>
                    <a:lstStyle/>
                    <a:p>
                      <a:r>
                        <a:rPr lang="en-US" sz="1200" err="1">
                          <a:latin typeface="+mj-lt"/>
                          <a:cs typeface="Arial" panose="020B0604020202020204" pitchFamily="34" charset="0"/>
                        </a:rPr>
                        <a:t>interRAI</a:t>
                      </a:r>
                      <a:r>
                        <a:rPr lang="en-US" sz="1200">
                          <a:latin typeface="+mj-lt"/>
                          <a:cs typeface="Arial" panose="020B0604020202020204" pitchFamily="34" charset="0"/>
                        </a:rPr>
                        <a:t> CA, </a:t>
                      </a:r>
                    </a:p>
                    <a:p>
                      <a:r>
                        <a:rPr lang="en-US" sz="1200">
                          <a:latin typeface="+mj-lt"/>
                          <a:cs typeface="Arial" panose="020B0604020202020204" pitchFamily="34" charset="0"/>
                        </a:rPr>
                        <a:t>RAI-HC / </a:t>
                      </a:r>
                      <a:r>
                        <a:rPr lang="en-US" sz="1200" err="1">
                          <a:latin typeface="+mj-lt"/>
                          <a:cs typeface="Arial" panose="020B0604020202020204" pitchFamily="34" charset="0"/>
                        </a:rPr>
                        <a:t>interRAI</a:t>
                      </a:r>
                      <a:r>
                        <a:rPr lang="en-US" sz="1200">
                          <a:latin typeface="+mj-lt"/>
                          <a:cs typeface="Arial" panose="020B0604020202020204" pitchFamily="34" charset="0"/>
                        </a:rPr>
                        <a:t>-HC</a:t>
                      </a:r>
                      <a:endParaRPr lang="en-CA" sz="1200">
                        <a:latin typeface="+mj-lt"/>
                      </a:endParaRPr>
                    </a:p>
                  </a:txBody>
                  <a:tcPr marL="91427" marR="91427"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a:latin typeface="+mj-lt"/>
                        </a:rPr>
                        <a:t>Level of functioning and service</a:t>
                      </a:r>
                      <a:r>
                        <a:rPr lang="en-CA" sz="1200" baseline="0">
                          <a:latin typeface="+mj-lt"/>
                        </a:rPr>
                        <a:t> required to support client’s activities of daily living</a:t>
                      </a:r>
                      <a:endParaRPr lang="en-CA" sz="1200">
                        <a:latin typeface="+mj-lt"/>
                      </a:endParaRPr>
                    </a:p>
                  </a:txBody>
                  <a:tcPr marL="91427" marR="91427"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latin typeface="+mj-lt"/>
                        </a:rPr>
                        <a:t>Stacey needs assistance with medications</a:t>
                      </a:r>
                      <a:endParaRPr lang="en-CA" sz="1200">
                        <a:latin typeface="+mj-lt"/>
                      </a:endParaRPr>
                    </a:p>
                  </a:txBody>
                  <a:tcPr marL="91427" marR="91427" marT="45721" marB="45721"/>
                </a:tc>
                <a:extLst>
                  <a:ext uri="{0D108BD9-81ED-4DB2-BD59-A6C34878D82A}">
                    <a16:rowId xmlns:a16="http://schemas.microsoft.com/office/drawing/2014/main" val="10005"/>
                  </a:ext>
                </a:extLst>
              </a:tr>
              <a:tr h="625405">
                <a:tc>
                  <a:txBody>
                    <a:bodyPr/>
                    <a:lstStyle/>
                    <a:p>
                      <a:r>
                        <a:rPr lang="en-CA" sz="1200" dirty="0">
                          <a:latin typeface="+mj-lt"/>
                        </a:rPr>
                        <a:t>Long Term Care Homes</a:t>
                      </a:r>
                    </a:p>
                  </a:txBody>
                  <a:tcPr marL="91427" marR="91427" marT="45721" marB="45721"/>
                </a:tc>
                <a:tc>
                  <a:txBody>
                    <a:bodyPr/>
                    <a:lstStyle/>
                    <a:p>
                      <a:r>
                        <a:rPr lang="en-US" sz="1200">
                          <a:latin typeface="+mj-lt"/>
                        </a:rPr>
                        <a:t>RAI</a:t>
                      </a:r>
                      <a:r>
                        <a:rPr lang="en-US" sz="1200" baseline="0">
                          <a:latin typeface="+mj-lt"/>
                        </a:rPr>
                        <a:t> – MDS 2.0</a:t>
                      </a:r>
                      <a:endParaRPr lang="en-CA" sz="1200">
                        <a:latin typeface="+mj-lt"/>
                      </a:endParaRPr>
                    </a:p>
                  </a:txBody>
                  <a:tcPr marL="91427" marR="91427" marT="45721" marB="45721"/>
                </a:tc>
                <a:tc>
                  <a:txBody>
                    <a:bodyPr/>
                    <a:lstStyle/>
                    <a:p>
                      <a:r>
                        <a:rPr lang="en-CA" sz="1200" dirty="0">
                          <a:latin typeface="+mj-lt"/>
                        </a:rPr>
                        <a:t>Level of functioning for elderly clients living in long term care homes</a:t>
                      </a:r>
                    </a:p>
                  </a:txBody>
                  <a:tcPr marL="91427" marR="91427" marT="45721" marB="45721"/>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sz="1200" dirty="0">
                          <a:latin typeface="+mj-lt"/>
                        </a:rPr>
                        <a:t>Stacey is independent with dressing and bathing</a:t>
                      </a:r>
                    </a:p>
                  </a:txBody>
                  <a:tcPr marL="91427" marR="91427" marT="45721" marB="45721"/>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336B96E5-C689-4DD0-BA3E-B0B0613B2D63}"/>
              </a:ext>
            </a:extLst>
          </p:cNvPr>
          <p:cNvSpPr>
            <a:spLocks noGrp="1"/>
          </p:cNvSpPr>
          <p:nvPr>
            <p:ph type="title"/>
          </p:nvPr>
        </p:nvSpPr>
        <p:spPr/>
        <p:txBody>
          <a:bodyPr/>
          <a:lstStyle/>
          <a:p>
            <a:pPr lvl="0" defTabSz="914400">
              <a:spcBef>
                <a:spcPts val="0"/>
              </a:spcBef>
            </a:pPr>
            <a:r>
              <a:rPr lang="en-US" altLang="en-US" sz="3200" dirty="0">
                <a:solidFill>
                  <a:schemeClr val="accent1">
                    <a:lumMod val="75000"/>
                  </a:schemeClr>
                </a:solidFill>
                <a:latin typeface="Calibri"/>
                <a:ea typeface="+mn-ea"/>
                <a:cs typeface="+mn-cs"/>
              </a:rPr>
              <a:t>IAR: Easy access to information, why not?</a:t>
            </a:r>
            <a:br>
              <a:rPr lang="en-CA" altLang="en-US" sz="2800" b="0" dirty="0">
                <a:solidFill>
                  <a:prstClr val="black"/>
                </a:solidFill>
                <a:latin typeface="Calibri"/>
                <a:ea typeface="+mn-ea"/>
                <a:cs typeface="+mn-cs"/>
              </a:rPr>
            </a:br>
            <a:endParaRPr lang="en-CA" dirty="0"/>
          </a:p>
        </p:txBody>
      </p:sp>
      <p:sp>
        <p:nvSpPr>
          <p:cNvPr id="3" name="Slide Number Placeholder 2"/>
          <p:cNvSpPr>
            <a:spLocks noGrp="1"/>
          </p:cNvSpPr>
          <p:nvPr>
            <p:ph type="sldNum" sz="quarter" idx="10"/>
          </p:nvPr>
        </p:nvSpPr>
        <p:spPr>
          <a:xfrm>
            <a:off x="8522769" y="6337300"/>
            <a:ext cx="684213" cy="404812"/>
          </a:xfrm>
        </p:spPr>
        <p:txBody>
          <a:bodyPr/>
          <a:lstStyle/>
          <a:p>
            <a:fld id="{8B4EBC8F-15CE-4F6F-BE75-F530780BAB6D}" type="slidenum">
              <a:rPr lang="en-US" smtClean="0"/>
              <a:pPr/>
              <a:t>10</a:t>
            </a:fld>
            <a:endParaRPr lang="en-US" dirty="0"/>
          </a:p>
        </p:txBody>
      </p:sp>
    </p:spTree>
    <p:extLst>
      <p:ext uri="{BB962C8B-B14F-4D97-AF65-F5344CB8AC3E}">
        <p14:creationId xmlns:p14="http://schemas.microsoft.com/office/powerpoint/2010/main" val="255446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906411-ADCD-4E1B-B53C-B24D266131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10672"/>
            <a:ext cx="9201752" cy="747328"/>
          </a:xfrm>
          <a:prstGeom prst="rect">
            <a:avLst/>
          </a:prstGeom>
        </p:spPr>
      </p:pic>
      <p:sp>
        <p:nvSpPr>
          <p:cNvPr id="2" name="Title 1">
            <a:extLst>
              <a:ext uri="{FF2B5EF4-FFF2-40B4-BE49-F238E27FC236}">
                <a16:creationId xmlns:a16="http://schemas.microsoft.com/office/drawing/2014/main" id="{561967E0-6215-4F8E-9651-86BA32B617B1}"/>
              </a:ext>
            </a:extLst>
          </p:cNvPr>
          <p:cNvSpPr>
            <a:spLocks noGrp="1"/>
          </p:cNvSpPr>
          <p:nvPr>
            <p:ph type="title"/>
          </p:nvPr>
        </p:nvSpPr>
        <p:spPr/>
        <p:txBody>
          <a:bodyPr>
            <a:normAutofit/>
          </a:bodyPr>
          <a:lstStyle/>
          <a:p>
            <a:pPr lvl="0">
              <a:spcBef>
                <a:spcPts val="0"/>
              </a:spcBef>
            </a:pPr>
            <a:r>
              <a:rPr lang="en-US" sz="2700" b="1" dirty="0">
                <a:solidFill>
                  <a:srgbClr val="218CCC"/>
                </a:solidFill>
                <a:latin typeface="Arial" panose="020B0604020202020204" pitchFamily="34" charset="0"/>
                <a:ea typeface="+mn-ea"/>
                <a:cs typeface="Arial" panose="020B0604020202020204" pitchFamily="34" charset="0"/>
              </a:rPr>
              <a:t>Understanding the Client’s story </a:t>
            </a:r>
            <a:r>
              <a:rPr lang="en-CA" sz="2700" b="1" dirty="0">
                <a:solidFill>
                  <a:srgbClr val="218CCC"/>
                </a:solidFill>
                <a:latin typeface="Arial" panose="020B0604020202020204" pitchFamily="34" charset="0"/>
                <a:ea typeface="+mn-ea"/>
                <a:cs typeface="Arial" panose="020B0604020202020204" pitchFamily="34" charset="0"/>
              </a:rPr>
              <a:t>(Q3RRS) </a:t>
            </a:r>
            <a:br>
              <a:rPr lang="en-US" sz="2700" b="1" dirty="0">
                <a:solidFill>
                  <a:srgbClr val="218CCC"/>
                </a:solidFill>
                <a:latin typeface="Arial" panose="020B0604020202020204" pitchFamily="34" charset="0"/>
                <a:ea typeface="+mn-ea"/>
                <a:cs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id="{19B2A02E-EDD4-4DBC-9489-5065C5628C77}"/>
              </a:ext>
            </a:extLst>
          </p:cNvPr>
          <p:cNvSpPr>
            <a:spLocks noGrp="1"/>
          </p:cNvSpPr>
          <p:nvPr>
            <p:ph idx="1"/>
          </p:nvPr>
        </p:nvSpPr>
        <p:spPr>
          <a:xfrm>
            <a:off x="457200" y="1061185"/>
            <a:ext cx="8229600" cy="4525963"/>
          </a:xfrm>
        </p:spPr>
        <p:txBody>
          <a:bodyPr/>
          <a:lstStyle/>
          <a:p>
            <a:pPr marL="0" lvl="0" indent="0">
              <a:spcBef>
                <a:spcPts val="0"/>
              </a:spcBef>
              <a:buNone/>
            </a:pPr>
            <a:r>
              <a:rPr lang="en-US" sz="1800" b="1" dirty="0">
                <a:solidFill>
                  <a:prstClr val="black"/>
                </a:solidFill>
              </a:rPr>
              <a:t>Betty</a:t>
            </a:r>
          </a:p>
          <a:p>
            <a:pPr marL="0" lvl="0" indent="0">
              <a:spcBef>
                <a:spcPts val="0"/>
              </a:spcBef>
              <a:spcAft>
                <a:spcPts val="1200"/>
              </a:spcAft>
              <a:buNone/>
            </a:pPr>
            <a:r>
              <a:rPr lang="en-US" sz="1800" dirty="0">
                <a:solidFill>
                  <a:prstClr val="black"/>
                </a:solidFill>
              </a:rPr>
              <a:t>17 years old, referred for addictions counselling</a:t>
            </a:r>
          </a:p>
          <a:p>
            <a:pPr marL="0" lvl="0" indent="0">
              <a:spcBef>
                <a:spcPts val="0"/>
              </a:spcBef>
              <a:spcAft>
                <a:spcPts val="1200"/>
              </a:spcAft>
              <a:buNone/>
            </a:pPr>
            <a:r>
              <a:rPr lang="en-US" sz="1800" b="1" dirty="0">
                <a:solidFill>
                  <a:prstClr val="black"/>
                </a:solidFill>
              </a:rPr>
              <a:t>Summary of status</a:t>
            </a:r>
            <a:r>
              <a:rPr lang="en-US" sz="1800" dirty="0">
                <a:solidFill>
                  <a:prstClr val="black"/>
                </a:solidFill>
              </a:rPr>
              <a:t>: </a:t>
            </a:r>
          </a:p>
          <a:p>
            <a:pPr marL="457200" lvl="1" indent="0">
              <a:spcBef>
                <a:spcPts val="0"/>
              </a:spcBef>
              <a:spcAft>
                <a:spcPts val="1200"/>
              </a:spcAft>
              <a:buNone/>
            </a:pPr>
            <a:r>
              <a:rPr lang="en-US" sz="1400" dirty="0">
                <a:solidFill>
                  <a:prstClr val="black"/>
                </a:solidFill>
              </a:rPr>
              <a:t>Pregnant</a:t>
            </a:r>
          </a:p>
          <a:p>
            <a:pPr marL="457200" lvl="1" indent="0">
              <a:spcBef>
                <a:spcPts val="0"/>
              </a:spcBef>
              <a:spcAft>
                <a:spcPts val="1200"/>
              </a:spcAft>
              <a:buNone/>
            </a:pPr>
            <a:r>
              <a:rPr lang="en-US" sz="1400" dirty="0">
                <a:solidFill>
                  <a:prstClr val="black"/>
                </a:solidFill>
              </a:rPr>
              <a:t>low attendance and grades at school</a:t>
            </a:r>
          </a:p>
          <a:p>
            <a:pPr marL="457200" lvl="1" indent="0">
              <a:spcBef>
                <a:spcPts val="0"/>
              </a:spcBef>
              <a:spcAft>
                <a:spcPts val="1200"/>
              </a:spcAft>
              <a:buNone/>
            </a:pPr>
            <a:r>
              <a:rPr lang="en-US" sz="1400" dirty="0">
                <a:solidFill>
                  <a:prstClr val="black"/>
                </a:solidFill>
              </a:rPr>
              <a:t>regular use of alcohol and marijuana </a:t>
            </a:r>
          </a:p>
          <a:p>
            <a:pPr marL="457200" lvl="1" indent="0">
              <a:spcBef>
                <a:spcPts val="0"/>
              </a:spcBef>
              <a:spcAft>
                <a:spcPts val="1200"/>
              </a:spcAft>
              <a:buNone/>
            </a:pPr>
            <a:r>
              <a:rPr lang="en-US" sz="1400" dirty="0">
                <a:solidFill>
                  <a:prstClr val="black"/>
                </a:solidFill>
              </a:rPr>
              <a:t>symptoms of depression and anxiety</a:t>
            </a:r>
          </a:p>
          <a:p>
            <a:pPr marL="0" lvl="0" indent="0">
              <a:spcBef>
                <a:spcPts val="0"/>
              </a:spcBef>
              <a:spcAft>
                <a:spcPts val="1200"/>
              </a:spcAft>
              <a:buNone/>
            </a:pPr>
            <a:r>
              <a:rPr lang="en-US" sz="1800" b="1" dirty="0">
                <a:solidFill>
                  <a:prstClr val="black"/>
                </a:solidFill>
              </a:rPr>
              <a:t>Summary of Recommendations:</a:t>
            </a:r>
          </a:p>
          <a:p>
            <a:pPr marL="457200" lvl="1" indent="0">
              <a:spcBef>
                <a:spcPts val="0"/>
              </a:spcBef>
              <a:spcAft>
                <a:spcPts val="1200"/>
              </a:spcAft>
              <a:buNone/>
            </a:pPr>
            <a:r>
              <a:rPr lang="en-US" sz="1400" dirty="0">
                <a:solidFill>
                  <a:prstClr val="black"/>
                </a:solidFill>
              </a:rPr>
              <a:t>Referral for pre-natal care and new mother’s group</a:t>
            </a:r>
          </a:p>
          <a:p>
            <a:pPr marL="457200" lvl="1" indent="0">
              <a:spcBef>
                <a:spcPts val="0"/>
              </a:spcBef>
              <a:spcAft>
                <a:spcPts val="1200"/>
              </a:spcAft>
              <a:buNone/>
            </a:pPr>
            <a:r>
              <a:rPr lang="en-CA" sz="1400" dirty="0">
                <a:solidFill>
                  <a:prstClr val="black"/>
                </a:solidFill>
              </a:rPr>
              <a:t>Review Betty's progress in current services related to substance use problems and explore options for more intensive services to reduce increased risk related to pregnancy</a:t>
            </a:r>
            <a:endParaRPr lang="en-US" sz="1400" dirty="0">
              <a:solidFill>
                <a:prstClr val="black"/>
              </a:solidFill>
            </a:endParaRPr>
          </a:p>
          <a:p>
            <a:pPr marL="457200" lvl="1" indent="0">
              <a:spcBef>
                <a:spcPts val="0"/>
              </a:spcBef>
              <a:spcAft>
                <a:spcPts val="1200"/>
              </a:spcAft>
              <a:buNone/>
            </a:pPr>
            <a:r>
              <a:rPr lang="en-US" sz="1400" dirty="0">
                <a:solidFill>
                  <a:prstClr val="black"/>
                </a:solidFill>
              </a:rPr>
              <a:t>Referral to CBT for depression and anxiety</a:t>
            </a:r>
            <a:endParaRPr lang="en-CA" dirty="0"/>
          </a:p>
        </p:txBody>
      </p:sp>
      <p:sp>
        <p:nvSpPr>
          <p:cNvPr id="4" name="Slide Number Placeholder 3">
            <a:extLst>
              <a:ext uri="{FF2B5EF4-FFF2-40B4-BE49-F238E27FC236}">
                <a16:creationId xmlns:a16="http://schemas.microsoft.com/office/drawing/2014/main" id="{E567D45A-6DF9-4EB4-BE2A-4D50497F1E93}"/>
              </a:ext>
            </a:extLst>
          </p:cNvPr>
          <p:cNvSpPr>
            <a:spLocks noGrp="1"/>
          </p:cNvSpPr>
          <p:nvPr>
            <p:ph type="sldNum" sz="quarter" idx="10"/>
          </p:nvPr>
        </p:nvSpPr>
        <p:spPr>
          <a:xfrm>
            <a:off x="7010400" y="5745547"/>
            <a:ext cx="2133600" cy="365125"/>
          </a:xfrm>
        </p:spPr>
        <p:txBody>
          <a:bodyPr/>
          <a:lstStyle/>
          <a:p>
            <a:fld id="{DF0644E0-FA3A-40BB-BE89-7963A64EAF6D}"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05467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205BE7-CEA3-4282-B1E7-950C9F1D18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481" y="1226317"/>
            <a:ext cx="7825224" cy="4837816"/>
          </a:xfrm>
          <a:prstGeom prst="rect">
            <a:avLst/>
          </a:prstGeom>
        </p:spPr>
      </p:pic>
      <p:sp>
        <p:nvSpPr>
          <p:cNvPr id="15" name="TextBox 14">
            <a:extLst>
              <a:ext uri="{FF2B5EF4-FFF2-40B4-BE49-F238E27FC236}">
                <a16:creationId xmlns:a16="http://schemas.microsoft.com/office/drawing/2014/main" id="{57EAF144-4650-4884-B6EA-43C5DD31C1B2}"/>
              </a:ext>
            </a:extLst>
          </p:cNvPr>
          <p:cNvSpPr txBox="1"/>
          <p:nvPr/>
        </p:nvSpPr>
        <p:spPr>
          <a:xfrm>
            <a:off x="4250676" y="1591002"/>
            <a:ext cx="3525594" cy="830997"/>
          </a:xfrm>
          <a:prstGeom prst="rect">
            <a:avLst/>
          </a:prstGeom>
          <a:noFill/>
          <a:ln>
            <a:solidFill>
              <a:srgbClr val="7030A0"/>
            </a:solidFill>
          </a:ln>
        </p:spPr>
        <p:txBody>
          <a:bodyPr wrap="square" rtlCol="0">
            <a:spAutoFit/>
          </a:bodyPr>
          <a:lstStyle/>
          <a:p>
            <a:r>
              <a:rPr lang="en-US" sz="1600" b="1" dirty="0">
                <a:solidFill>
                  <a:srgbClr val="7030A0"/>
                </a:solidFill>
              </a:rPr>
              <a:t>*Once you’re on the CCIM website, scroll partway down the screen and click here to start the videos</a:t>
            </a:r>
            <a:endParaRPr lang="en-CA" sz="1600" b="1" dirty="0">
              <a:solidFill>
                <a:srgbClr val="7030A0"/>
              </a:solidFill>
            </a:endParaRPr>
          </a:p>
        </p:txBody>
      </p:sp>
      <p:cxnSp>
        <p:nvCxnSpPr>
          <p:cNvPr id="16" name="Straight Arrow Connector 15">
            <a:extLst>
              <a:ext uri="{FF2B5EF4-FFF2-40B4-BE49-F238E27FC236}">
                <a16:creationId xmlns:a16="http://schemas.microsoft.com/office/drawing/2014/main" id="{4403B470-48A4-4E40-864B-53ED40B0193C}"/>
              </a:ext>
              <a:ext uri="{C183D7F6-B498-43B3-948B-1728B52AA6E4}">
                <adec:decorative xmlns:adec="http://schemas.microsoft.com/office/drawing/2017/decorative" val="1"/>
              </a:ext>
            </a:extLst>
          </p:cNvPr>
          <p:cNvCxnSpPr>
            <a:cxnSpLocks/>
          </p:cNvCxnSpPr>
          <p:nvPr/>
        </p:nvCxnSpPr>
        <p:spPr>
          <a:xfrm flipH="1">
            <a:off x="4851919" y="2496343"/>
            <a:ext cx="606489" cy="303179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Frame 16">
            <a:extLst>
              <a:ext uri="{FF2B5EF4-FFF2-40B4-BE49-F238E27FC236}">
                <a16:creationId xmlns:a16="http://schemas.microsoft.com/office/drawing/2014/main" id="{3C5B779F-7A48-41A0-80C3-5539556C893A}"/>
              </a:ext>
              <a:ext uri="{C183D7F6-B498-43B3-948B-1728B52AA6E4}">
                <adec:decorative xmlns:adec="http://schemas.microsoft.com/office/drawing/2017/decorative" val="1"/>
              </a:ext>
            </a:extLst>
          </p:cNvPr>
          <p:cNvSpPr/>
          <p:nvPr/>
        </p:nvSpPr>
        <p:spPr>
          <a:xfrm>
            <a:off x="651481" y="5576212"/>
            <a:ext cx="5587661" cy="563841"/>
          </a:xfrm>
          <a:prstGeom prst="frame">
            <a:avLst>
              <a:gd name="adj1" fmla="val 2296"/>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Frame 9">
            <a:extLst>
              <a:ext uri="{FF2B5EF4-FFF2-40B4-BE49-F238E27FC236}">
                <a16:creationId xmlns:a16="http://schemas.microsoft.com/office/drawing/2014/main" id="{99C9C5CC-95B5-4765-B6D6-44ABECFFCE7D}"/>
              </a:ext>
              <a:ext uri="{C183D7F6-B498-43B3-948B-1728B52AA6E4}">
                <adec:decorative xmlns:adec="http://schemas.microsoft.com/office/drawing/2017/decorative" val="1"/>
              </a:ext>
            </a:extLst>
          </p:cNvPr>
          <p:cNvSpPr/>
          <p:nvPr/>
        </p:nvSpPr>
        <p:spPr>
          <a:xfrm>
            <a:off x="599420" y="1125704"/>
            <a:ext cx="7929346" cy="5094514"/>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Title 1">
            <a:extLst>
              <a:ext uri="{FF2B5EF4-FFF2-40B4-BE49-F238E27FC236}">
                <a16:creationId xmlns:a16="http://schemas.microsoft.com/office/drawing/2014/main" id="{BABA377D-657F-48F6-B160-194D3AA7FAF8}"/>
              </a:ext>
            </a:extLst>
          </p:cNvPr>
          <p:cNvSpPr txBox="1">
            <a:spLocks/>
          </p:cNvSpPr>
          <p:nvPr/>
        </p:nvSpPr>
        <p:spPr>
          <a:xfrm>
            <a:off x="251238" y="662475"/>
            <a:ext cx="8199436" cy="563842"/>
          </a:xfrm>
          <a:prstGeom prst="rect">
            <a:avLst/>
          </a:prstGeom>
        </p:spPr>
        <p:txBody>
          <a:bodyPr/>
          <a:lstStyle>
            <a:lvl1pPr algn="ctr" defTabSz="685783" rtl="0" eaLnBrk="1" latinLnBrk="0" hangingPunct="1">
              <a:spcBef>
                <a:spcPct val="0"/>
              </a:spcBef>
              <a:buNone/>
              <a:defRPr sz="3300" b="1" kern="1200">
                <a:solidFill>
                  <a:srgbClr val="3B326A"/>
                </a:solidFill>
                <a:latin typeface="Century Gothic" panose="020B0502020202020204" pitchFamily="34" charset="0"/>
                <a:ea typeface="+mj-ea"/>
                <a:cs typeface="+mj-cs"/>
              </a:defRPr>
            </a:lvl1pPr>
          </a:lstStyle>
          <a:p>
            <a:pPr algn="l"/>
            <a:r>
              <a:rPr lang="en-US" sz="1800" dirty="0">
                <a:solidFill>
                  <a:schemeClr val="tx1"/>
                </a:solidFill>
                <a:latin typeface="Arial" panose="020B0604020202020204" pitchFamily="34" charset="0"/>
                <a:ea typeface="+mn-ea"/>
                <a:cs typeface="Arial" panose="020B0604020202020204" pitchFamily="34" charset="0"/>
              </a:rPr>
              <a:t>Click</a:t>
            </a:r>
            <a:r>
              <a:rPr lang="en-US" sz="1800" dirty="0">
                <a:solidFill>
                  <a:srgbClr val="0070C0"/>
                </a:solidFill>
                <a:latin typeface="Arial" panose="020B0604020202020204" pitchFamily="34" charset="0"/>
                <a:ea typeface="+mn-ea"/>
                <a:cs typeface="Arial" panose="020B0604020202020204" pitchFamily="34" charset="0"/>
              </a:rPr>
              <a:t> </a:t>
            </a:r>
            <a:r>
              <a:rPr lang="en-US" sz="1800" dirty="0">
                <a:solidFill>
                  <a:srgbClr val="0070C0"/>
                </a:solidFill>
                <a:latin typeface="Arial" panose="020B0604020202020204" pitchFamily="34" charset="0"/>
                <a:ea typeface="+mn-ea"/>
                <a:cs typeface="Arial" panose="020B0604020202020204" pitchFamily="34" charset="0"/>
                <a:hlinkClick r:id="rId4"/>
              </a:rPr>
              <a:t>HERE</a:t>
            </a:r>
            <a:r>
              <a:rPr lang="en-US" sz="1800" dirty="0">
                <a:solidFill>
                  <a:srgbClr val="0070C0"/>
                </a:solidFill>
                <a:latin typeface="Arial" panose="020B0604020202020204" pitchFamily="34" charset="0"/>
                <a:ea typeface="+mn-ea"/>
                <a:cs typeface="Arial" panose="020B0604020202020204" pitchFamily="34" charset="0"/>
              </a:rPr>
              <a:t> </a:t>
            </a:r>
            <a:r>
              <a:rPr lang="en-US" sz="1800" dirty="0">
                <a:solidFill>
                  <a:schemeClr val="tx1"/>
                </a:solidFill>
                <a:latin typeface="Arial" panose="020B0604020202020204" pitchFamily="34" charset="0"/>
                <a:ea typeface="+mn-ea"/>
                <a:cs typeface="Arial" panose="020B0604020202020204" pitchFamily="34" charset="0"/>
              </a:rPr>
              <a:t>to access three 10 minute videos on examples of using IAR  </a:t>
            </a:r>
          </a:p>
        </p:txBody>
      </p:sp>
      <p:sp>
        <p:nvSpPr>
          <p:cNvPr id="3" name="Slide Number Placeholder 2"/>
          <p:cNvSpPr>
            <a:spLocks noGrp="1"/>
          </p:cNvSpPr>
          <p:nvPr>
            <p:ph type="sldNum" sz="quarter" idx="4"/>
          </p:nvPr>
        </p:nvSpPr>
        <p:spPr/>
        <p:txBody>
          <a:bodyPr/>
          <a:lstStyle/>
          <a:p>
            <a:fld id="{8B4EBC8F-15CE-4F6F-BE75-F530780BAB6D}" type="slidenum">
              <a:rPr lang="en-US" smtClean="0"/>
              <a:pPr/>
              <a:t>12</a:t>
            </a:fld>
            <a:endParaRPr lang="en-US" dirty="0"/>
          </a:p>
        </p:txBody>
      </p:sp>
      <p:sp>
        <p:nvSpPr>
          <p:cNvPr id="14" name="Title 1">
            <a:extLst>
              <a:ext uri="{FF2B5EF4-FFF2-40B4-BE49-F238E27FC236}">
                <a16:creationId xmlns:a16="http://schemas.microsoft.com/office/drawing/2014/main" id="{C9F8C12D-B229-4982-8CB3-0BE41ECE26BB}"/>
              </a:ext>
            </a:extLst>
          </p:cNvPr>
          <p:cNvSpPr>
            <a:spLocks noGrp="1"/>
          </p:cNvSpPr>
          <p:nvPr>
            <p:ph type="title"/>
          </p:nvPr>
        </p:nvSpPr>
        <p:spPr>
          <a:xfrm>
            <a:off x="288950" y="-14972"/>
            <a:ext cx="8229600" cy="732919"/>
          </a:xfrm>
        </p:spPr>
        <p:txBody>
          <a:bodyPr/>
          <a:lstStyle/>
          <a:p>
            <a:r>
              <a:rPr lang="en-US" altLang="en-US" sz="2800" dirty="0"/>
              <a:t>Videos: Mock Client Scenarios</a:t>
            </a:r>
            <a:endParaRPr lang="en-CA" altLang="en-US" sz="2800" dirty="0"/>
          </a:p>
        </p:txBody>
      </p:sp>
    </p:spTree>
    <p:extLst>
      <p:ext uri="{BB962C8B-B14F-4D97-AF65-F5344CB8AC3E}">
        <p14:creationId xmlns:p14="http://schemas.microsoft.com/office/powerpoint/2010/main" val="185934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CC9F09E-0B2C-4B07-A5EA-56059335D26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25143" y="1100317"/>
            <a:ext cx="430137" cy="366303"/>
          </a:xfrm>
          <a:prstGeom prst="rect">
            <a:avLst/>
          </a:prstGeom>
        </p:spPr>
      </p:pic>
      <p:cxnSp>
        <p:nvCxnSpPr>
          <p:cNvPr id="18" name="Straight Arrow Connector 17">
            <a:extLst>
              <a:ext uri="{FF2B5EF4-FFF2-40B4-BE49-F238E27FC236}">
                <a16:creationId xmlns:a16="http://schemas.microsoft.com/office/drawing/2014/main" id="{37C4BC60-8954-4DF4-897B-0A540829D7FE}"/>
              </a:ext>
              <a:ext uri="{C183D7F6-B498-43B3-948B-1728B52AA6E4}">
                <adec:decorative xmlns:adec="http://schemas.microsoft.com/office/drawing/2017/decorative" val="1"/>
              </a:ext>
            </a:extLst>
          </p:cNvPr>
          <p:cNvCxnSpPr>
            <a:cxnSpLocks/>
          </p:cNvCxnSpPr>
          <p:nvPr/>
        </p:nvCxnSpPr>
        <p:spPr bwMode="auto">
          <a:xfrm flipH="1">
            <a:off x="6697567" y="2946521"/>
            <a:ext cx="1552880" cy="833119"/>
          </a:xfrm>
          <a:prstGeom prst="straightConnector1">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Rectangle 24">
            <a:extLst>
              <a:ext uri="{FF2B5EF4-FFF2-40B4-BE49-F238E27FC236}">
                <a16:creationId xmlns:a16="http://schemas.microsoft.com/office/drawing/2014/main" id="{BF93E37C-9705-436C-A423-F8BAD3161ECD}"/>
              </a:ext>
              <a:ext uri="{C183D7F6-B498-43B3-948B-1728B52AA6E4}">
                <adec:decorative xmlns:adec="http://schemas.microsoft.com/office/drawing/2017/decorative" val="1"/>
              </a:ext>
            </a:extLst>
          </p:cNvPr>
          <p:cNvSpPr/>
          <p:nvPr/>
        </p:nvSpPr>
        <p:spPr bwMode="auto">
          <a:xfrm>
            <a:off x="8250447" y="2946521"/>
            <a:ext cx="315262" cy="190845"/>
          </a:xfrm>
          <a:prstGeom prst="rect">
            <a:avLst/>
          </a:prstGeom>
          <a:noFill/>
          <a:ln w="15875" cap="flat" cmpd="sng" algn="ctr">
            <a:solidFill>
              <a:srgbClr val="D249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Times" charset="0"/>
              <a:ea typeface="ＭＳ Ｐゴシック" charset="0"/>
            </a:endParaRPr>
          </a:p>
        </p:txBody>
      </p:sp>
      <p:sp>
        <p:nvSpPr>
          <p:cNvPr id="27" name="Rectangle 26">
            <a:extLst>
              <a:ext uri="{FF2B5EF4-FFF2-40B4-BE49-F238E27FC236}">
                <a16:creationId xmlns:a16="http://schemas.microsoft.com/office/drawing/2014/main" id="{458D8C87-85AE-44A4-908F-505FF7D4BE34}"/>
              </a:ext>
              <a:ext uri="{C183D7F6-B498-43B3-948B-1728B52AA6E4}">
                <adec:decorative xmlns:adec="http://schemas.microsoft.com/office/drawing/2017/decorative" val="1"/>
              </a:ext>
            </a:extLst>
          </p:cNvPr>
          <p:cNvSpPr/>
          <p:nvPr/>
        </p:nvSpPr>
        <p:spPr bwMode="auto">
          <a:xfrm>
            <a:off x="6722705" y="3782050"/>
            <a:ext cx="867747" cy="427688"/>
          </a:xfrm>
          <a:prstGeom prst="rect">
            <a:avLst/>
          </a:prstGeom>
          <a:noFill/>
          <a:ln w="15875" cap="flat" cmpd="sng" algn="ctr">
            <a:solidFill>
              <a:srgbClr val="D249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Times" charset="0"/>
              <a:ea typeface="ＭＳ Ｐゴシック" charset="0"/>
            </a:endParaRPr>
          </a:p>
        </p:txBody>
      </p:sp>
      <p:pic>
        <p:nvPicPr>
          <p:cNvPr id="32" name="Picture 31">
            <a:extLst>
              <a:ext uri="{FF2B5EF4-FFF2-40B4-BE49-F238E27FC236}">
                <a16:creationId xmlns:a16="http://schemas.microsoft.com/office/drawing/2014/main" id="{60157F81-080E-449F-A58E-EB724A280AE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64694" y="3815195"/>
            <a:ext cx="783771" cy="361398"/>
          </a:xfrm>
          <a:prstGeom prst="rect">
            <a:avLst/>
          </a:prstGeom>
        </p:spPr>
      </p:pic>
      <p:cxnSp>
        <p:nvCxnSpPr>
          <p:cNvPr id="42" name="Straight Arrow Connector 41">
            <a:extLst>
              <a:ext uri="{FF2B5EF4-FFF2-40B4-BE49-F238E27FC236}">
                <a16:creationId xmlns:a16="http://schemas.microsoft.com/office/drawing/2014/main" id="{78067D74-7081-4E92-9F42-F604B2204C0F}"/>
              </a:ext>
              <a:ext uri="{C183D7F6-B498-43B3-948B-1728B52AA6E4}">
                <adec:decorative xmlns:adec="http://schemas.microsoft.com/office/drawing/2017/decorative" val="1"/>
              </a:ext>
            </a:extLst>
          </p:cNvPr>
          <p:cNvCxnSpPr>
            <a:cxnSpLocks/>
          </p:cNvCxnSpPr>
          <p:nvPr/>
        </p:nvCxnSpPr>
        <p:spPr bwMode="auto">
          <a:xfrm flipH="1">
            <a:off x="7590454" y="2944111"/>
            <a:ext cx="937724" cy="837939"/>
          </a:xfrm>
          <a:prstGeom prst="straightConnector1">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Arrow Connector 45">
            <a:extLst>
              <a:ext uri="{FF2B5EF4-FFF2-40B4-BE49-F238E27FC236}">
                <a16:creationId xmlns:a16="http://schemas.microsoft.com/office/drawing/2014/main" id="{EE8463D9-36A7-44CC-AD53-85E98C897D7C}"/>
              </a:ext>
              <a:ext uri="{C183D7F6-B498-43B3-948B-1728B52AA6E4}">
                <adec:decorative xmlns:adec="http://schemas.microsoft.com/office/drawing/2017/decorative" val="1"/>
              </a:ext>
            </a:extLst>
          </p:cNvPr>
          <p:cNvCxnSpPr>
            <a:cxnSpLocks/>
          </p:cNvCxnSpPr>
          <p:nvPr/>
        </p:nvCxnSpPr>
        <p:spPr bwMode="auto">
          <a:xfrm flipH="1">
            <a:off x="7577944" y="3137366"/>
            <a:ext cx="987765" cy="1062364"/>
          </a:xfrm>
          <a:prstGeom prst="straightConnector1">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5" name="Picture 4" descr="Step three, go to courses">
            <a:extLst>
              <a:ext uri="{FF2B5EF4-FFF2-40B4-BE49-F238E27FC236}">
                <a16:creationId xmlns:a16="http://schemas.microsoft.com/office/drawing/2014/main" id="{B435838C-F28E-44E8-8512-538AAB72D29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666623" y="4463237"/>
            <a:ext cx="6379914" cy="2102968"/>
          </a:xfrm>
          <a:prstGeom prst="rect">
            <a:avLst/>
          </a:prstGeom>
        </p:spPr>
      </p:pic>
      <p:sp>
        <p:nvSpPr>
          <p:cNvPr id="9" name="Frame 8">
            <a:extLst>
              <a:ext uri="{FF2B5EF4-FFF2-40B4-BE49-F238E27FC236}">
                <a16:creationId xmlns:a16="http://schemas.microsoft.com/office/drawing/2014/main" id="{6A0AE604-E205-41A5-819B-CDFAAE11796E}"/>
              </a:ext>
              <a:ext uri="{C183D7F6-B498-43B3-948B-1728B52AA6E4}">
                <adec:decorative xmlns:adec="http://schemas.microsoft.com/office/drawing/2017/decorative" val="1"/>
              </a:ext>
            </a:extLst>
          </p:cNvPr>
          <p:cNvSpPr/>
          <p:nvPr/>
        </p:nvSpPr>
        <p:spPr>
          <a:xfrm>
            <a:off x="1586201" y="4353060"/>
            <a:ext cx="6540759" cy="2323322"/>
          </a:xfrm>
          <a:prstGeom prst="frame">
            <a:avLst>
              <a:gd name="adj1" fmla="val 2943"/>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Arrow: Right 11">
            <a:extLst>
              <a:ext uri="{FF2B5EF4-FFF2-40B4-BE49-F238E27FC236}">
                <a16:creationId xmlns:a16="http://schemas.microsoft.com/office/drawing/2014/main" id="{F591601C-2473-4FC3-AB67-289615881CFB}"/>
              </a:ext>
              <a:ext uri="{C183D7F6-B498-43B3-948B-1728B52AA6E4}">
                <adec:decorative xmlns:adec="http://schemas.microsoft.com/office/drawing/2017/decorative" val="1"/>
              </a:ext>
            </a:extLst>
          </p:cNvPr>
          <p:cNvSpPr/>
          <p:nvPr/>
        </p:nvSpPr>
        <p:spPr>
          <a:xfrm rot="5400000">
            <a:off x="5286922" y="3744828"/>
            <a:ext cx="763623" cy="23249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ame 7">
            <a:extLst>
              <a:ext uri="{FF2B5EF4-FFF2-40B4-BE49-F238E27FC236}">
                <a16:creationId xmlns:a16="http://schemas.microsoft.com/office/drawing/2014/main" id="{516EB3DB-45D3-40D9-996E-9912F14FF713}"/>
              </a:ext>
              <a:ext uri="{C183D7F6-B498-43B3-948B-1728B52AA6E4}">
                <adec:decorative xmlns:adec="http://schemas.microsoft.com/office/drawing/2017/decorative" val="1"/>
              </a:ext>
            </a:extLst>
          </p:cNvPr>
          <p:cNvSpPr/>
          <p:nvPr/>
        </p:nvSpPr>
        <p:spPr>
          <a:xfrm>
            <a:off x="5009134" y="1588671"/>
            <a:ext cx="3937521" cy="1799400"/>
          </a:xfrm>
          <a:prstGeom prst="frame">
            <a:avLst>
              <a:gd name="adj1" fmla="val 2943"/>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6" name="Picture 5" descr="Step two, register">
            <a:extLst>
              <a:ext uri="{FF2B5EF4-FFF2-40B4-BE49-F238E27FC236}">
                <a16:creationId xmlns:a16="http://schemas.microsoft.com/office/drawing/2014/main" id="{D7B84CDE-15C3-4681-BB34-0547B2FF24C2}"/>
              </a:ext>
            </a:extLst>
          </p:cNvPr>
          <p:cNvPicPr>
            <a:picLocks noChangeAspect="1"/>
          </p:cNvPicPr>
          <p:nvPr/>
        </p:nvPicPr>
        <p:blipFill>
          <a:blip r:embed="rId5"/>
          <a:stretch>
            <a:fillRect/>
          </a:stretch>
        </p:blipFill>
        <p:spPr>
          <a:xfrm>
            <a:off x="5130433" y="2015671"/>
            <a:ext cx="3694922" cy="1162957"/>
          </a:xfrm>
          <a:prstGeom prst="rect">
            <a:avLst/>
          </a:prstGeom>
        </p:spPr>
      </p:pic>
      <p:sp>
        <p:nvSpPr>
          <p:cNvPr id="10" name="Arrow: Right 9">
            <a:extLst>
              <a:ext uri="{FF2B5EF4-FFF2-40B4-BE49-F238E27FC236}">
                <a16:creationId xmlns:a16="http://schemas.microsoft.com/office/drawing/2014/main" id="{914493D0-433D-47F4-A3E6-496CA3664DCF}"/>
              </a:ext>
              <a:ext uri="{C183D7F6-B498-43B3-948B-1728B52AA6E4}">
                <adec:decorative xmlns:adec="http://schemas.microsoft.com/office/drawing/2017/decorative" val="1"/>
              </a:ext>
            </a:extLst>
          </p:cNvPr>
          <p:cNvSpPr/>
          <p:nvPr/>
        </p:nvSpPr>
        <p:spPr>
          <a:xfrm>
            <a:off x="4537565" y="2462552"/>
            <a:ext cx="410547" cy="20558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Step one, go on home page">
            <a:extLst>
              <a:ext uri="{FF2B5EF4-FFF2-40B4-BE49-F238E27FC236}">
                <a16:creationId xmlns:a16="http://schemas.microsoft.com/office/drawing/2014/main" id="{C39F8433-A55B-4D5D-A975-82A31D5B83C5}"/>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93896" y="1680734"/>
            <a:ext cx="4301412" cy="1744825"/>
          </a:xfrm>
          <a:prstGeom prst="rect">
            <a:avLst/>
          </a:prstGeom>
        </p:spPr>
      </p:pic>
      <p:sp>
        <p:nvSpPr>
          <p:cNvPr id="7" name="Frame 6">
            <a:extLst>
              <a:ext uri="{FF2B5EF4-FFF2-40B4-BE49-F238E27FC236}">
                <a16:creationId xmlns:a16="http://schemas.microsoft.com/office/drawing/2014/main" id="{5889073D-C245-4C1A-A256-FD78A1AD67F3}"/>
              </a:ext>
              <a:ext uri="{C183D7F6-B498-43B3-948B-1728B52AA6E4}">
                <adec:decorative xmlns:adec="http://schemas.microsoft.com/office/drawing/2017/decorative" val="1"/>
              </a:ext>
            </a:extLst>
          </p:cNvPr>
          <p:cNvSpPr/>
          <p:nvPr/>
        </p:nvSpPr>
        <p:spPr>
          <a:xfrm>
            <a:off x="175130" y="1633917"/>
            <a:ext cx="4301412" cy="1754154"/>
          </a:xfrm>
          <a:prstGeom prst="frame">
            <a:avLst>
              <a:gd name="adj1" fmla="val 2943"/>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TextBox 16">
            <a:extLst>
              <a:ext uri="{FF2B5EF4-FFF2-40B4-BE49-F238E27FC236}">
                <a16:creationId xmlns:a16="http://schemas.microsoft.com/office/drawing/2014/main" id="{5EE1F22A-4D24-4CE6-AC6D-F81CBCD2218D}"/>
              </a:ext>
            </a:extLst>
          </p:cNvPr>
          <p:cNvSpPr txBox="1"/>
          <p:nvPr/>
        </p:nvSpPr>
        <p:spPr>
          <a:xfrm>
            <a:off x="3065554" y="1123619"/>
            <a:ext cx="2418587" cy="338554"/>
          </a:xfrm>
          <a:prstGeom prst="rect">
            <a:avLst/>
          </a:prstGeom>
          <a:noFill/>
        </p:spPr>
        <p:txBody>
          <a:bodyPr wrap="square" rtlCol="0">
            <a:spAutoFit/>
          </a:bodyPr>
          <a:lstStyle/>
          <a:p>
            <a:r>
              <a:rPr lang="en-US" sz="1600" b="1" dirty="0"/>
              <a:t>Tip: use Google Chrome</a:t>
            </a:r>
            <a:endParaRPr lang="en-CA" sz="1600" b="1" dirty="0"/>
          </a:p>
        </p:txBody>
      </p:sp>
      <p:sp>
        <p:nvSpPr>
          <p:cNvPr id="13" name="Title 1">
            <a:extLst>
              <a:ext uri="{FF2B5EF4-FFF2-40B4-BE49-F238E27FC236}">
                <a16:creationId xmlns:a16="http://schemas.microsoft.com/office/drawing/2014/main" id="{04B15831-F065-4A48-893A-EF62BC93B86E}"/>
              </a:ext>
            </a:extLst>
          </p:cNvPr>
          <p:cNvSpPr txBox="1">
            <a:spLocks/>
          </p:cNvSpPr>
          <p:nvPr/>
        </p:nvSpPr>
        <p:spPr>
          <a:xfrm>
            <a:off x="2094251" y="634320"/>
            <a:ext cx="8199436" cy="563842"/>
          </a:xfrm>
          <a:prstGeom prst="rect">
            <a:avLst/>
          </a:prstGeom>
        </p:spPr>
        <p:txBody>
          <a:bodyPr/>
          <a:lstStyle>
            <a:lvl1pPr algn="ctr" defTabSz="685783" rtl="0" eaLnBrk="1" latinLnBrk="0" hangingPunct="1">
              <a:spcBef>
                <a:spcPct val="0"/>
              </a:spcBef>
              <a:buNone/>
              <a:defRPr sz="3300" b="1" kern="1200">
                <a:solidFill>
                  <a:srgbClr val="3B326A"/>
                </a:solidFill>
                <a:latin typeface="Century Gothic" panose="020B0502020202020204" pitchFamily="34" charset="0"/>
                <a:ea typeface="+mj-ea"/>
                <a:cs typeface="+mj-cs"/>
              </a:defRPr>
            </a:lvl1pPr>
          </a:lstStyle>
          <a:p>
            <a:pPr algn="l"/>
            <a:r>
              <a:rPr lang="en-US" sz="1800" dirty="0">
                <a:solidFill>
                  <a:schemeClr val="tx1"/>
                </a:solidFill>
                <a:latin typeface="Arial" panose="020B0604020202020204" pitchFamily="34" charset="0"/>
                <a:ea typeface="+mn-ea"/>
                <a:cs typeface="Arial" panose="020B0604020202020204" pitchFamily="34" charset="0"/>
              </a:rPr>
              <a:t>Click </a:t>
            </a:r>
            <a:r>
              <a:rPr lang="en-US" sz="1800" dirty="0">
                <a:solidFill>
                  <a:srgbClr val="00B050"/>
                </a:solidFill>
                <a:latin typeface="Arial" panose="020B0604020202020204" pitchFamily="34" charset="0"/>
                <a:ea typeface="+mn-ea"/>
                <a:cs typeface="Arial" panose="020B0604020202020204" pitchFamily="34" charset="0"/>
                <a:hlinkClick r:id="rId7"/>
              </a:rPr>
              <a:t>HERE</a:t>
            </a:r>
            <a:r>
              <a:rPr lang="en-US" sz="1800" dirty="0">
                <a:solidFill>
                  <a:srgbClr val="00B050"/>
                </a:solidFill>
                <a:latin typeface="Arial" panose="020B0604020202020204" pitchFamily="34" charset="0"/>
                <a:ea typeface="+mn-ea"/>
                <a:cs typeface="Arial" panose="020B0604020202020204" pitchFamily="34" charset="0"/>
              </a:rPr>
              <a:t> </a:t>
            </a:r>
            <a:r>
              <a:rPr lang="en-US" sz="1800" dirty="0">
                <a:solidFill>
                  <a:schemeClr val="tx1"/>
                </a:solidFill>
                <a:latin typeface="Arial" panose="020B0604020202020204" pitchFamily="34" charset="0"/>
                <a:ea typeface="+mn-ea"/>
                <a:cs typeface="Arial" panose="020B0604020202020204" pitchFamily="34" charset="0"/>
              </a:rPr>
              <a:t>to access new interactive eLearning</a:t>
            </a:r>
          </a:p>
          <a:p>
            <a:pPr algn="l"/>
            <a:r>
              <a:rPr lang="en-US" sz="1600" dirty="0">
                <a:solidFill>
                  <a:schemeClr val="tx1"/>
                </a:solidFill>
                <a:latin typeface="Arial" panose="020B0604020202020204" pitchFamily="34" charset="0"/>
                <a:ea typeface="+mn-ea"/>
                <a:cs typeface="Arial" panose="020B0604020202020204" pitchFamily="34" charset="0"/>
              </a:rPr>
              <a:t>				</a:t>
            </a:r>
          </a:p>
        </p:txBody>
      </p:sp>
      <p:sp>
        <p:nvSpPr>
          <p:cNvPr id="2" name="Title 1">
            <a:extLst>
              <a:ext uri="{FF2B5EF4-FFF2-40B4-BE49-F238E27FC236}">
                <a16:creationId xmlns:a16="http://schemas.microsoft.com/office/drawing/2014/main" id="{88D56DB3-85D1-4834-9F74-D0796675E4EC}"/>
              </a:ext>
            </a:extLst>
          </p:cNvPr>
          <p:cNvSpPr>
            <a:spLocks noGrp="1"/>
          </p:cNvSpPr>
          <p:nvPr>
            <p:ph type="title"/>
          </p:nvPr>
        </p:nvSpPr>
        <p:spPr>
          <a:xfrm>
            <a:off x="0" y="-81457"/>
            <a:ext cx="8652365" cy="888673"/>
          </a:xfrm>
        </p:spPr>
        <p:txBody>
          <a:bodyPr>
            <a:normAutofit/>
          </a:bodyPr>
          <a:lstStyle/>
          <a:p>
            <a:r>
              <a:rPr lang="en-US" sz="2800" b="1" dirty="0">
                <a:solidFill>
                  <a:srgbClr val="218CCC"/>
                </a:solidFill>
                <a:latin typeface="Arial" panose="020B0604020202020204" pitchFamily="34" charset="0"/>
                <a:cs typeface="Arial" panose="020B0604020202020204" pitchFamily="34" charset="0"/>
              </a:rPr>
              <a:t>Making Training Easier: Self-Directed eLearning</a:t>
            </a:r>
          </a:p>
        </p:txBody>
      </p:sp>
      <p:sp>
        <p:nvSpPr>
          <p:cNvPr id="3" name="Slide Number Placeholder 2">
            <a:extLst>
              <a:ext uri="{FF2B5EF4-FFF2-40B4-BE49-F238E27FC236}">
                <a16:creationId xmlns:a16="http://schemas.microsoft.com/office/drawing/2014/main" id="{49D1FDE4-B066-493E-947E-8B6B96085469}"/>
              </a:ext>
            </a:extLst>
          </p:cNvPr>
          <p:cNvSpPr>
            <a:spLocks noGrp="1"/>
          </p:cNvSpPr>
          <p:nvPr>
            <p:ph type="sldNum" sz="quarter" idx="12"/>
          </p:nvPr>
        </p:nvSpPr>
        <p:spPr/>
        <p:txBody>
          <a:bodyPr/>
          <a:lstStyle/>
          <a:p>
            <a:fld id="{DF0644E0-FA3A-40BB-BE89-7963A64EAF6D}"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69745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95" y="274454"/>
            <a:ext cx="8303037" cy="5815628"/>
          </a:xfrm>
        </p:spPr>
        <p:txBody>
          <a:bodyPr/>
          <a:lstStyle/>
          <a:p>
            <a:pPr algn="ctr"/>
            <a:r>
              <a:rPr lang="en-US" altLang="en-US" dirty="0"/>
              <a:t>Developing a process for IAR Use </a:t>
            </a:r>
            <a:endParaRPr lang="en-CA" dirty="0"/>
          </a:p>
        </p:txBody>
      </p:sp>
      <p:sp>
        <p:nvSpPr>
          <p:cNvPr id="3" name="Slide Number Placeholder 2"/>
          <p:cNvSpPr>
            <a:spLocks noGrp="1"/>
          </p:cNvSpPr>
          <p:nvPr>
            <p:ph type="sldNum" sz="quarter" idx="4"/>
          </p:nvPr>
        </p:nvSpPr>
        <p:spPr/>
        <p:txBody>
          <a:bodyPr/>
          <a:lstStyle/>
          <a:p>
            <a:fld id="{8B4EBC8F-15CE-4F6F-BE75-F530780BAB6D}" type="slidenum">
              <a:rPr lang="en-US" smtClean="0"/>
              <a:pPr/>
              <a:t>14</a:t>
            </a:fld>
            <a:endParaRPr lang="en-US" dirty="0"/>
          </a:p>
        </p:txBody>
      </p:sp>
    </p:spTree>
    <p:extLst>
      <p:ext uri="{BB962C8B-B14F-4D97-AF65-F5344CB8AC3E}">
        <p14:creationId xmlns:p14="http://schemas.microsoft.com/office/powerpoint/2010/main" val="271614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19100" y="1170573"/>
            <a:ext cx="8229600" cy="4784725"/>
          </a:xfrm>
          <a:prstGeom prst="rect">
            <a:avLst/>
          </a:prstGeom>
        </p:spPr>
        <p:txBody>
          <a:bodyPr/>
          <a:lstStyle>
            <a:lvl1pPr marL="257168" indent="-257168"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A s</a:t>
            </a:r>
            <a:r>
              <a:rPr lang="en-US" altLang="en-US" dirty="0"/>
              <a:t>eries of connected tasks</a:t>
            </a:r>
            <a:r>
              <a:rPr lang="en-US" dirty="0"/>
              <a:t> that, once completed,</a:t>
            </a:r>
            <a:r>
              <a:rPr lang="en-US" altLang="en-US" dirty="0"/>
              <a:t> achieves a goal</a:t>
            </a:r>
          </a:p>
          <a:p>
            <a:endParaRPr lang="en-US" altLang="en-US" b="1"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sz="2000" dirty="0"/>
          </a:p>
          <a:p>
            <a:endParaRPr lang="en-US" altLang="en-US" dirty="0"/>
          </a:p>
        </p:txBody>
      </p:sp>
      <p:grpSp>
        <p:nvGrpSpPr>
          <p:cNvPr id="6" name="Group 4" descr="Picture of incomplete rubik's cube transformed into complete Rubik's cube"/>
          <p:cNvGrpSpPr>
            <a:grpSpLocks/>
          </p:cNvGrpSpPr>
          <p:nvPr/>
        </p:nvGrpSpPr>
        <p:grpSpPr bwMode="auto">
          <a:xfrm>
            <a:off x="882987" y="2251660"/>
            <a:ext cx="7301826" cy="2984219"/>
            <a:chOff x="816" y="1680"/>
            <a:chExt cx="4809" cy="1728"/>
          </a:xfrm>
        </p:grpSpPr>
        <p:pic>
          <p:nvPicPr>
            <p:cNvPr id="7" name="Picture 5" descr="rubiks-c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680"/>
              <a:ext cx="1716"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rubix-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1824"/>
              <a:ext cx="1545"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7"/>
            <p:cNvSpPr>
              <a:spLocks noChangeArrowheads="1"/>
            </p:cNvSpPr>
            <p:nvPr/>
          </p:nvSpPr>
          <p:spPr bwMode="auto">
            <a:xfrm>
              <a:off x="2736" y="2208"/>
              <a:ext cx="1104" cy="576"/>
            </a:xfrm>
            <a:prstGeom prst="rightArrow">
              <a:avLst>
                <a:gd name="adj1" fmla="val 50000"/>
                <a:gd name="adj2" fmla="val 47917"/>
              </a:avLst>
            </a:prstGeom>
            <a:solidFill>
              <a:srgbClr val="218CCC"/>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200"/>
            </a:p>
          </p:txBody>
        </p:sp>
      </p:grpSp>
      <p:sp>
        <p:nvSpPr>
          <p:cNvPr id="10" name="Rectangle 2"/>
          <p:cNvSpPr>
            <a:spLocks noGrp="1" noChangeArrowheads="1"/>
          </p:cNvSpPr>
          <p:nvPr>
            <p:ph type="title"/>
          </p:nvPr>
        </p:nvSpPr>
        <p:spPr>
          <a:xfrm>
            <a:off x="288950" y="89486"/>
            <a:ext cx="8229600" cy="1081087"/>
          </a:xfrm>
        </p:spPr>
        <p:txBody>
          <a:bodyPr/>
          <a:lstStyle/>
          <a:p>
            <a:pPr eaLnBrk="1" hangingPunct="1"/>
            <a:r>
              <a:rPr lang="en-US" altLang="en-US" sz="2800" dirty="0"/>
              <a:t>What is a Business Process? </a:t>
            </a:r>
            <a:endParaRPr lang="en-US" altLang="en-US" sz="2800" dirty="0">
              <a:solidFill>
                <a:srgbClr val="FF0000"/>
              </a:solidFill>
            </a:endParaRPr>
          </a:p>
        </p:txBody>
      </p:sp>
      <p:sp>
        <p:nvSpPr>
          <p:cNvPr id="3" name="Slide Number Placeholder 2"/>
          <p:cNvSpPr>
            <a:spLocks noGrp="1"/>
          </p:cNvSpPr>
          <p:nvPr>
            <p:ph type="sldNum" sz="quarter" idx="4"/>
          </p:nvPr>
        </p:nvSpPr>
        <p:spPr/>
        <p:txBody>
          <a:bodyPr/>
          <a:lstStyle/>
          <a:p>
            <a:fld id="{8B4EBC8F-15CE-4F6F-BE75-F530780BAB6D}" type="slidenum">
              <a:rPr lang="en-US" smtClean="0"/>
              <a:pPr/>
              <a:t>15</a:t>
            </a:fld>
            <a:endParaRPr lang="en-US" dirty="0"/>
          </a:p>
        </p:txBody>
      </p:sp>
    </p:spTree>
    <p:extLst>
      <p:ext uri="{BB962C8B-B14F-4D97-AF65-F5344CB8AC3E}">
        <p14:creationId xmlns:p14="http://schemas.microsoft.com/office/powerpoint/2010/main" val="162762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558625" y="1752348"/>
            <a:ext cx="7620000" cy="4929188"/>
          </a:xfrm>
          <a:prstGeom prst="rect">
            <a:avLst/>
          </a:prstGeom>
        </p:spPr>
        <p:txBody>
          <a:bodyPr/>
          <a:lstStyle>
            <a:lvl1pPr marL="257168" indent="-257168"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57200" indent="-457200">
              <a:spcBef>
                <a:spcPct val="40000"/>
              </a:spcBef>
              <a:buFontTx/>
              <a:buAutoNum type="arabicPeriod"/>
            </a:pPr>
            <a:r>
              <a:rPr lang="en-US" altLang="en-US" b="1" dirty="0"/>
              <a:t>Business Process Mapping</a:t>
            </a:r>
          </a:p>
          <a:p>
            <a:pPr marL="457200" indent="-457200">
              <a:spcBef>
                <a:spcPct val="40000"/>
              </a:spcBef>
              <a:buFontTx/>
              <a:buAutoNum type="arabicPeriod"/>
            </a:pPr>
            <a:endParaRPr lang="en-US" altLang="en-US" dirty="0"/>
          </a:p>
          <a:p>
            <a:pPr marL="457200" indent="-457200">
              <a:spcBef>
                <a:spcPct val="40000"/>
              </a:spcBef>
              <a:buFontTx/>
              <a:buAutoNum type="arabicPeriod"/>
            </a:pPr>
            <a:endParaRPr lang="en-US" altLang="en-US" dirty="0"/>
          </a:p>
          <a:p>
            <a:pPr marL="457200" indent="-457200">
              <a:spcBef>
                <a:spcPct val="40000"/>
              </a:spcBef>
              <a:buFontTx/>
              <a:buAutoNum type="arabicPeriod"/>
            </a:pPr>
            <a:endParaRPr lang="en-US" altLang="en-US" dirty="0"/>
          </a:p>
          <a:p>
            <a:pPr marL="457200" indent="-457200">
              <a:spcBef>
                <a:spcPct val="40000"/>
              </a:spcBef>
              <a:buFontTx/>
              <a:buAutoNum type="arabicPeriod"/>
            </a:pPr>
            <a:endParaRPr lang="en-US" altLang="en-US" dirty="0"/>
          </a:p>
          <a:p>
            <a:pPr marL="457200" indent="-457200">
              <a:spcBef>
                <a:spcPct val="40000"/>
              </a:spcBef>
              <a:buFontTx/>
              <a:buAutoNum type="arabicPeriod"/>
            </a:pPr>
            <a:r>
              <a:rPr lang="en-US" altLang="en-US" b="1" dirty="0"/>
              <a:t>Business Process Chart</a:t>
            </a:r>
          </a:p>
          <a:p>
            <a:pPr marL="457200" indent="-457200">
              <a:spcBef>
                <a:spcPct val="40000"/>
              </a:spcBef>
              <a:buFontTx/>
              <a:buAutoNum type="arabicPeriod"/>
            </a:pPr>
            <a:endParaRPr lang="en-US" altLang="en-US" dirty="0"/>
          </a:p>
        </p:txBody>
      </p:sp>
      <p:pic>
        <p:nvPicPr>
          <p:cNvPr id="7"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4643" y="1580885"/>
            <a:ext cx="3014396"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789783737"/>
              </p:ext>
            </p:extLst>
          </p:nvPr>
        </p:nvGraphicFramePr>
        <p:xfrm>
          <a:off x="5091830" y="3971663"/>
          <a:ext cx="3620022" cy="1305452"/>
        </p:xfrm>
        <a:graphic>
          <a:graphicData uri="http://schemas.openxmlformats.org/drawingml/2006/table">
            <a:tbl>
              <a:tblPr firstRow="1" bandRow="1">
                <a:tableStyleId>{073A0DAA-6AF3-43AB-8588-CEC1D06C72B9}</a:tableStyleId>
              </a:tblPr>
              <a:tblGrid>
                <a:gridCol w="1206674">
                  <a:extLst>
                    <a:ext uri="{9D8B030D-6E8A-4147-A177-3AD203B41FA5}">
                      <a16:colId xmlns:a16="http://schemas.microsoft.com/office/drawing/2014/main" val="20000"/>
                    </a:ext>
                  </a:extLst>
                </a:gridCol>
                <a:gridCol w="1206674">
                  <a:extLst>
                    <a:ext uri="{9D8B030D-6E8A-4147-A177-3AD203B41FA5}">
                      <a16:colId xmlns:a16="http://schemas.microsoft.com/office/drawing/2014/main" val="20001"/>
                    </a:ext>
                  </a:extLst>
                </a:gridCol>
                <a:gridCol w="1206674">
                  <a:extLst>
                    <a:ext uri="{9D8B030D-6E8A-4147-A177-3AD203B41FA5}">
                      <a16:colId xmlns:a16="http://schemas.microsoft.com/office/drawing/2014/main" val="20002"/>
                    </a:ext>
                  </a:extLst>
                </a:gridCol>
              </a:tblGrid>
              <a:tr h="564112">
                <a:tc>
                  <a:txBody>
                    <a:bodyPr/>
                    <a:lstStyle/>
                    <a:p>
                      <a:r>
                        <a:rPr lang="en-US" sz="1800" dirty="0"/>
                        <a:t>Task</a:t>
                      </a:r>
                    </a:p>
                  </a:txBody>
                  <a:tcPr marT="45699" marB="45699"/>
                </a:tc>
                <a:tc>
                  <a:txBody>
                    <a:bodyPr/>
                    <a:lstStyle/>
                    <a:p>
                      <a:r>
                        <a:rPr lang="en-US" sz="1800" dirty="0"/>
                        <a:t>Who/Role</a:t>
                      </a:r>
                    </a:p>
                  </a:txBody>
                  <a:tcPr marT="45699" marB="45699"/>
                </a:tc>
                <a:tc>
                  <a:txBody>
                    <a:bodyPr/>
                    <a:lstStyle/>
                    <a:p>
                      <a:r>
                        <a:rPr lang="en-US" sz="1800" dirty="0"/>
                        <a:t>Document</a:t>
                      </a:r>
                    </a:p>
                  </a:txBody>
                  <a:tcPr marT="45699" marB="45699"/>
                </a:tc>
                <a:extLst>
                  <a:ext uri="{0D108BD9-81ED-4DB2-BD59-A6C34878D82A}">
                    <a16:rowId xmlns:a16="http://schemas.microsoft.com/office/drawing/2014/main" val="10000"/>
                  </a:ext>
                </a:extLst>
              </a:tr>
              <a:tr h="370670">
                <a:tc>
                  <a:txBody>
                    <a:bodyPr/>
                    <a:lstStyle/>
                    <a:p>
                      <a:endParaRPr lang="en-US" sz="1800" dirty="0"/>
                    </a:p>
                  </a:txBody>
                  <a:tcPr marT="45699" marB="45699"/>
                </a:tc>
                <a:tc>
                  <a:txBody>
                    <a:bodyPr/>
                    <a:lstStyle/>
                    <a:p>
                      <a:endParaRPr lang="en-US" sz="1800" dirty="0"/>
                    </a:p>
                  </a:txBody>
                  <a:tcPr marT="45699" marB="45699"/>
                </a:tc>
                <a:tc>
                  <a:txBody>
                    <a:bodyPr/>
                    <a:lstStyle/>
                    <a:p>
                      <a:endParaRPr lang="en-US" sz="1800" dirty="0"/>
                    </a:p>
                  </a:txBody>
                  <a:tcPr marT="45699" marB="45699"/>
                </a:tc>
                <a:extLst>
                  <a:ext uri="{0D108BD9-81ED-4DB2-BD59-A6C34878D82A}">
                    <a16:rowId xmlns:a16="http://schemas.microsoft.com/office/drawing/2014/main" val="10001"/>
                  </a:ext>
                </a:extLst>
              </a:tr>
              <a:tr h="370670">
                <a:tc>
                  <a:txBody>
                    <a:bodyPr/>
                    <a:lstStyle/>
                    <a:p>
                      <a:endParaRPr lang="en-US" sz="1800" dirty="0"/>
                    </a:p>
                  </a:txBody>
                  <a:tcPr marT="45699" marB="45699"/>
                </a:tc>
                <a:tc>
                  <a:txBody>
                    <a:bodyPr/>
                    <a:lstStyle/>
                    <a:p>
                      <a:endParaRPr lang="en-US" sz="1800"/>
                    </a:p>
                  </a:txBody>
                  <a:tcPr marT="45699" marB="45699"/>
                </a:tc>
                <a:tc>
                  <a:txBody>
                    <a:bodyPr/>
                    <a:lstStyle/>
                    <a:p>
                      <a:endParaRPr lang="en-US" sz="1800" dirty="0"/>
                    </a:p>
                  </a:txBody>
                  <a:tcPr marT="45699" marB="45699"/>
                </a:tc>
                <a:extLst>
                  <a:ext uri="{0D108BD9-81ED-4DB2-BD59-A6C34878D82A}">
                    <a16:rowId xmlns:a16="http://schemas.microsoft.com/office/drawing/2014/main" val="10002"/>
                  </a:ext>
                </a:extLst>
              </a:tr>
            </a:tbl>
          </a:graphicData>
        </a:graphic>
      </p:graphicFrame>
      <p:sp>
        <p:nvSpPr>
          <p:cNvPr id="5" name="Rectangle 2"/>
          <p:cNvSpPr>
            <a:spLocks noGrp="1" noChangeArrowheads="1"/>
          </p:cNvSpPr>
          <p:nvPr>
            <p:ph type="title"/>
          </p:nvPr>
        </p:nvSpPr>
        <p:spPr>
          <a:xfrm>
            <a:off x="228425" y="277521"/>
            <a:ext cx="9516826" cy="858772"/>
          </a:xfrm>
        </p:spPr>
        <p:txBody>
          <a:bodyPr/>
          <a:lstStyle/>
          <a:p>
            <a:pPr eaLnBrk="1" hangingPunct="1"/>
            <a:r>
              <a:rPr lang="en-US" altLang="en-US" sz="2800" dirty="0"/>
              <a:t>Tools to help develop processes/procedures</a:t>
            </a:r>
          </a:p>
        </p:txBody>
      </p:sp>
      <p:sp>
        <p:nvSpPr>
          <p:cNvPr id="3" name="Slide Number Placeholder 2"/>
          <p:cNvSpPr>
            <a:spLocks noGrp="1"/>
          </p:cNvSpPr>
          <p:nvPr>
            <p:ph type="sldNum" sz="quarter" idx="4"/>
          </p:nvPr>
        </p:nvSpPr>
        <p:spPr/>
        <p:txBody>
          <a:bodyPr/>
          <a:lstStyle/>
          <a:p>
            <a:fld id="{8B4EBC8F-15CE-4F6F-BE75-F530780BAB6D}" type="slidenum">
              <a:rPr lang="en-US" smtClean="0"/>
              <a:pPr/>
              <a:t>16</a:t>
            </a:fld>
            <a:endParaRPr lang="en-US" dirty="0"/>
          </a:p>
        </p:txBody>
      </p:sp>
    </p:spTree>
    <p:extLst>
      <p:ext uri="{BB962C8B-B14F-4D97-AF65-F5344CB8AC3E}">
        <p14:creationId xmlns:p14="http://schemas.microsoft.com/office/powerpoint/2010/main" val="49762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051073" y="1419393"/>
            <a:ext cx="3057992" cy="2216678"/>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7050" y="1356157"/>
            <a:ext cx="2209800" cy="2343150"/>
          </a:xfrm>
          <a:prstGeom prst="rect">
            <a:avLst/>
          </a:prstGeom>
        </p:spPr>
      </p:pic>
      <p:sp>
        <p:nvSpPr>
          <p:cNvPr id="8" name="Rectangle 7"/>
          <p:cNvSpPr/>
          <p:nvPr/>
        </p:nvSpPr>
        <p:spPr>
          <a:xfrm>
            <a:off x="900059" y="4230434"/>
            <a:ext cx="7028916" cy="1200329"/>
          </a:xfrm>
          <a:prstGeom prst="rect">
            <a:avLst/>
          </a:prstGeom>
        </p:spPr>
        <p:txBody>
          <a:bodyPr wrap="square">
            <a:spAutoFit/>
          </a:bodyPr>
          <a:lstStyle/>
          <a:p>
            <a:r>
              <a:rPr lang="en-US" altLang="en-US" sz="2400" b="1" dirty="0"/>
              <a:t>To learn about the client and their interactions with other services to inform your work and improve the client’s experience</a:t>
            </a:r>
          </a:p>
        </p:txBody>
      </p:sp>
      <p:sp>
        <p:nvSpPr>
          <p:cNvPr id="9" name="Right Arrow 8">
            <a:extLst>
              <a:ext uri="{C183D7F6-B498-43B3-948B-1728B52AA6E4}">
                <adec:decorative xmlns:adec="http://schemas.microsoft.com/office/drawing/2017/decorative" val="1"/>
              </a:ext>
            </a:extLst>
          </p:cNvPr>
          <p:cNvSpPr/>
          <p:nvPr/>
        </p:nvSpPr>
        <p:spPr>
          <a:xfrm>
            <a:off x="3745488" y="23486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99227" y="302252"/>
            <a:ext cx="7221531" cy="649250"/>
          </a:xfrm>
        </p:spPr>
        <p:txBody>
          <a:bodyPr/>
          <a:lstStyle/>
          <a:p>
            <a:r>
              <a:rPr lang="en-US" sz="2800" dirty="0"/>
              <a:t>What is the goal for using IAR?</a:t>
            </a:r>
          </a:p>
        </p:txBody>
      </p:sp>
      <p:sp>
        <p:nvSpPr>
          <p:cNvPr id="3" name="Slide Number Placeholder 2"/>
          <p:cNvSpPr>
            <a:spLocks noGrp="1"/>
          </p:cNvSpPr>
          <p:nvPr>
            <p:ph type="sldNum" sz="quarter" idx="4"/>
          </p:nvPr>
        </p:nvSpPr>
        <p:spPr/>
        <p:txBody>
          <a:bodyPr/>
          <a:lstStyle/>
          <a:p>
            <a:fld id="{8B4EBC8F-15CE-4F6F-BE75-F530780BAB6D}" type="slidenum">
              <a:rPr lang="en-US" smtClean="0"/>
              <a:pPr/>
              <a:t>17</a:t>
            </a:fld>
            <a:endParaRPr lang="en-US" dirty="0"/>
          </a:p>
        </p:txBody>
      </p:sp>
    </p:spTree>
    <p:extLst>
      <p:ext uri="{BB962C8B-B14F-4D97-AF65-F5344CB8AC3E}">
        <p14:creationId xmlns:p14="http://schemas.microsoft.com/office/powerpoint/2010/main" val="60346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1394310" y="1977907"/>
            <a:ext cx="3430325" cy="4329107"/>
          </a:xfrm>
        </p:spPr>
        <p:txBody>
          <a:bodyPr/>
          <a:lstStyle/>
          <a:p>
            <a:endParaRPr lang="en-US" altLang="en-US" sz="2400" dirty="0"/>
          </a:p>
          <a:p>
            <a:endParaRPr lang="en-US" altLang="en-US" sz="2400" dirty="0"/>
          </a:p>
          <a:p>
            <a:endParaRPr lang="en-US" altLang="en-US" sz="2400" dirty="0"/>
          </a:p>
          <a:p>
            <a:endParaRPr lang="en-US" altLang="en-US" sz="2400" dirty="0"/>
          </a:p>
          <a:p>
            <a:endParaRPr lang="en-US" altLang="en-US" sz="2400" dirty="0"/>
          </a:p>
          <a:p>
            <a:endParaRPr lang="en-US" altLang="en-US" sz="2400" dirty="0"/>
          </a:p>
          <a:p>
            <a:pPr marL="0" indent="0">
              <a:buNone/>
            </a:pPr>
            <a:r>
              <a:rPr lang="en-US" altLang="en-US" dirty="0"/>
              <a:t>Determine your current process for gathering client information from external organizations</a:t>
            </a:r>
            <a:endParaRPr lang="en-US" sz="1600" dirty="0"/>
          </a:p>
        </p:txBody>
      </p:sp>
      <p:sp>
        <p:nvSpPr>
          <p:cNvPr id="9" name="Content Placeholder 8"/>
          <p:cNvSpPr>
            <a:spLocks noGrp="1"/>
          </p:cNvSpPr>
          <p:nvPr>
            <p:ph sz="quarter" idx="4"/>
          </p:nvPr>
        </p:nvSpPr>
        <p:spPr>
          <a:xfrm>
            <a:off x="5011246" y="1811516"/>
            <a:ext cx="3367387" cy="4202113"/>
          </a:xfrm>
        </p:spPr>
        <p:txBody>
          <a:bodyPr/>
          <a:lstStyle/>
          <a:p>
            <a:endParaRPr lang="en-US" dirty="0"/>
          </a:p>
          <a:p>
            <a:endParaRPr lang="en-US" dirty="0"/>
          </a:p>
          <a:p>
            <a:endParaRPr lang="en-US" dirty="0"/>
          </a:p>
          <a:p>
            <a:endParaRPr lang="en-US" dirty="0"/>
          </a:p>
          <a:p>
            <a:endParaRPr lang="en-US" altLang="en-US" dirty="0"/>
          </a:p>
          <a:p>
            <a:endParaRPr lang="en-US" altLang="en-US" dirty="0"/>
          </a:p>
          <a:p>
            <a:endParaRPr lang="en-US" altLang="en-US" dirty="0"/>
          </a:p>
          <a:p>
            <a:endParaRPr lang="en-US" altLang="en-US" dirty="0"/>
          </a:p>
          <a:p>
            <a:pPr marL="0" indent="0">
              <a:buNone/>
            </a:pPr>
            <a:r>
              <a:rPr lang="en-US" altLang="en-US" dirty="0"/>
              <a:t>Identify where the use of IAR best fits in your work flow</a:t>
            </a:r>
          </a:p>
        </p:txBody>
      </p:sp>
      <p:sp>
        <p:nvSpPr>
          <p:cNvPr id="5" name="Rectangle 2"/>
          <p:cNvSpPr>
            <a:spLocks noGrp="1" noChangeArrowheads="1"/>
          </p:cNvSpPr>
          <p:nvPr>
            <p:ph type="title"/>
          </p:nvPr>
        </p:nvSpPr>
        <p:spPr>
          <a:xfrm>
            <a:off x="376863" y="385689"/>
            <a:ext cx="7154980" cy="649250"/>
          </a:xfrm>
        </p:spPr>
        <p:txBody>
          <a:bodyPr/>
          <a:lstStyle/>
          <a:p>
            <a:pPr eaLnBrk="1" hangingPunct="1"/>
            <a:r>
              <a:rPr lang="en-US" altLang="en-US" sz="2800" b="1" dirty="0">
                <a:solidFill>
                  <a:srgbClr val="218CCC"/>
                </a:solidFill>
                <a:latin typeface="Arial" panose="020B0604020202020204" pitchFamily="34" charset="0"/>
                <a:cs typeface="Arial" panose="020B0604020202020204" pitchFamily="34" charset="0"/>
              </a:rPr>
              <a:t>How do you develop a business process for IAR use?</a:t>
            </a:r>
          </a:p>
        </p:txBody>
      </p:sp>
      <p:sp>
        <p:nvSpPr>
          <p:cNvPr id="10" name="Up Arrow 9">
            <a:extLst>
              <a:ext uri="{C183D7F6-B498-43B3-948B-1728B52AA6E4}">
                <adec:decorative xmlns:adec="http://schemas.microsoft.com/office/drawing/2017/decorative" val="1"/>
              </a:ext>
            </a:extLst>
          </p:cNvPr>
          <p:cNvSpPr/>
          <p:nvPr/>
        </p:nvSpPr>
        <p:spPr>
          <a:xfrm>
            <a:off x="2467627" y="3970158"/>
            <a:ext cx="237995" cy="499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7699" y="1438165"/>
            <a:ext cx="6984323" cy="2474408"/>
          </a:xfrm>
          <a:prstGeom prst="rect">
            <a:avLst/>
          </a:prstGeom>
        </p:spPr>
      </p:pic>
      <p:sp>
        <p:nvSpPr>
          <p:cNvPr id="13" name="Up Arrow 12">
            <a:extLst>
              <a:ext uri="{C183D7F6-B498-43B3-948B-1728B52AA6E4}">
                <adec:decorative xmlns:adec="http://schemas.microsoft.com/office/drawing/2017/decorative" val="1"/>
              </a:ext>
            </a:extLst>
          </p:cNvPr>
          <p:cNvSpPr/>
          <p:nvPr/>
        </p:nvSpPr>
        <p:spPr>
          <a:xfrm>
            <a:off x="6726477" y="2968668"/>
            <a:ext cx="186718" cy="14036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C183D7F6-B498-43B3-948B-1728B52AA6E4}">
                <adec:decorative xmlns:adec="http://schemas.microsoft.com/office/drawing/2017/decorative" val="1"/>
              </a:ext>
            </a:extLst>
          </p:cNvPr>
          <p:cNvSpPr/>
          <p:nvPr/>
        </p:nvSpPr>
        <p:spPr>
          <a:xfrm>
            <a:off x="1207699" y="1388356"/>
            <a:ext cx="6984323" cy="4711818"/>
          </a:xfrm>
          <a:prstGeom prst="frame">
            <a:avLst>
              <a:gd name="adj1" fmla="val 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630723" y="2222738"/>
            <a:ext cx="1673807" cy="523220"/>
          </a:xfrm>
          <a:prstGeom prst="rect">
            <a:avLst/>
          </a:prstGeom>
          <a:solidFill>
            <a:schemeClr val="bg1"/>
          </a:solidFill>
          <a:ln>
            <a:noFill/>
          </a:ln>
        </p:spPr>
        <p:txBody>
          <a:bodyPr wrap="square" rtlCol="0">
            <a:spAutoFit/>
          </a:bodyPr>
          <a:lstStyle/>
          <a:p>
            <a:pPr algn="ctr">
              <a:spcBef>
                <a:spcPts val="600"/>
              </a:spcBef>
              <a:spcAft>
                <a:spcPts val="600"/>
              </a:spcAft>
            </a:pPr>
            <a:r>
              <a:rPr lang="en-CA" sz="2800" dirty="0"/>
              <a:t>As-is</a:t>
            </a:r>
          </a:p>
        </p:txBody>
      </p:sp>
      <p:sp>
        <p:nvSpPr>
          <p:cNvPr id="15" name="TextBox 14"/>
          <p:cNvSpPr txBox="1"/>
          <p:nvPr/>
        </p:nvSpPr>
        <p:spPr>
          <a:xfrm>
            <a:off x="5858035" y="1549906"/>
            <a:ext cx="1673807" cy="523220"/>
          </a:xfrm>
          <a:prstGeom prst="rect">
            <a:avLst/>
          </a:prstGeom>
          <a:solidFill>
            <a:schemeClr val="bg1"/>
          </a:solidFill>
          <a:ln>
            <a:noFill/>
          </a:ln>
        </p:spPr>
        <p:txBody>
          <a:bodyPr wrap="square" rtlCol="0">
            <a:spAutoFit/>
          </a:bodyPr>
          <a:lstStyle/>
          <a:p>
            <a:pPr algn="ctr">
              <a:spcBef>
                <a:spcPts val="600"/>
              </a:spcBef>
              <a:spcAft>
                <a:spcPts val="600"/>
              </a:spcAft>
            </a:pPr>
            <a:r>
              <a:rPr lang="en-CA" sz="2800" dirty="0"/>
              <a:t>To be</a:t>
            </a:r>
          </a:p>
        </p:txBody>
      </p:sp>
      <p:sp>
        <p:nvSpPr>
          <p:cNvPr id="3" name="Slide Number Placeholder 2"/>
          <p:cNvSpPr>
            <a:spLocks noGrp="1"/>
          </p:cNvSpPr>
          <p:nvPr>
            <p:ph type="sldNum" sz="quarter" idx="10"/>
          </p:nvPr>
        </p:nvSpPr>
        <p:spPr/>
        <p:txBody>
          <a:bodyPr/>
          <a:lstStyle/>
          <a:p>
            <a:fld id="{8B4EBC8F-15CE-4F6F-BE75-F530780BAB6D}" type="slidenum">
              <a:rPr lang="en-US" smtClean="0"/>
              <a:pPr/>
              <a:t>18</a:t>
            </a:fld>
            <a:endParaRPr lang="en-US" dirty="0"/>
          </a:p>
        </p:txBody>
      </p:sp>
    </p:spTree>
    <p:extLst>
      <p:ext uri="{BB962C8B-B14F-4D97-AF65-F5344CB8AC3E}">
        <p14:creationId xmlns:p14="http://schemas.microsoft.com/office/powerpoint/2010/main" val="998651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spect="1" noChangeArrowheads="1"/>
          </p:cNvSpPr>
          <p:nvPr/>
        </p:nvSpPr>
        <p:spPr bwMode="auto">
          <a:xfrm>
            <a:off x="2743200" y="4343400"/>
            <a:ext cx="1600200" cy="914400"/>
          </a:xfrm>
          <a:prstGeom prst="rect">
            <a:avLst/>
          </a:prstGeom>
          <a:solidFill>
            <a:schemeClr val="accent1"/>
          </a:solidFill>
          <a:ln w="38100">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solidFill>
                  <a:schemeClr val="bg1"/>
                </a:solidFill>
              </a:rPr>
              <a:t>Task</a:t>
            </a:r>
          </a:p>
        </p:txBody>
      </p:sp>
      <p:sp>
        <p:nvSpPr>
          <p:cNvPr id="8" name="Rectangle 5">
            <a:extLst>
              <a:ext uri="{C183D7F6-B498-43B3-948B-1728B52AA6E4}">
                <adec:decorative xmlns:adec="http://schemas.microsoft.com/office/drawing/2017/decorative" val="1"/>
              </a:ext>
            </a:extLst>
          </p:cNvPr>
          <p:cNvSpPr>
            <a:spLocks noChangeArrowheads="1"/>
          </p:cNvSpPr>
          <p:nvPr/>
        </p:nvSpPr>
        <p:spPr bwMode="auto">
          <a:xfrm rot="2700000">
            <a:off x="5448300" y="4232275"/>
            <a:ext cx="1066800" cy="1066800"/>
          </a:xfrm>
          <a:prstGeom prst="rect">
            <a:avLst/>
          </a:prstGeom>
          <a:solidFill>
            <a:schemeClr val="accent1"/>
          </a:solidFill>
          <a:ln w="38100">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a:p>
          <a:p>
            <a:pPr algn="ctr" eaLnBrk="1" hangingPunct="1">
              <a:spcBef>
                <a:spcPct val="0"/>
              </a:spcBef>
              <a:buFontTx/>
              <a:buNone/>
            </a:pPr>
            <a:endParaRPr lang="en-US" altLang="en-US" sz="1200"/>
          </a:p>
        </p:txBody>
      </p:sp>
      <p:sp>
        <p:nvSpPr>
          <p:cNvPr id="9" name="Text Box 6"/>
          <p:cNvSpPr txBox="1">
            <a:spLocks noChangeArrowheads="1"/>
          </p:cNvSpPr>
          <p:nvPr/>
        </p:nvSpPr>
        <p:spPr bwMode="auto">
          <a:xfrm>
            <a:off x="5372100" y="462311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solidFill>
                  <a:schemeClr val="bg1"/>
                </a:solidFill>
              </a:rPr>
              <a:t>Decision</a:t>
            </a:r>
          </a:p>
        </p:txBody>
      </p:sp>
      <p:sp>
        <p:nvSpPr>
          <p:cNvPr id="10" name="Text Box 8"/>
          <p:cNvSpPr txBox="1">
            <a:spLocks noChangeArrowheads="1"/>
          </p:cNvSpPr>
          <p:nvPr/>
        </p:nvSpPr>
        <p:spPr bwMode="auto">
          <a:xfrm rot="16200000">
            <a:off x="1044575" y="4592638"/>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t>ROLE</a:t>
            </a:r>
          </a:p>
        </p:txBody>
      </p:sp>
      <p:sp>
        <p:nvSpPr>
          <p:cNvPr id="11" name="Line 9">
            <a:extLst>
              <a:ext uri="{C183D7F6-B498-43B3-948B-1728B52AA6E4}">
                <adec:decorative xmlns:adec="http://schemas.microsoft.com/office/drawing/2017/decorative" val="1"/>
              </a:ext>
            </a:extLst>
          </p:cNvPr>
          <p:cNvSpPr>
            <a:spLocks noChangeShapeType="1"/>
          </p:cNvSpPr>
          <p:nvPr/>
        </p:nvSpPr>
        <p:spPr bwMode="auto">
          <a:xfrm>
            <a:off x="4343400" y="47244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2" name="Line 10">
            <a:extLst>
              <a:ext uri="{C183D7F6-B498-43B3-948B-1728B52AA6E4}">
                <adec:decorative xmlns:adec="http://schemas.microsoft.com/office/drawing/2017/decorative" val="1"/>
              </a:ext>
            </a:extLst>
          </p:cNvPr>
          <p:cNvSpPr>
            <a:spLocks noChangeShapeType="1"/>
          </p:cNvSpPr>
          <p:nvPr/>
        </p:nvSpPr>
        <p:spPr bwMode="auto">
          <a:xfrm>
            <a:off x="1524000" y="5791200"/>
            <a:ext cx="5867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3" name="Line 11">
            <a:extLst>
              <a:ext uri="{C183D7F6-B498-43B3-948B-1728B52AA6E4}">
                <adec:decorative xmlns:adec="http://schemas.microsoft.com/office/drawing/2017/decorative" val="1"/>
              </a:ext>
            </a:extLst>
          </p:cNvPr>
          <p:cNvSpPr>
            <a:spLocks noChangeShapeType="1"/>
          </p:cNvSpPr>
          <p:nvPr/>
        </p:nvSpPr>
        <p:spPr bwMode="auto">
          <a:xfrm>
            <a:off x="1524000" y="3886200"/>
            <a:ext cx="594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 name="Line 12">
            <a:extLst>
              <a:ext uri="{C183D7F6-B498-43B3-948B-1728B52AA6E4}">
                <adec:decorative xmlns:adec="http://schemas.microsoft.com/office/drawing/2017/decorative" val="1"/>
              </a:ext>
            </a:extLst>
          </p:cNvPr>
          <p:cNvSpPr>
            <a:spLocks noChangeShapeType="1"/>
          </p:cNvSpPr>
          <p:nvPr/>
        </p:nvSpPr>
        <p:spPr bwMode="auto">
          <a:xfrm>
            <a:off x="2209800" y="3886200"/>
            <a:ext cx="0" cy="190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 name="Line 13">
            <a:extLst>
              <a:ext uri="{C183D7F6-B498-43B3-948B-1728B52AA6E4}">
                <adec:decorative xmlns:adec="http://schemas.microsoft.com/office/drawing/2017/decorative" val="1"/>
              </a:ext>
            </a:extLst>
          </p:cNvPr>
          <p:cNvSpPr>
            <a:spLocks noChangeShapeType="1"/>
          </p:cNvSpPr>
          <p:nvPr/>
        </p:nvSpPr>
        <p:spPr bwMode="auto">
          <a:xfrm>
            <a:off x="1524000" y="3886200"/>
            <a:ext cx="0" cy="1905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 name="Rectangle 3"/>
          <p:cNvSpPr txBox="1">
            <a:spLocks noChangeArrowheads="1"/>
          </p:cNvSpPr>
          <p:nvPr/>
        </p:nvSpPr>
        <p:spPr>
          <a:xfrm>
            <a:off x="457200" y="1066800"/>
            <a:ext cx="8229600" cy="3305176"/>
          </a:xfrm>
          <a:prstGeom prst="rect">
            <a:avLst/>
          </a:prstGeom>
        </p:spPr>
        <p:txBody>
          <a:bodyPr/>
          <a:lstStyle>
            <a:lvl1pPr marL="257168" indent="-257168"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Wingdings" panose="05000000000000000000" pitchFamily="2" charset="2"/>
              <a:buChar char="ü"/>
            </a:pPr>
            <a:r>
              <a:rPr lang="en-US" altLang="en-US" sz="2000" dirty="0"/>
              <a:t>A method that can be used to map a business process</a:t>
            </a:r>
          </a:p>
          <a:p>
            <a:pPr>
              <a:buFont typeface="Wingdings" panose="05000000000000000000" pitchFamily="2" charset="2"/>
              <a:buChar char="ü"/>
            </a:pPr>
            <a:r>
              <a:rPr lang="en-US" altLang="en-US" sz="2000" dirty="0"/>
              <a:t>Has a starting point and an end point</a:t>
            </a:r>
          </a:p>
          <a:p>
            <a:pPr>
              <a:buFont typeface="Wingdings" panose="05000000000000000000" pitchFamily="2" charset="2"/>
              <a:buChar char="ü"/>
            </a:pPr>
            <a:r>
              <a:rPr lang="en-US" altLang="en-US" sz="2000" dirty="0"/>
              <a:t>Set out the beginning and end tasks</a:t>
            </a:r>
          </a:p>
          <a:p>
            <a:pPr lvl="1"/>
            <a:r>
              <a:rPr lang="en-US" altLang="en-US" sz="2000" dirty="0"/>
              <a:t>Then ask … “And then what”?</a:t>
            </a:r>
          </a:p>
          <a:p>
            <a:pPr lvl="1"/>
            <a:r>
              <a:rPr lang="en-US" altLang="en-US" sz="2000" dirty="0"/>
              <a:t>Consider tasks, decisions and roles</a:t>
            </a:r>
          </a:p>
          <a:p>
            <a:pPr lvl="1"/>
            <a:r>
              <a:rPr lang="en-US" altLang="en-US" sz="2000" dirty="0"/>
              <a:t>Note any bottlenecks / barriers separately – which parts least benefit the client</a:t>
            </a:r>
          </a:p>
        </p:txBody>
      </p:sp>
      <p:sp>
        <p:nvSpPr>
          <p:cNvPr id="5" name="Rectangle 2"/>
          <p:cNvSpPr>
            <a:spLocks noGrp="1" noChangeArrowheads="1"/>
          </p:cNvSpPr>
          <p:nvPr>
            <p:ph type="title"/>
          </p:nvPr>
        </p:nvSpPr>
        <p:spPr>
          <a:xfrm>
            <a:off x="457201" y="190500"/>
            <a:ext cx="5987988" cy="876300"/>
          </a:xfrm>
        </p:spPr>
        <p:txBody>
          <a:bodyPr/>
          <a:lstStyle/>
          <a:p>
            <a:pPr eaLnBrk="1" hangingPunct="1"/>
            <a:r>
              <a:rPr lang="en-US" altLang="en-US" sz="2800" dirty="0"/>
              <a:t>Business Process Mapping</a:t>
            </a:r>
          </a:p>
        </p:txBody>
      </p:sp>
      <p:sp>
        <p:nvSpPr>
          <p:cNvPr id="3" name="Slide Number Placeholder 2"/>
          <p:cNvSpPr>
            <a:spLocks noGrp="1"/>
          </p:cNvSpPr>
          <p:nvPr>
            <p:ph type="sldNum" sz="quarter" idx="4"/>
          </p:nvPr>
        </p:nvSpPr>
        <p:spPr/>
        <p:txBody>
          <a:bodyPr/>
          <a:lstStyle/>
          <a:p>
            <a:fld id="{8B4EBC8F-15CE-4F6F-BE75-F530780BAB6D}" type="slidenum">
              <a:rPr lang="en-US" smtClean="0"/>
              <a:pPr/>
              <a:t>19</a:t>
            </a:fld>
            <a:endParaRPr lang="en-US" dirty="0"/>
          </a:p>
        </p:txBody>
      </p:sp>
    </p:spTree>
    <p:extLst>
      <p:ext uri="{BB962C8B-B14F-4D97-AF65-F5344CB8AC3E}">
        <p14:creationId xmlns:p14="http://schemas.microsoft.com/office/powerpoint/2010/main" val="98244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077883" y="203803"/>
            <a:ext cx="5435951" cy="3606914"/>
          </a:xfrm>
          <a:prstGeom prst="rect">
            <a:avLst/>
          </a:prstGeom>
        </p:spPr>
      </p:pic>
      <p:pic>
        <p:nvPicPr>
          <p:cNvPr id="9" name="Picture 9">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5782022" y="4532983"/>
            <a:ext cx="848124" cy="717643"/>
          </a:xfrm>
          <a:prstGeom prst="rect">
            <a:avLst/>
          </a:prstGeom>
          <a:noFill/>
          <a:scene3d>
            <a:camera prst="orthographicFront">
              <a:rot lat="1200000" lon="0" rev="0"/>
            </a:camera>
            <a:lightRig rig="threePt" dir="t"/>
          </a:scene3d>
        </p:spPr>
      </p:pic>
      <p:sp>
        <p:nvSpPr>
          <p:cNvPr id="6" name="TextBox 5"/>
          <p:cNvSpPr txBox="1"/>
          <p:nvPr/>
        </p:nvSpPr>
        <p:spPr>
          <a:xfrm>
            <a:off x="2888764" y="4281903"/>
            <a:ext cx="2373920" cy="1477328"/>
          </a:xfrm>
          <a:prstGeom prst="rect">
            <a:avLst/>
          </a:prstGeom>
          <a:noFill/>
        </p:spPr>
        <p:txBody>
          <a:bodyPr wrap="none" rtlCol="0">
            <a:spAutoFit/>
          </a:bodyPr>
          <a:lstStyle/>
          <a:p>
            <a:pPr marL="342900" indent="-342900">
              <a:buAutoNum type="alphaLcPeriod"/>
            </a:pPr>
            <a:r>
              <a:rPr lang="en-US" dirty="0"/>
              <a:t>Direct Service Staff</a:t>
            </a:r>
          </a:p>
          <a:p>
            <a:pPr marL="342900" indent="-342900">
              <a:buAutoNum type="alphaLcPeriod"/>
            </a:pPr>
            <a:r>
              <a:rPr lang="en-US" dirty="0"/>
              <a:t>Trainer</a:t>
            </a:r>
          </a:p>
          <a:p>
            <a:pPr marL="342900" indent="-342900">
              <a:buAutoNum type="alphaLcPeriod"/>
            </a:pPr>
            <a:r>
              <a:rPr lang="en-US" dirty="0"/>
              <a:t>Manager</a:t>
            </a:r>
          </a:p>
          <a:p>
            <a:pPr marL="342900" indent="-342900">
              <a:buAutoNum type="alphaLcPeriod"/>
            </a:pPr>
            <a:r>
              <a:rPr lang="en-US" dirty="0"/>
              <a:t>Administrative Staff</a:t>
            </a:r>
          </a:p>
          <a:p>
            <a:pPr marL="342900" indent="-342900">
              <a:buAutoNum type="alphaLcPeriod"/>
            </a:pPr>
            <a:r>
              <a:rPr lang="en-US" dirty="0"/>
              <a:t>Other</a:t>
            </a:r>
          </a:p>
        </p:txBody>
      </p:sp>
      <p:sp>
        <p:nvSpPr>
          <p:cNvPr id="4" name="Title 3">
            <a:extLst>
              <a:ext uri="{FF2B5EF4-FFF2-40B4-BE49-F238E27FC236}">
                <a16:creationId xmlns:a16="http://schemas.microsoft.com/office/drawing/2014/main" id="{2BCCC05B-DD9E-44E5-930A-86474E6201D5}"/>
              </a:ext>
            </a:extLst>
          </p:cNvPr>
          <p:cNvSpPr>
            <a:spLocks noGrp="1"/>
          </p:cNvSpPr>
          <p:nvPr>
            <p:ph type="title"/>
          </p:nvPr>
        </p:nvSpPr>
        <p:spPr>
          <a:xfrm>
            <a:off x="457200" y="3810717"/>
            <a:ext cx="8229600" cy="1081087"/>
          </a:xfrm>
        </p:spPr>
        <p:txBody>
          <a:bodyPr/>
          <a:lstStyle/>
          <a:p>
            <a:pPr lvl="0" defTabSz="914400">
              <a:spcBef>
                <a:spcPts val="0"/>
              </a:spcBef>
              <a:defRPr/>
            </a:pPr>
            <a:r>
              <a:rPr lang="en-US" sz="2000" b="0" kern="0" dirty="0">
                <a:solidFill>
                  <a:prstClr val="black"/>
                </a:solidFill>
                <a:latin typeface="Arial" panose="020B0604020202020204" pitchFamily="34" charset="0"/>
                <a:ea typeface="+mn-ea"/>
                <a:cs typeface="Arial" panose="020B0604020202020204" pitchFamily="34" charset="0"/>
              </a:rPr>
              <a:t>What best describes your role(s) in your organization? </a:t>
            </a:r>
            <a:br>
              <a:rPr lang="en-US" sz="2000" b="0" kern="0" dirty="0">
                <a:solidFill>
                  <a:prstClr val="black"/>
                </a:solidFill>
                <a:latin typeface="Arial" panose="020B0604020202020204" pitchFamily="34" charset="0"/>
                <a:ea typeface="+mn-ea"/>
                <a:cs typeface="Arial" panose="020B0604020202020204" pitchFamily="34" charset="0"/>
              </a:rPr>
            </a:br>
            <a:endParaRPr lang="en-CA" dirty="0"/>
          </a:p>
        </p:txBody>
      </p:sp>
      <p:sp>
        <p:nvSpPr>
          <p:cNvPr id="3" name="Slide Number Placeholder 2"/>
          <p:cNvSpPr>
            <a:spLocks noGrp="1"/>
          </p:cNvSpPr>
          <p:nvPr>
            <p:ph type="sldNum" sz="quarter" idx="10"/>
          </p:nvPr>
        </p:nvSpPr>
        <p:spPr>
          <a:xfrm>
            <a:off x="8686800" y="6453188"/>
            <a:ext cx="684213" cy="404812"/>
          </a:xfrm>
          <a:prstGeom prst="rect">
            <a:avLst/>
          </a:prstGeom>
        </p:spPr>
        <p:txBody>
          <a:bodyPr/>
          <a:lstStyle/>
          <a:p>
            <a:fld id="{8B4EBC8F-15CE-4F6F-BE75-F530780BAB6D}" type="slidenum">
              <a:rPr lang="en-US" smtClean="0"/>
              <a:pPr/>
              <a:t>2</a:t>
            </a:fld>
            <a:endParaRPr lang="en-US" dirty="0"/>
          </a:p>
        </p:txBody>
      </p:sp>
    </p:spTree>
    <p:extLst>
      <p:ext uri="{BB962C8B-B14F-4D97-AF65-F5344CB8AC3E}">
        <p14:creationId xmlns:p14="http://schemas.microsoft.com/office/powerpoint/2010/main" val="312228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5084684" y="4553047"/>
            <a:ext cx="855518" cy="723900"/>
          </a:xfrm>
          <a:prstGeom prst="rect">
            <a:avLst/>
          </a:prstGeom>
          <a:noFill/>
          <a:scene3d>
            <a:camera prst="orthographicFront">
              <a:rot lat="1200000" lon="0" rev="0"/>
            </a:camera>
            <a:lightRig rig="threePt" dir="t"/>
          </a:scene3d>
        </p:spPr>
      </p:pic>
      <p:sp>
        <p:nvSpPr>
          <p:cNvPr id="2" name="TextBox 1"/>
          <p:cNvSpPr txBox="1"/>
          <p:nvPr/>
        </p:nvSpPr>
        <p:spPr>
          <a:xfrm>
            <a:off x="3603843" y="4630616"/>
            <a:ext cx="831766" cy="646331"/>
          </a:xfrm>
          <a:prstGeom prst="rect">
            <a:avLst/>
          </a:prstGeom>
          <a:noFill/>
        </p:spPr>
        <p:txBody>
          <a:bodyPr wrap="none" rtlCol="0">
            <a:spAutoFit/>
          </a:bodyPr>
          <a:lstStyle/>
          <a:p>
            <a:pPr marL="342900" indent="-342900">
              <a:buAutoNum type="arabicPeriod"/>
            </a:pPr>
            <a:r>
              <a:rPr lang="en-US" dirty="0"/>
              <a:t>Yes</a:t>
            </a:r>
          </a:p>
          <a:p>
            <a:pPr marL="342900" indent="-342900">
              <a:buAutoNum type="arabicPeriod"/>
            </a:pPr>
            <a:r>
              <a:rPr lang="en-US" dirty="0"/>
              <a:t>No</a:t>
            </a:r>
          </a:p>
        </p:txBody>
      </p:sp>
      <p:sp>
        <p:nvSpPr>
          <p:cNvPr id="4" name="Title 3">
            <a:extLst>
              <a:ext uri="{FF2B5EF4-FFF2-40B4-BE49-F238E27FC236}">
                <a16:creationId xmlns:a16="http://schemas.microsoft.com/office/drawing/2014/main" id="{121B601D-B6EA-4676-9AB2-5BBFE9CDA3A0}"/>
              </a:ext>
            </a:extLst>
          </p:cNvPr>
          <p:cNvSpPr>
            <a:spLocks noGrp="1"/>
          </p:cNvSpPr>
          <p:nvPr>
            <p:ph type="title"/>
          </p:nvPr>
        </p:nvSpPr>
        <p:spPr>
          <a:xfrm>
            <a:off x="593593" y="4162315"/>
            <a:ext cx="8229600" cy="1081087"/>
          </a:xfrm>
        </p:spPr>
        <p:txBody>
          <a:bodyPr/>
          <a:lstStyle/>
          <a:p>
            <a:pPr lvl="0" defTabSz="914400">
              <a:spcBef>
                <a:spcPts val="0"/>
              </a:spcBef>
              <a:defRPr/>
            </a:pPr>
            <a:r>
              <a:rPr lang="en-US" altLang="en-US" sz="2400" b="0" dirty="0">
                <a:solidFill>
                  <a:prstClr val="black"/>
                </a:solidFill>
                <a:latin typeface="Calibri"/>
                <a:ea typeface="+mn-ea"/>
                <a:cs typeface="+mn-cs"/>
              </a:rPr>
              <a:t>Are you familiar with business process mapping?</a:t>
            </a:r>
            <a:br>
              <a:rPr lang="en-US" sz="2400" b="0" kern="0" dirty="0">
                <a:solidFill>
                  <a:prstClr val="black"/>
                </a:solidFill>
                <a:latin typeface="Calibri"/>
                <a:ea typeface="+mn-ea"/>
                <a:cs typeface="+mn-cs"/>
              </a:rPr>
            </a:br>
            <a:endParaRPr lang="en-CA" dirty="0"/>
          </a:p>
        </p:txBody>
      </p:sp>
      <p:pic>
        <p:nvPicPr>
          <p:cNvPr id="5" name="Content Placeholder 3">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846948" y="131488"/>
            <a:ext cx="5911014" cy="3922132"/>
          </a:xfrm>
        </p:spPr>
      </p:pic>
      <p:sp>
        <p:nvSpPr>
          <p:cNvPr id="3" name="Slide Number Placeholder 2"/>
          <p:cNvSpPr>
            <a:spLocks noGrp="1"/>
          </p:cNvSpPr>
          <p:nvPr>
            <p:ph type="sldNum" sz="quarter" idx="10"/>
          </p:nvPr>
        </p:nvSpPr>
        <p:spPr/>
        <p:txBody>
          <a:bodyPr/>
          <a:lstStyle/>
          <a:p>
            <a:fld id="{8B4EBC8F-15CE-4F6F-BE75-F530780BAB6D}" type="slidenum">
              <a:rPr lang="en-US" smtClean="0"/>
              <a:pPr/>
              <a:t>20</a:t>
            </a:fld>
            <a:endParaRPr lang="en-US" dirty="0"/>
          </a:p>
        </p:txBody>
      </p:sp>
    </p:spTree>
    <p:extLst>
      <p:ext uri="{BB962C8B-B14F-4D97-AF65-F5344CB8AC3E}">
        <p14:creationId xmlns:p14="http://schemas.microsoft.com/office/powerpoint/2010/main" val="74560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6"/>
          <p:cNvSpPr txBox="1">
            <a:spLocks noChangeArrowheads="1"/>
          </p:cNvSpPr>
          <p:nvPr/>
        </p:nvSpPr>
        <p:spPr bwMode="auto">
          <a:xfrm>
            <a:off x="5916613" y="3504407"/>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Direction of flow</a:t>
            </a:r>
          </a:p>
        </p:txBody>
      </p:sp>
      <p:sp>
        <p:nvSpPr>
          <p:cNvPr id="11" name="AutoShape 37">
            <a:extLst>
              <a:ext uri="{C183D7F6-B498-43B3-948B-1728B52AA6E4}">
                <adec:decorative xmlns:adec="http://schemas.microsoft.com/office/drawing/2017/decorative" val="1"/>
              </a:ext>
            </a:extLst>
          </p:cNvPr>
          <p:cNvSpPr>
            <a:spLocks noChangeArrowheads="1"/>
          </p:cNvSpPr>
          <p:nvPr/>
        </p:nvSpPr>
        <p:spPr bwMode="auto">
          <a:xfrm>
            <a:off x="5078413" y="2758282"/>
            <a:ext cx="381000" cy="381000"/>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12" name="Text Box 38"/>
          <p:cNvSpPr txBox="1">
            <a:spLocks noChangeArrowheads="1"/>
          </p:cNvSpPr>
          <p:nvPr/>
        </p:nvSpPr>
        <p:spPr bwMode="auto">
          <a:xfrm>
            <a:off x="5916613" y="2742407"/>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Start</a:t>
            </a:r>
          </a:p>
        </p:txBody>
      </p:sp>
      <p:sp>
        <p:nvSpPr>
          <p:cNvPr id="9" name="Line 39">
            <a:extLst>
              <a:ext uri="{C183D7F6-B498-43B3-948B-1728B52AA6E4}">
                <adec:decorative xmlns:adec="http://schemas.microsoft.com/office/drawing/2017/decorative" val="1"/>
              </a:ext>
            </a:extLst>
          </p:cNvPr>
          <p:cNvSpPr>
            <a:spLocks noChangeShapeType="1"/>
          </p:cNvSpPr>
          <p:nvPr/>
        </p:nvSpPr>
        <p:spPr bwMode="auto">
          <a:xfrm>
            <a:off x="4933950" y="3710782"/>
            <a:ext cx="838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3" name="Text Box 42"/>
          <p:cNvSpPr txBox="1">
            <a:spLocks noChangeArrowheads="1"/>
          </p:cNvSpPr>
          <p:nvPr/>
        </p:nvSpPr>
        <p:spPr bwMode="auto">
          <a:xfrm>
            <a:off x="2106613" y="4369992"/>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t>Form/document</a:t>
            </a:r>
          </a:p>
        </p:txBody>
      </p:sp>
      <p:sp>
        <p:nvSpPr>
          <p:cNvPr id="15" name="AutoShape 23">
            <a:extLst>
              <a:ext uri="{C183D7F6-B498-43B3-948B-1728B52AA6E4}">
                <adec:decorative xmlns:adec="http://schemas.microsoft.com/office/drawing/2017/decorative" val="1"/>
              </a:ext>
            </a:extLst>
          </p:cNvPr>
          <p:cNvSpPr>
            <a:spLocks noChangeArrowheads="1"/>
          </p:cNvSpPr>
          <p:nvPr/>
        </p:nvSpPr>
        <p:spPr bwMode="auto">
          <a:xfrm>
            <a:off x="4933950" y="4380311"/>
            <a:ext cx="838200" cy="304800"/>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16" name="AutoShape 24">
            <a:extLst>
              <a:ext uri="{C183D7F6-B498-43B3-948B-1728B52AA6E4}">
                <adec:decorative xmlns:adec="http://schemas.microsoft.com/office/drawing/2017/decorative" val="1"/>
              </a:ext>
            </a:extLst>
          </p:cNvPr>
          <p:cNvSpPr>
            <a:spLocks noChangeArrowheads="1"/>
          </p:cNvSpPr>
          <p:nvPr/>
        </p:nvSpPr>
        <p:spPr bwMode="auto">
          <a:xfrm>
            <a:off x="1090613" y="2758282"/>
            <a:ext cx="838200" cy="381000"/>
          </a:xfrm>
          <a:prstGeom prst="flowChartProcess">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17" name="Text Box 25"/>
          <p:cNvSpPr txBox="1">
            <a:spLocks noChangeArrowheads="1"/>
          </p:cNvSpPr>
          <p:nvPr/>
        </p:nvSpPr>
        <p:spPr bwMode="auto">
          <a:xfrm>
            <a:off x="2081213" y="2758282"/>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Activity/Task</a:t>
            </a:r>
          </a:p>
        </p:txBody>
      </p:sp>
      <p:sp>
        <p:nvSpPr>
          <p:cNvPr id="18" name="Text Box 26"/>
          <p:cNvSpPr txBox="1">
            <a:spLocks noChangeArrowheads="1"/>
          </p:cNvSpPr>
          <p:nvPr/>
        </p:nvSpPr>
        <p:spPr bwMode="auto">
          <a:xfrm>
            <a:off x="6075362" y="4369992"/>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t>End</a:t>
            </a:r>
          </a:p>
        </p:txBody>
      </p:sp>
      <p:sp>
        <p:nvSpPr>
          <p:cNvPr id="19" name="AutoShape 32">
            <a:extLst>
              <a:ext uri="{C183D7F6-B498-43B3-948B-1728B52AA6E4}">
                <adec:decorative xmlns:adec="http://schemas.microsoft.com/office/drawing/2017/decorative" val="1"/>
              </a:ext>
            </a:extLst>
          </p:cNvPr>
          <p:cNvSpPr>
            <a:spLocks noChangeArrowheads="1"/>
          </p:cNvSpPr>
          <p:nvPr/>
        </p:nvSpPr>
        <p:spPr bwMode="auto">
          <a:xfrm>
            <a:off x="1128713" y="3504407"/>
            <a:ext cx="762000" cy="457200"/>
          </a:xfrm>
          <a:prstGeom prst="flowChartDecision">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20" name="AutoShape 41">
            <a:extLst>
              <a:ext uri="{C183D7F6-B498-43B3-948B-1728B52AA6E4}">
                <adec:decorative xmlns:adec="http://schemas.microsoft.com/office/drawing/2017/decorative" val="1"/>
              </a:ext>
            </a:extLst>
          </p:cNvPr>
          <p:cNvSpPr>
            <a:spLocks noChangeArrowheads="1"/>
          </p:cNvSpPr>
          <p:nvPr/>
        </p:nvSpPr>
        <p:spPr bwMode="auto">
          <a:xfrm>
            <a:off x="1131888" y="4369992"/>
            <a:ext cx="762000" cy="457200"/>
          </a:xfrm>
          <a:prstGeom prst="flowChartDocument">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21" name="Text Box 57"/>
          <p:cNvSpPr txBox="1">
            <a:spLocks noChangeArrowheads="1"/>
          </p:cNvSpPr>
          <p:nvPr/>
        </p:nvSpPr>
        <p:spPr bwMode="auto">
          <a:xfrm>
            <a:off x="2106613" y="3512344"/>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t>Decision</a:t>
            </a:r>
          </a:p>
        </p:txBody>
      </p:sp>
      <p:sp>
        <p:nvSpPr>
          <p:cNvPr id="6" name="Rectangle 3"/>
          <p:cNvSpPr txBox="1">
            <a:spLocks noChangeArrowheads="1"/>
          </p:cNvSpPr>
          <p:nvPr/>
        </p:nvSpPr>
        <p:spPr>
          <a:xfrm>
            <a:off x="468313" y="1295400"/>
            <a:ext cx="8229600" cy="4784725"/>
          </a:xfrm>
          <a:prstGeom prst="rect">
            <a:avLst/>
          </a:prstGeom>
        </p:spPr>
        <p:txBody>
          <a:bodyPr/>
          <a:lstStyle>
            <a:lvl1pPr marL="257168" indent="-257168"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altLang="en-US" dirty="0"/>
              <a:t>The following symbols are commonly used in a Business Process Map:</a:t>
            </a:r>
          </a:p>
        </p:txBody>
      </p:sp>
      <p:sp>
        <p:nvSpPr>
          <p:cNvPr id="5" name="Rectangle 2"/>
          <p:cNvSpPr>
            <a:spLocks noGrp="1" noChangeArrowheads="1"/>
          </p:cNvSpPr>
          <p:nvPr>
            <p:ph type="title"/>
          </p:nvPr>
        </p:nvSpPr>
        <p:spPr>
          <a:xfrm>
            <a:off x="468313" y="115888"/>
            <a:ext cx="8229600" cy="1081087"/>
          </a:xfrm>
        </p:spPr>
        <p:txBody>
          <a:bodyPr/>
          <a:lstStyle/>
          <a:p>
            <a:pPr eaLnBrk="1" hangingPunct="1"/>
            <a:r>
              <a:rPr lang="en-US" altLang="en-US" sz="2800" dirty="0"/>
              <a:t>How to map a Business Process</a:t>
            </a:r>
          </a:p>
        </p:txBody>
      </p:sp>
      <p:sp>
        <p:nvSpPr>
          <p:cNvPr id="3" name="Slide Number Placeholder 2"/>
          <p:cNvSpPr>
            <a:spLocks noGrp="1"/>
          </p:cNvSpPr>
          <p:nvPr>
            <p:ph type="sldNum" sz="quarter" idx="4"/>
          </p:nvPr>
        </p:nvSpPr>
        <p:spPr/>
        <p:txBody>
          <a:bodyPr/>
          <a:lstStyle/>
          <a:p>
            <a:fld id="{8B4EBC8F-15CE-4F6F-BE75-F530780BAB6D}" type="slidenum">
              <a:rPr lang="en-US" smtClean="0"/>
              <a:pPr/>
              <a:t>21</a:t>
            </a:fld>
            <a:endParaRPr lang="en-US" dirty="0"/>
          </a:p>
        </p:txBody>
      </p:sp>
    </p:spTree>
    <p:extLst>
      <p:ext uri="{BB962C8B-B14F-4D97-AF65-F5344CB8AC3E}">
        <p14:creationId xmlns:p14="http://schemas.microsoft.com/office/powerpoint/2010/main" val="1625096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6"/>
          <p:cNvSpPr txBox="1">
            <a:spLocks noChangeArrowheads="1"/>
          </p:cNvSpPr>
          <p:nvPr/>
        </p:nvSpPr>
        <p:spPr bwMode="auto">
          <a:xfrm>
            <a:off x="4617284" y="5807628"/>
            <a:ext cx="2286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dirty="0"/>
              <a:t>Direction of flow</a:t>
            </a:r>
          </a:p>
        </p:txBody>
      </p:sp>
      <p:sp>
        <p:nvSpPr>
          <p:cNvPr id="12" name="AutoShape 37">
            <a:extLst>
              <a:ext uri="{C183D7F6-B498-43B3-948B-1728B52AA6E4}">
                <adec:decorative xmlns:adec="http://schemas.microsoft.com/office/drawing/2017/decorative" val="1"/>
              </a:ext>
            </a:extLst>
          </p:cNvPr>
          <p:cNvSpPr>
            <a:spLocks noChangeArrowheads="1"/>
          </p:cNvSpPr>
          <p:nvPr/>
        </p:nvSpPr>
        <p:spPr bwMode="auto">
          <a:xfrm>
            <a:off x="1234991" y="5745319"/>
            <a:ext cx="381000" cy="381000"/>
          </a:xfrm>
          <a:prstGeom prst="flowChartConnector">
            <a:avLst/>
          </a:prstGeom>
          <a:solidFill>
            <a:schemeClr val="accent1"/>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100"/>
          </a:p>
        </p:txBody>
      </p:sp>
      <p:sp>
        <p:nvSpPr>
          <p:cNvPr id="13" name="Text Box 38"/>
          <p:cNvSpPr txBox="1">
            <a:spLocks noChangeArrowheads="1"/>
          </p:cNvSpPr>
          <p:nvPr/>
        </p:nvSpPr>
        <p:spPr bwMode="auto">
          <a:xfrm>
            <a:off x="1712129" y="5807628"/>
            <a:ext cx="251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dirty="0"/>
              <a:t>Start</a:t>
            </a:r>
          </a:p>
        </p:txBody>
      </p:sp>
      <p:sp>
        <p:nvSpPr>
          <p:cNvPr id="10" name="Line 39">
            <a:extLst>
              <a:ext uri="{C183D7F6-B498-43B3-948B-1728B52AA6E4}">
                <adec:decorative xmlns:adec="http://schemas.microsoft.com/office/drawing/2017/decorative" val="1"/>
              </a:ext>
            </a:extLst>
          </p:cNvPr>
          <p:cNvSpPr>
            <a:spLocks noChangeShapeType="1"/>
          </p:cNvSpPr>
          <p:nvPr/>
        </p:nvSpPr>
        <p:spPr bwMode="auto">
          <a:xfrm>
            <a:off x="3779084" y="5940943"/>
            <a:ext cx="838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sz="1100"/>
          </a:p>
        </p:txBody>
      </p:sp>
      <p:sp>
        <p:nvSpPr>
          <p:cNvPr id="14" name="Text Box 42"/>
          <p:cNvSpPr txBox="1">
            <a:spLocks noChangeArrowheads="1"/>
          </p:cNvSpPr>
          <p:nvPr/>
        </p:nvSpPr>
        <p:spPr bwMode="auto">
          <a:xfrm>
            <a:off x="7323002" y="5284558"/>
            <a:ext cx="2971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dirty="0"/>
              <a:t>Form/document</a:t>
            </a:r>
          </a:p>
        </p:txBody>
      </p:sp>
      <p:sp>
        <p:nvSpPr>
          <p:cNvPr id="16" name="AutoShape 23">
            <a:extLst>
              <a:ext uri="{C183D7F6-B498-43B3-948B-1728B52AA6E4}">
                <adec:decorative xmlns:adec="http://schemas.microsoft.com/office/drawing/2017/decorative" val="1"/>
              </a:ext>
            </a:extLst>
          </p:cNvPr>
          <p:cNvSpPr>
            <a:spLocks noChangeArrowheads="1"/>
          </p:cNvSpPr>
          <p:nvPr/>
        </p:nvSpPr>
        <p:spPr bwMode="auto">
          <a:xfrm>
            <a:off x="6694831" y="5790422"/>
            <a:ext cx="725932" cy="258471"/>
          </a:xfrm>
          <a:prstGeom prst="flowChartTerminator">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17" name="AutoShape 24">
            <a:extLst>
              <a:ext uri="{C183D7F6-B498-43B3-948B-1728B52AA6E4}">
                <adec:decorative xmlns:adec="http://schemas.microsoft.com/office/drawing/2017/decorative" val="1"/>
              </a:ext>
            </a:extLst>
          </p:cNvPr>
          <p:cNvSpPr>
            <a:spLocks noChangeArrowheads="1"/>
          </p:cNvSpPr>
          <p:nvPr/>
        </p:nvSpPr>
        <p:spPr bwMode="auto">
          <a:xfrm>
            <a:off x="1072570" y="5224863"/>
            <a:ext cx="725932" cy="321305"/>
          </a:xfrm>
          <a:prstGeom prst="flowChartProcess">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18" name="Text Box 25"/>
          <p:cNvSpPr txBox="1">
            <a:spLocks noChangeArrowheads="1"/>
          </p:cNvSpPr>
          <p:nvPr/>
        </p:nvSpPr>
        <p:spPr bwMode="auto">
          <a:xfrm>
            <a:off x="1879020" y="5306713"/>
            <a:ext cx="2057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dirty="0"/>
              <a:t>Activity/Task</a:t>
            </a:r>
          </a:p>
        </p:txBody>
      </p:sp>
      <p:sp>
        <p:nvSpPr>
          <p:cNvPr id="19" name="Text Box 26"/>
          <p:cNvSpPr txBox="1">
            <a:spLocks noChangeArrowheads="1"/>
          </p:cNvSpPr>
          <p:nvPr/>
        </p:nvSpPr>
        <p:spPr bwMode="auto">
          <a:xfrm>
            <a:off x="7501281" y="5810138"/>
            <a:ext cx="2209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t>End</a:t>
            </a:r>
          </a:p>
        </p:txBody>
      </p:sp>
      <p:sp>
        <p:nvSpPr>
          <p:cNvPr id="20" name="AutoShape 32">
            <a:extLst>
              <a:ext uri="{C183D7F6-B498-43B3-948B-1728B52AA6E4}">
                <adec:decorative xmlns:adec="http://schemas.microsoft.com/office/drawing/2017/decorative" val="1"/>
              </a:ext>
            </a:extLst>
          </p:cNvPr>
          <p:cNvSpPr>
            <a:spLocks noChangeArrowheads="1"/>
          </p:cNvSpPr>
          <p:nvPr/>
        </p:nvSpPr>
        <p:spPr bwMode="auto">
          <a:xfrm>
            <a:off x="3937390" y="5241129"/>
            <a:ext cx="658113" cy="343460"/>
          </a:xfrm>
          <a:prstGeom prst="flowChartDecision">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21" name="AutoShape 41">
            <a:extLst>
              <a:ext uri="{C183D7F6-B498-43B3-948B-1728B52AA6E4}">
                <adec:decorative xmlns:adec="http://schemas.microsoft.com/office/drawing/2017/decorative" val="1"/>
              </a:ext>
            </a:extLst>
          </p:cNvPr>
          <p:cNvSpPr>
            <a:spLocks noChangeArrowheads="1"/>
          </p:cNvSpPr>
          <p:nvPr/>
        </p:nvSpPr>
        <p:spPr bwMode="auto">
          <a:xfrm>
            <a:off x="6696734" y="5224863"/>
            <a:ext cx="626268" cy="343460"/>
          </a:xfrm>
          <a:prstGeom prst="flowChartDocument">
            <a:avLst/>
          </a:prstGeom>
          <a:solidFill>
            <a:schemeClr val="accent1"/>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200"/>
          </a:p>
        </p:txBody>
      </p:sp>
      <p:sp>
        <p:nvSpPr>
          <p:cNvPr id="22" name="Text Box 57"/>
          <p:cNvSpPr txBox="1">
            <a:spLocks noChangeArrowheads="1"/>
          </p:cNvSpPr>
          <p:nvPr/>
        </p:nvSpPr>
        <p:spPr bwMode="auto">
          <a:xfrm>
            <a:off x="4617284" y="5322979"/>
            <a:ext cx="13684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dirty="0"/>
              <a:t>Decision</a:t>
            </a:r>
          </a:p>
        </p:txBody>
      </p:sp>
      <p:graphicFrame>
        <p:nvGraphicFramePr>
          <p:cNvPr id="7" name="Object 5">
            <a:extLst>
              <a:ext uri="{C183D7F6-B498-43B3-948B-1728B52AA6E4}">
                <adec:decorative xmlns:adec="http://schemas.microsoft.com/office/drawing/2017/decorative" val="1"/>
              </a:ext>
            </a:extLst>
          </p:cNvPr>
          <p:cNvGraphicFramePr>
            <a:graphicFrameLocks noGrp="1" noChangeAspect="1"/>
          </p:cNvGraphicFramePr>
          <p:nvPr>
            <p:ph sz="half" idx="4294967295"/>
            <p:extLst>
              <p:ext uri="{D42A27DB-BD31-4B8C-83A1-F6EECF244321}">
                <p14:modId xmlns:p14="http://schemas.microsoft.com/office/powerpoint/2010/main" val="1194380060"/>
              </p:ext>
            </p:extLst>
          </p:nvPr>
        </p:nvGraphicFramePr>
        <p:xfrm>
          <a:off x="311484" y="1476168"/>
          <a:ext cx="8611600" cy="3649120"/>
        </p:xfrm>
        <a:graphic>
          <a:graphicData uri="http://schemas.openxmlformats.org/presentationml/2006/ole">
            <mc:AlternateContent xmlns:mc="http://schemas.openxmlformats.org/markup-compatibility/2006">
              <mc:Choice xmlns:v="urn:schemas-microsoft-com:vml" Requires="v">
                <p:oleObj spid="_x0000_s2062" name="Visio" r:id="rId4" imgW="12379071" imgH="3577971" progId="Visio.Drawing.11">
                  <p:embed/>
                </p:oleObj>
              </mc:Choice>
              <mc:Fallback>
                <p:oleObj name="Visio" r:id="rId4" imgW="12379071" imgH="3577971" progId="Visio.Drawing.11">
                  <p:embed/>
                  <p:pic>
                    <p:nvPicPr>
                      <p:cNvPr id="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84" y="1476168"/>
                        <a:ext cx="8611600" cy="3649120"/>
                      </a:xfrm>
                      <a:prstGeom prst="rect">
                        <a:avLst/>
                      </a:prstGeom>
                      <a:noFill/>
                      <a:ln>
                        <a:noFill/>
                      </a:ln>
                    </p:spPr>
                  </p:pic>
                </p:oleObj>
              </mc:Fallback>
            </mc:AlternateContent>
          </a:graphicData>
        </a:graphic>
      </p:graphicFrame>
      <p:sp>
        <p:nvSpPr>
          <p:cNvPr id="6" name="Rectangle 3"/>
          <p:cNvSpPr txBox="1">
            <a:spLocks noChangeArrowheads="1"/>
          </p:cNvSpPr>
          <p:nvPr/>
        </p:nvSpPr>
        <p:spPr>
          <a:xfrm>
            <a:off x="468313" y="1005697"/>
            <a:ext cx="6130925" cy="4784725"/>
          </a:xfrm>
          <a:prstGeom prst="rect">
            <a:avLst/>
          </a:prstGeom>
        </p:spPr>
        <p:txBody>
          <a:bodyPr/>
          <a:lstStyle>
            <a:lvl1pPr marL="257168" indent="-257168"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90000"/>
              </a:lnSpc>
              <a:buFontTx/>
              <a:buNone/>
            </a:pPr>
            <a:r>
              <a:rPr lang="en-US" altLang="en-US" sz="2000" dirty="0"/>
              <a:t>Scenario 1: Wake up in the morning and go to work</a:t>
            </a:r>
            <a:br>
              <a:rPr lang="en-US" altLang="en-US" sz="2000" dirty="0"/>
            </a:br>
            <a:endParaRPr lang="en-US" altLang="en-US" sz="2000" dirty="0"/>
          </a:p>
        </p:txBody>
      </p:sp>
      <p:sp>
        <p:nvSpPr>
          <p:cNvPr id="5" name="Rectangle 2"/>
          <p:cNvSpPr>
            <a:spLocks noGrp="1" noChangeArrowheads="1"/>
          </p:cNvSpPr>
          <p:nvPr>
            <p:ph type="title"/>
          </p:nvPr>
        </p:nvSpPr>
        <p:spPr>
          <a:xfrm>
            <a:off x="468313" y="115888"/>
            <a:ext cx="8229600" cy="1081087"/>
          </a:xfrm>
          <a:noFill/>
        </p:spPr>
        <p:txBody>
          <a:bodyPr/>
          <a:lstStyle/>
          <a:p>
            <a:pPr eaLnBrk="1" hangingPunct="1"/>
            <a:r>
              <a:rPr lang="en-US" altLang="en-US" sz="2800" dirty="0"/>
              <a:t>Business Process Mapping example</a:t>
            </a:r>
            <a:endParaRPr lang="en-US" altLang="en-US" sz="2800" dirty="0">
              <a:solidFill>
                <a:srgbClr val="FF0000"/>
              </a:solidFill>
            </a:endParaRPr>
          </a:p>
        </p:txBody>
      </p:sp>
      <p:sp>
        <p:nvSpPr>
          <p:cNvPr id="3" name="Slide Number Placeholder 2"/>
          <p:cNvSpPr>
            <a:spLocks noGrp="1"/>
          </p:cNvSpPr>
          <p:nvPr>
            <p:ph type="sldNum" sz="quarter" idx="4"/>
          </p:nvPr>
        </p:nvSpPr>
        <p:spPr/>
        <p:txBody>
          <a:bodyPr/>
          <a:lstStyle/>
          <a:p>
            <a:fld id="{8B4EBC8F-15CE-4F6F-BE75-F530780BAB6D}" type="slidenum">
              <a:rPr lang="en-US" smtClean="0"/>
              <a:pPr/>
              <a:t>22</a:t>
            </a:fld>
            <a:endParaRPr lang="en-US" dirty="0"/>
          </a:p>
        </p:txBody>
      </p:sp>
    </p:spTree>
    <p:extLst>
      <p:ext uri="{BB962C8B-B14F-4D97-AF65-F5344CB8AC3E}">
        <p14:creationId xmlns:p14="http://schemas.microsoft.com/office/powerpoint/2010/main" val="273683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239" y="1107341"/>
            <a:ext cx="8200103" cy="5021179"/>
          </a:xfrm>
        </p:spPr>
        <p:txBody>
          <a:bodyPr/>
          <a:lstStyle/>
          <a:p>
            <a:pPr marL="0" indent="0">
              <a:buNone/>
              <a:defRPr/>
            </a:pPr>
            <a:r>
              <a:rPr lang="en-US" sz="2000" b="1" dirty="0"/>
              <a:t>Use a Business Process Chart:</a:t>
            </a:r>
          </a:p>
          <a:p>
            <a:pPr>
              <a:buFont typeface="Wingdings" panose="05000000000000000000" pitchFamily="2" charset="2"/>
              <a:buChar char="ü"/>
              <a:defRPr/>
            </a:pPr>
            <a:r>
              <a:rPr lang="en-US" altLang="en-US" sz="2000" dirty="0"/>
              <a:t>Another method that can be used to describe a business process</a:t>
            </a:r>
          </a:p>
          <a:p>
            <a:pPr>
              <a:buFont typeface="Wingdings" panose="05000000000000000000" pitchFamily="2" charset="2"/>
              <a:buChar char="ü"/>
              <a:defRPr/>
            </a:pPr>
            <a:r>
              <a:rPr lang="en-US" altLang="en-US" sz="2000" dirty="0"/>
              <a:t>Uses a chart to identify each task, the role responsible and the form/document used (if applicable)</a:t>
            </a:r>
          </a:p>
          <a:p>
            <a:pPr marL="342891" lvl="1" indent="0">
              <a:buNone/>
              <a:defRPr/>
            </a:pPr>
            <a:endParaRPr lang="en-US" altLang="en-US" sz="2000" dirty="0"/>
          </a:p>
          <a:p>
            <a:pPr marL="342891" lvl="1" indent="0">
              <a:buNone/>
              <a:defRPr/>
            </a:pPr>
            <a:r>
              <a:rPr lang="en-US" altLang="en-US" sz="2000" dirty="0"/>
              <a:t>Scenario 2: Get to work and prepare for your morning meeting</a:t>
            </a:r>
            <a:br>
              <a:rPr lang="en-US" altLang="en-US" sz="2000" dirty="0"/>
            </a:br>
            <a:endParaRPr lang="en-US" altLang="en-US" sz="2000" dirty="0"/>
          </a:p>
          <a:p>
            <a:pPr marL="342891" lvl="1" indent="0">
              <a:buNone/>
              <a:defRPr/>
            </a:pPr>
            <a:endParaRPr lang="en-US" altLang="en-US" sz="2000" dirty="0"/>
          </a:p>
          <a:p>
            <a:pPr lvl="1">
              <a:defRPr/>
            </a:pPr>
            <a:endParaRPr lang="en-US" altLang="en-US" sz="2000" dirty="0"/>
          </a:p>
          <a:p>
            <a:pPr lvl="1">
              <a:defRPr/>
            </a:pPr>
            <a:endParaRPr lang="en-US" altLang="en-US" sz="2000" dirty="0"/>
          </a:p>
          <a:p>
            <a:pPr marL="342891" lvl="1" indent="0">
              <a:buNone/>
              <a:defRPr/>
            </a:pPr>
            <a:endParaRPr lang="en-US" altLang="en-US" dirty="0"/>
          </a:p>
          <a:p>
            <a:pPr marL="342891" lvl="1" indent="0">
              <a:buNone/>
              <a:defRPr/>
            </a:pPr>
            <a:endParaRPr lang="en-US" altLang="en-US" dirty="0"/>
          </a:p>
          <a:p>
            <a:pPr marL="342891" lvl="1" indent="0">
              <a:buNone/>
              <a:defRPr/>
            </a:pPr>
            <a:endParaRPr lang="en-US" altLang="en-US" dirty="0"/>
          </a:p>
          <a:p>
            <a:pPr marL="342891" lvl="1" indent="0">
              <a:buNone/>
              <a:defRPr/>
            </a:pPr>
            <a:endParaRPr lang="en-US" altLang="en-US" sz="1600" dirty="0"/>
          </a:p>
          <a:p>
            <a:pPr marL="342891" lvl="1" indent="0">
              <a:buNone/>
              <a:defRPr/>
            </a:pPr>
            <a:r>
              <a:rPr lang="en-US" altLang="en-US" sz="1600" dirty="0"/>
              <a:t>”</a:t>
            </a:r>
          </a:p>
          <a:p>
            <a:pPr marL="342891" lvl="1" indent="0">
              <a:buNone/>
              <a:defRPr/>
            </a:pPr>
            <a:endParaRPr lang="en-US" altLang="en-US" sz="1600" dirty="0"/>
          </a:p>
          <a:p>
            <a:pPr marL="342891" lvl="1" indent="0">
              <a:buNone/>
              <a:defRPr/>
            </a:pPr>
            <a:endParaRPr lang="en-US" alt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97350981"/>
              </p:ext>
            </p:extLst>
          </p:nvPr>
        </p:nvGraphicFramePr>
        <p:xfrm>
          <a:off x="1437770" y="3374451"/>
          <a:ext cx="6096000" cy="2415540"/>
        </p:xfrm>
        <a:graphic>
          <a:graphicData uri="http://schemas.openxmlformats.org/drawingml/2006/table">
            <a:tbl>
              <a:tblPr firstRow="1" bandRow="1">
                <a:tableStyleId>{6E25E649-3F16-4E02-A733-19D2CDBF48F0}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65095">
                <a:tc>
                  <a:txBody>
                    <a:bodyPr/>
                    <a:lstStyle/>
                    <a:p>
                      <a:r>
                        <a:rPr lang="en-US" dirty="0"/>
                        <a:t>Task</a:t>
                      </a:r>
                      <a:endParaRPr lang="en-CA" dirty="0"/>
                    </a:p>
                  </a:txBody>
                  <a:tcPr>
                    <a:solidFill>
                      <a:schemeClr val="tx2"/>
                    </a:solidFill>
                  </a:tcPr>
                </a:tc>
                <a:tc>
                  <a:txBody>
                    <a:bodyPr/>
                    <a:lstStyle/>
                    <a:p>
                      <a:r>
                        <a:rPr lang="en-US" dirty="0"/>
                        <a:t>Who/Role</a:t>
                      </a:r>
                      <a:endParaRPr lang="en-CA" dirty="0"/>
                    </a:p>
                  </a:txBody>
                  <a:tcPr>
                    <a:solidFill>
                      <a:schemeClr val="tx2"/>
                    </a:solidFill>
                  </a:tcPr>
                </a:tc>
                <a:tc>
                  <a:txBody>
                    <a:bodyPr/>
                    <a:lstStyle/>
                    <a:p>
                      <a:r>
                        <a:rPr lang="en-US" dirty="0"/>
                        <a:t>Form/Document</a:t>
                      </a:r>
                      <a:endParaRPr lang="en-CA" dirty="0"/>
                    </a:p>
                  </a:txBody>
                  <a:tcPr>
                    <a:solidFill>
                      <a:schemeClr val="tx2"/>
                    </a:solidFill>
                  </a:tcPr>
                </a:tc>
                <a:extLst>
                  <a:ext uri="{0D108BD9-81ED-4DB2-BD59-A6C34878D82A}">
                    <a16:rowId xmlns:a16="http://schemas.microsoft.com/office/drawing/2014/main" val="10000"/>
                  </a:ext>
                </a:extLst>
              </a:tr>
              <a:tr h="370840">
                <a:tc>
                  <a:txBody>
                    <a:bodyPr/>
                    <a:lstStyle/>
                    <a:p>
                      <a:r>
                        <a:rPr lang="en-US" dirty="0"/>
                        <a:t>Print</a:t>
                      </a:r>
                      <a:r>
                        <a:rPr lang="en-US" baseline="0" dirty="0"/>
                        <a:t> Agenda</a:t>
                      </a:r>
                      <a:endParaRPr lang="en-CA" dirty="0"/>
                    </a:p>
                  </a:txBody>
                  <a:tcPr/>
                </a:tc>
                <a:tc>
                  <a:txBody>
                    <a:bodyPr/>
                    <a:lstStyle/>
                    <a:p>
                      <a:r>
                        <a:rPr lang="en-US" dirty="0"/>
                        <a:t>Team Leader</a:t>
                      </a:r>
                      <a:endParaRPr lang="en-CA" dirty="0"/>
                    </a:p>
                  </a:txBody>
                  <a:tcPr/>
                </a:tc>
                <a:tc>
                  <a:txBody>
                    <a:bodyPr/>
                    <a:lstStyle/>
                    <a:p>
                      <a:r>
                        <a:rPr lang="en-US" dirty="0"/>
                        <a:t>Agenda</a:t>
                      </a:r>
                      <a:endParaRPr lang="en-CA" dirty="0"/>
                    </a:p>
                  </a:txBody>
                  <a:tcPr/>
                </a:tc>
                <a:extLst>
                  <a:ext uri="{0D108BD9-81ED-4DB2-BD59-A6C34878D82A}">
                    <a16:rowId xmlns:a16="http://schemas.microsoft.com/office/drawing/2014/main" val="10001"/>
                  </a:ext>
                </a:extLst>
              </a:tr>
              <a:tr h="370840">
                <a:tc>
                  <a:txBody>
                    <a:bodyPr/>
                    <a:lstStyle/>
                    <a:p>
                      <a:r>
                        <a:rPr lang="en-US" dirty="0"/>
                        <a:t>Make Photocopies of the agenda</a:t>
                      </a:r>
                      <a:endParaRPr lang="en-CA" dirty="0"/>
                    </a:p>
                  </a:txBody>
                  <a:tcPr/>
                </a:tc>
                <a:tc>
                  <a:txBody>
                    <a:bodyPr/>
                    <a:lstStyle/>
                    <a:p>
                      <a:r>
                        <a:rPr lang="en-US" dirty="0"/>
                        <a:t>Administrative Assistant</a:t>
                      </a:r>
                      <a:endParaRPr lang="en-CA" dirty="0"/>
                    </a:p>
                  </a:txBody>
                  <a:tcPr/>
                </a:tc>
                <a:tc>
                  <a:txBody>
                    <a:bodyPr/>
                    <a:lstStyle/>
                    <a:p>
                      <a:r>
                        <a:rPr lang="en-US" dirty="0"/>
                        <a:t>Agenda</a:t>
                      </a:r>
                      <a:endParaRPr lang="en-CA" dirty="0"/>
                    </a:p>
                  </a:txBody>
                  <a:tcPr/>
                </a:tc>
                <a:extLst>
                  <a:ext uri="{0D108BD9-81ED-4DB2-BD59-A6C34878D82A}">
                    <a16:rowId xmlns:a16="http://schemas.microsoft.com/office/drawing/2014/main" val="10002"/>
                  </a:ext>
                </a:extLst>
              </a:tr>
              <a:tr h="370840">
                <a:tc>
                  <a:txBody>
                    <a:bodyPr/>
                    <a:lstStyle/>
                    <a:p>
                      <a:r>
                        <a:rPr lang="en-US" dirty="0"/>
                        <a:t>Prepare</a:t>
                      </a:r>
                      <a:r>
                        <a:rPr lang="en-US" baseline="0" dirty="0"/>
                        <a:t> the Coffee</a:t>
                      </a:r>
                      <a:endParaRPr lang="en-CA" dirty="0"/>
                    </a:p>
                  </a:txBody>
                  <a:tcPr/>
                </a:tc>
                <a:tc>
                  <a:txBody>
                    <a:bodyPr/>
                    <a:lstStyle/>
                    <a:p>
                      <a:r>
                        <a:rPr lang="en-US" dirty="0"/>
                        <a:t>Administrative Assistant</a:t>
                      </a:r>
                      <a:endParaRPr lang="en-CA" dirty="0"/>
                    </a:p>
                  </a:txBody>
                  <a:tcPr/>
                </a:tc>
                <a:tc>
                  <a:txBody>
                    <a:bodyPr/>
                    <a:lstStyle/>
                    <a:p>
                      <a:endParaRPr lang="en-CA" dirty="0"/>
                    </a:p>
                  </a:txBody>
                  <a:tcPr/>
                </a:tc>
                <a:extLst>
                  <a:ext uri="{0D108BD9-81ED-4DB2-BD59-A6C34878D82A}">
                    <a16:rowId xmlns:a16="http://schemas.microsoft.com/office/drawing/2014/main" val="10003"/>
                  </a:ext>
                </a:extLst>
              </a:tr>
              <a:tr h="370840">
                <a:tc>
                  <a:txBody>
                    <a:bodyPr/>
                    <a:lstStyle/>
                    <a:p>
                      <a:r>
                        <a:rPr lang="en-US" dirty="0"/>
                        <a:t>Record Attendance</a:t>
                      </a:r>
                      <a:endParaRPr lang="en-CA" dirty="0"/>
                    </a:p>
                  </a:txBody>
                  <a:tcPr/>
                </a:tc>
                <a:tc>
                  <a:txBody>
                    <a:bodyPr/>
                    <a:lstStyle/>
                    <a:p>
                      <a:r>
                        <a:rPr lang="en-US" dirty="0"/>
                        <a:t>Staff member</a:t>
                      </a:r>
                      <a:endParaRPr lang="en-CA" dirty="0"/>
                    </a:p>
                  </a:txBody>
                  <a:tcPr/>
                </a:tc>
                <a:tc>
                  <a:txBody>
                    <a:bodyPr/>
                    <a:lstStyle/>
                    <a:p>
                      <a:r>
                        <a:rPr lang="en-US" dirty="0"/>
                        <a:t>Attendance Sheet</a:t>
                      </a:r>
                      <a:endParaRPr lang="en-CA" dirty="0"/>
                    </a:p>
                  </a:txBody>
                  <a:tcPr/>
                </a:tc>
                <a:extLst>
                  <a:ext uri="{0D108BD9-81ED-4DB2-BD59-A6C34878D82A}">
                    <a16:rowId xmlns:a16="http://schemas.microsoft.com/office/drawing/2014/main" val="10004"/>
                  </a:ext>
                </a:extLst>
              </a:tr>
              <a:tr h="370840">
                <a:tc>
                  <a:txBody>
                    <a:bodyPr/>
                    <a:lstStyle/>
                    <a:p>
                      <a:r>
                        <a:rPr lang="en-US" dirty="0"/>
                        <a:t>Review</a:t>
                      </a:r>
                      <a:r>
                        <a:rPr lang="en-US" baseline="0" dirty="0"/>
                        <a:t> the agenda with the team</a:t>
                      </a:r>
                      <a:endParaRPr lang="en-CA" dirty="0"/>
                    </a:p>
                  </a:txBody>
                  <a:tcPr/>
                </a:tc>
                <a:tc>
                  <a:txBody>
                    <a:bodyPr/>
                    <a:lstStyle/>
                    <a:p>
                      <a:r>
                        <a:rPr lang="en-US" dirty="0"/>
                        <a:t>Team Leader</a:t>
                      </a:r>
                      <a:endParaRPr lang="en-CA" dirty="0"/>
                    </a:p>
                  </a:txBody>
                  <a:tcPr/>
                </a:tc>
                <a:tc>
                  <a:txBody>
                    <a:bodyPr/>
                    <a:lstStyle/>
                    <a:p>
                      <a:r>
                        <a:rPr lang="en-US" dirty="0"/>
                        <a:t>Agenda</a:t>
                      </a:r>
                      <a:endParaRPr lang="en-CA" dirty="0"/>
                    </a:p>
                  </a:txBody>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a:xfrm>
            <a:off x="434242" y="569448"/>
            <a:ext cx="8709758" cy="649250"/>
          </a:xfrm>
        </p:spPr>
        <p:txBody>
          <a:bodyPr/>
          <a:lstStyle/>
          <a:p>
            <a:r>
              <a:rPr lang="en-US" sz="2800" dirty="0"/>
              <a:t>If Business Process Mapping is not your “thing”</a:t>
            </a:r>
            <a:br>
              <a:rPr lang="en-US" sz="2800" dirty="0"/>
            </a:br>
            <a:endParaRPr lang="en-US" sz="2800" dirty="0"/>
          </a:p>
        </p:txBody>
      </p:sp>
      <p:sp>
        <p:nvSpPr>
          <p:cNvPr id="3" name="Slide Number Placeholder 2"/>
          <p:cNvSpPr>
            <a:spLocks noGrp="1"/>
          </p:cNvSpPr>
          <p:nvPr>
            <p:ph type="sldNum" sz="quarter" idx="4"/>
          </p:nvPr>
        </p:nvSpPr>
        <p:spPr/>
        <p:txBody>
          <a:bodyPr/>
          <a:lstStyle/>
          <a:p>
            <a:fld id="{8B4EBC8F-15CE-4F6F-BE75-F530780BAB6D}" type="slidenum">
              <a:rPr lang="en-US" smtClean="0"/>
              <a:pPr/>
              <a:t>23</a:t>
            </a:fld>
            <a:endParaRPr lang="en-US" dirty="0"/>
          </a:p>
        </p:txBody>
      </p:sp>
    </p:spTree>
    <p:extLst>
      <p:ext uri="{BB962C8B-B14F-4D97-AF65-F5344CB8AC3E}">
        <p14:creationId xmlns:p14="http://schemas.microsoft.com/office/powerpoint/2010/main" val="1238287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10" y="377249"/>
            <a:ext cx="7741937" cy="5939162"/>
          </a:xfrm>
        </p:spPr>
        <p:txBody>
          <a:bodyPr/>
          <a:lstStyle/>
          <a:p>
            <a:pPr algn="ctr"/>
            <a:r>
              <a:rPr lang="en-US" altLang="en-US" dirty="0"/>
              <a:t>An HSP’s procedure for using IAR with new and existing Clients</a:t>
            </a:r>
            <a:br>
              <a:rPr lang="en-US" altLang="en-US" dirty="0"/>
            </a:br>
            <a:endParaRPr lang="en-CA" dirty="0"/>
          </a:p>
        </p:txBody>
      </p:sp>
      <p:sp>
        <p:nvSpPr>
          <p:cNvPr id="6" name="Text Placeholder 5"/>
          <p:cNvSpPr>
            <a:spLocks noGrp="1"/>
          </p:cNvSpPr>
          <p:nvPr>
            <p:ph type="body" sz="quarter" idx="4294967295"/>
          </p:nvPr>
        </p:nvSpPr>
        <p:spPr>
          <a:xfrm>
            <a:off x="785368" y="3851152"/>
            <a:ext cx="7546020" cy="639763"/>
          </a:xfrm>
          <a:prstGeom prst="rect">
            <a:avLst/>
          </a:prstGeom>
        </p:spPr>
        <p:txBody>
          <a:bodyPr/>
          <a:lstStyle/>
          <a:p>
            <a:pPr marL="2627313" indent="-514350" algn="l">
              <a:buFontTx/>
              <a:buAutoNum type="arabicPeriod"/>
            </a:pPr>
            <a:r>
              <a:rPr lang="en-US" altLang="en-US" sz="1800" b="1" dirty="0">
                <a:latin typeface="Arial" panose="020B0604020202020204" pitchFamily="34" charset="0"/>
                <a:cs typeface="Arial" panose="020B0604020202020204" pitchFamily="34" charset="0"/>
              </a:rPr>
              <a:t>Business Process Maps</a:t>
            </a:r>
          </a:p>
          <a:p>
            <a:pPr marL="2627313" indent="-514350" algn="l">
              <a:buFontTx/>
              <a:buAutoNum type="arabicPeriod"/>
            </a:pPr>
            <a:r>
              <a:rPr lang="en-US" altLang="en-US" sz="1800" b="1" dirty="0">
                <a:latin typeface="Arial" panose="020B0604020202020204" pitchFamily="34" charset="0"/>
                <a:cs typeface="Arial" panose="020B0604020202020204" pitchFamily="34" charset="0"/>
              </a:rPr>
              <a:t>Business Process Chart</a:t>
            </a:r>
          </a:p>
          <a:p>
            <a:endParaRPr lang="en-CA" dirty="0"/>
          </a:p>
        </p:txBody>
      </p:sp>
      <p:sp>
        <p:nvSpPr>
          <p:cNvPr id="4" name="Slide Number Placeholder 3"/>
          <p:cNvSpPr>
            <a:spLocks noGrp="1"/>
          </p:cNvSpPr>
          <p:nvPr>
            <p:ph type="sldNum" sz="quarter" idx="4"/>
          </p:nvPr>
        </p:nvSpPr>
        <p:spPr/>
        <p:txBody>
          <a:bodyPr/>
          <a:lstStyle/>
          <a:p>
            <a:fld id="{8B4EBC8F-15CE-4F6F-BE75-F530780BAB6D}" type="slidenum">
              <a:rPr lang="en-US" smtClean="0"/>
              <a:pPr/>
              <a:t>24</a:t>
            </a:fld>
            <a:endParaRPr lang="en-US" dirty="0"/>
          </a:p>
        </p:txBody>
      </p:sp>
    </p:spTree>
    <p:extLst>
      <p:ext uri="{BB962C8B-B14F-4D97-AF65-F5344CB8AC3E}">
        <p14:creationId xmlns:p14="http://schemas.microsoft.com/office/powerpoint/2010/main" val="337647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01" y="265576"/>
            <a:ext cx="8355458" cy="5478275"/>
          </a:xfrm>
        </p:spPr>
        <p:txBody>
          <a:bodyPr/>
          <a:lstStyle/>
          <a:p>
            <a:pPr algn="ctr"/>
            <a:r>
              <a:rPr lang="en-CA" dirty="0"/>
              <a:t>Procedure for a new Client</a:t>
            </a:r>
          </a:p>
        </p:txBody>
      </p:sp>
      <p:sp>
        <p:nvSpPr>
          <p:cNvPr id="3" name="Slide Number Placeholder 2"/>
          <p:cNvSpPr>
            <a:spLocks noGrp="1"/>
          </p:cNvSpPr>
          <p:nvPr>
            <p:ph type="sldNum" sz="quarter" idx="4"/>
          </p:nvPr>
        </p:nvSpPr>
        <p:spPr/>
        <p:txBody>
          <a:bodyPr/>
          <a:lstStyle/>
          <a:p>
            <a:fld id="{8B4EBC8F-15CE-4F6F-BE75-F530780BAB6D}" type="slidenum">
              <a:rPr lang="en-US" smtClean="0"/>
              <a:pPr/>
              <a:t>25</a:t>
            </a:fld>
            <a:endParaRPr lang="en-US" dirty="0"/>
          </a:p>
        </p:txBody>
      </p:sp>
    </p:spTree>
    <p:extLst>
      <p:ext uri="{BB962C8B-B14F-4D97-AF65-F5344CB8AC3E}">
        <p14:creationId xmlns:p14="http://schemas.microsoft.com/office/powerpoint/2010/main" val="356135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620713"/>
            <a:ext cx="7702550" cy="3600450"/>
          </a:xfrm>
          <a:solidFill>
            <a:srgbClr val="009999"/>
          </a:solidFill>
          <a:ln>
            <a:solidFill>
              <a:schemeClr val="accent1">
                <a:lumMod val="40000"/>
                <a:lumOff val="60000"/>
              </a:schemeClr>
            </a:solidFill>
          </a:ln>
        </p:spPr>
        <p:txBody>
          <a:bodyPr rtlCol="0">
            <a:normAutofit fontScale="90000"/>
          </a:bodyPr>
          <a:lstStyle/>
          <a:p>
            <a:pPr eaLnBrk="1" fontAlgn="auto" hangingPunct="1">
              <a:spcAft>
                <a:spcPts val="0"/>
              </a:spcAft>
              <a:defRPr/>
            </a:pPr>
            <a:br>
              <a:rPr lang="en-US" b="1" dirty="0">
                <a:solidFill>
                  <a:schemeClr val="bg1"/>
                </a:solidFill>
              </a:rPr>
            </a:br>
            <a:br>
              <a:rPr lang="en-US" b="1" dirty="0">
                <a:solidFill>
                  <a:schemeClr val="bg1"/>
                </a:solidFill>
              </a:rPr>
            </a:br>
            <a:r>
              <a:rPr lang="en-US" b="1" dirty="0">
                <a:solidFill>
                  <a:schemeClr val="bg1"/>
                </a:solidFill>
              </a:rPr>
              <a:t>Using IAR in</a:t>
            </a:r>
            <a:br>
              <a:rPr lang="en-US" b="1" dirty="0">
                <a:solidFill>
                  <a:schemeClr val="bg1"/>
                </a:solidFill>
              </a:rPr>
            </a:br>
            <a:r>
              <a:rPr lang="en-US" b="1" dirty="0">
                <a:solidFill>
                  <a:schemeClr val="bg1"/>
                </a:solidFill>
              </a:rPr>
              <a:t>Assertive Community Treatment (ACT) TEAM </a:t>
            </a:r>
            <a:br>
              <a:rPr lang="en-US" b="1" dirty="0">
                <a:solidFill>
                  <a:schemeClr val="bg1"/>
                </a:solidFill>
              </a:rPr>
            </a:br>
            <a:br>
              <a:rPr lang="en-US" b="1" dirty="0">
                <a:solidFill>
                  <a:schemeClr val="bg1"/>
                </a:solidFill>
              </a:rPr>
            </a:br>
            <a:r>
              <a:rPr lang="en-US" sz="2400" b="1" dirty="0">
                <a:solidFill>
                  <a:schemeClr val="bg1"/>
                </a:solidFill>
              </a:rPr>
              <a:t>Sharon Blom</a:t>
            </a:r>
            <a:br>
              <a:rPr lang="en-US" sz="2400" b="1" dirty="0">
                <a:solidFill>
                  <a:schemeClr val="bg1"/>
                </a:solidFill>
              </a:rPr>
            </a:br>
            <a:br>
              <a:rPr lang="en-US" sz="2400" b="1" dirty="0">
                <a:solidFill>
                  <a:schemeClr val="bg1"/>
                </a:solidFill>
              </a:rPr>
            </a:br>
            <a:br>
              <a:rPr lang="en-US" b="1"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749103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itle 1"/>
          <p:cNvSpPr>
            <a:spLocks noGrp="1"/>
          </p:cNvSpPr>
          <p:nvPr>
            <p:ph type="title"/>
          </p:nvPr>
        </p:nvSpPr>
        <p:spPr>
          <a:solidFill>
            <a:srgbClr val="009999"/>
          </a:solidFill>
        </p:spPr>
        <p:txBody>
          <a:bodyPr/>
          <a:lstStyle/>
          <a:p>
            <a:pPr eaLnBrk="1" hangingPunct="1"/>
            <a:r>
              <a:rPr lang="en-US" altLang="en-US" dirty="0">
                <a:solidFill>
                  <a:schemeClr val="bg1"/>
                </a:solidFill>
              </a:rPr>
              <a:t>New Client Example </a:t>
            </a:r>
          </a:p>
        </p:txBody>
      </p:sp>
      <p:sp>
        <p:nvSpPr>
          <p:cNvPr id="3" name="Content Placeholder 2"/>
          <p:cNvSpPr>
            <a:spLocks noGrp="1"/>
          </p:cNvSpPr>
          <p:nvPr>
            <p:ph idx="1"/>
          </p:nvPr>
        </p:nvSpPr>
        <p:spPr>
          <a:xfrm>
            <a:off x="457200" y="990600"/>
            <a:ext cx="8229600" cy="5135563"/>
          </a:xfrm>
        </p:spPr>
        <p:txBody>
          <a:bodyPr rtlCol="0">
            <a:normAutofit fontScale="92500"/>
          </a:bodyPr>
          <a:lstStyle/>
          <a:p>
            <a:pPr marL="457200" indent="-457200" eaLnBrk="1" fontAlgn="auto" hangingPunct="1">
              <a:spcAft>
                <a:spcPts val="0"/>
              </a:spcAft>
              <a:buFont typeface="Arial" panose="020B0604020202020204" pitchFamily="34" charset="0"/>
              <a:buAutoNum type="arabicPeriod"/>
              <a:defRPr/>
            </a:pPr>
            <a:r>
              <a:rPr lang="en-US" sz="2400" b="1" dirty="0">
                <a:solidFill>
                  <a:schemeClr val="tx1">
                    <a:lumMod val="95000"/>
                    <a:lumOff val="5000"/>
                  </a:schemeClr>
                </a:solidFill>
              </a:rPr>
              <a:t>Ne</a:t>
            </a:r>
          </a:p>
          <a:p>
            <a:pPr marL="0" indent="0" eaLnBrk="1" fontAlgn="auto" hangingPunct="1">
              <a:spcAft>
                <a:spcPts val="0"/>
              </a:spcAft>
              <a:buNone/>
              <a:defRPr/>
            </a:pPr>
            <a:r>
              <a:rPr lang="en-US" sz="2400" b="1" dirty="0">
                <a:solidFill>
                  <a:schemeClr val="tx1">
                    <a:lumMod val="95000"/>
                    <a:lumOff val="5000"/>
                  </a:schemeClr>
                </a:solidFill>
              </a:rPr>
              <a:t>New Client: Melvin, is referred to ACT</a:t>
            </a:r>
          </a:p>
          <a:p>
            <a:pPr marL="457200" indent="-457200" eaLnBrk="1" fontAlgn="auto" hangingPunct="1">
              <a:spcAft>
                <a:spcPts val="0"/>
              </a:spcAft>
              <a:buFont typeface="Arial" panose="020B0604020202020204" pitchFamily="34" charset="0"/>
              <a:buAutoNum type="arabicPeriod"/>
              <a:defRPr/>
            </a:pPr>
            <a:endParaRPr lang="en-US" sz="2200" b="1" dirty="0">
              <a:solidFill>
                <a:schemeClr val="tx1">
                  <a:lumMod val="95000"/>
                  <a:lumOff val="5000"/>
                </a:schemeClr>
              </a:solidFill>
            </a:endParaRPr>
          </a:p>
          <a:p>
            <a:pPr marL="857250" lvl="1" indent="-457200" eaLnBrk="1" fontAlgn="auto" hangingPunct="1">
              <a:spcAft>
                <a:spcPts val="0"/>
              </a:spcAft>
              <a:buFont typeface="Arial" panose="020B0604020202020204" pitchFamily="34" charset="0"/>
              <a:buChar char="•"/>
              <a:defRPr/>
            </a:pPr>
            <a:r>
              <a:rPr lang="en-US" sz="2200" b="1" dirty="0">
                <a:solidFill>
                  <a:schemeClr val="tx1">
                    <a:lumMod val="95000"/>
                    <a:lumOff val="5000"/>
                  </a:schemeClr>
                </a:solidFill>
              </a:rPr>
              <a:t>The Intake worker searches on IAR and finds an OCAN completed by a previous organization working with Melvin</a:t>
            </a:r>
          </a:p>
          <a:p>
            <a:pPr marL="800100" lvl="2" indent="0" eaLnBrk="1" fontAlgn="auto" hangingPunct="1">
              <a:spcAft>
                <a:spcPts val="0"/>
              </a:spcAft>
              <a:buNone/>
              <a:defRPr/>
            </a:pPr>
            <a:r>
              <a:rPr lang="en-US" sz="2200" i="1" dirty="0">
                <a:solidFill>
                  <a:schemeClr val="tx1">
                    <a:lumMod val="95000"/>
                    <a:lumOff val="5000"/>
                  </a:schemeClr>
                </a:solidFill>
              </a:rPr>
              <a:t>The intake package identifies Melvin, does not speak English, has a diagnosis of schizophrenia, is on ODSP,  is paying market rent, and has serious physical health issues</a:t>
            </a:r>
            <a:r>
              <a:rPr lang="en-US" i="1" dirty="0">
                <a:solidFill>
                  <a:schemeClr val="tx1">
                    <a:lumMod val="95000"/>
                    <a:lumOff val="5000"/>
                  </a:schemeClr>
                </a:solidFill>
              </a:rPr>
              <a:t>. </a:t>
            </a:r>
          </a:p>
          <a:p>
            <a:pPr marL="1257300" lvl="2" indent="-457200" eaLnBrk="1" fontAlgn="auto" hangingPunct="1">
              <a:spcAft>
                <a:spcPts val="0"/>
              </a:spcAft>
              <a:defRPr/>
            </a:pPr>
            <a:endParaRPr lang="en-US" i="1" dirty="0">
              <a:solidFill>
                <a:schemeClr val="tx1">
                  <a:lumMod val="95000"/>
                  <a:lumOff val="5000"/>
                </a:schemeClr>
              </a:solidFill>
            </a:endParaRPr>
          </a:p>
          <a:p>
            <a:pPr marL="857250" lvl="1" indent="-457200" eaLnBrk="1" fontAlgn="auto" hangingPunct="1">
              <a:spcAft>
                <a:spcPts val="0"/>
              </a:spcAft>
              <a:buFont typeface="Arial" panose="020B0604020202020204" pitchFamily="34" charset="0"/>
              <a:buChar char="•"/>
              <a:defRPr/>
            </a:pPr>
            <a:r>
              <a:rPr lang="en-US" sz="2200" b="1" dirty="0">
                <a:solidFill>
                  <a:schemeClr val="tx1">
                    <a:lumMod val="95000"/>
                    <a:lumOff val="5000"/>
                  </a:schemeClr>
                </a:solidFill>
              </a:rPr>
              <a:t>This information helped the clinician to: </a:t>
            </a:r>
          </a:p>
          <a:p>
            <a:pPr marL="1257300" lvl="2" indent="-457200" eaLnBrk="1" fontAlgn="auto" hangingPunct="1">
              <a:spcAft>
                <a:spcPts val="0"/>
              </a:spcAft>
              <a:buFont typeface="Courier New" panose="02070309020205020404" pitchFamily="49" charset="0"/>
              <a:buChar char="o"/>
              <a:defRPr/>
            </a:pPr>
            <a:r>
              <a:rPr lang="en-US" sz="2200" i="1" dirty="0">
                <a:solidFill>
                  <a:schemeClr val="tx1">
                    <a:lumMod val="95000"/>
                    <a:lumOff val="5000"/>
                  </a:schemeClr>
                </a:solidFill>
              </a:rPr>
              <a:t>Book an interpreter quickly for an initial intake meeting</a:t>
            </a:r>
          </a:p>
          <a:p>
            <a:pPr marL="1257300" lvl="2" indent="-457200" eaLnBrk="1" fontAlgn="auto" hangingPunct="1">
              <a:spcAft>
                <a:spcPts val="0"/>
              </a:spcAft>
              <a:buFont typeface="Courier New" panose="02070309020205020404" pitchFamily="49" charset="0"/>
              <a:buChar char="o"/>
              <a:defRPr/>
            </a:pPr>
            <a:r>
              <a:rPr lang="en-US" sz="2200" i="1" dirty="0">
                <a:solidFill>
                  <a:schemeClr val="tx1">
                    <a:lumMod val="95000"/>
                    <a:lumOff val="5000"/>
                  </a:schemeClr>
                </a:solidFill>
              </a:rPr>
              <a:t>Begin work on pressing financial and time sensitive medical goals</a:t>
            </a:r>
          </a:p>
          <a:p>
            <a:pPr marL="800100" lvl="2" indent="0" eaLnBrk="1" fontAlgn="auto" hangingPunct="1">
              <a:spcAft>
                <a:spcPts val="0"/>
              </a:spcAft>
              <a:buFont typeface="Arial" panose="020B0604020202020204" pitchFamily="34" charset="0"/>
              <a:buNone/>
              <a:defRPr/>
            </a:pPr>
            <a:endParaRPr lang="en-US" sz="2000" dirty="0">
              <a:solidFill>
                <a:schemeClr val="tx1">
                  <a:lumMod val="95000"/>
                  <a:lumOff val="5000"/>
                </a:schemeClr>
              </a:solidFill>
            </a:endParaRPr>
          </a:p>
        </p:txBody>
      </p:sp>
      <p:sp>
        <p:nvSpPr>
          <p:cNvPr id="89091" name="Slide Number Placeholder 4"/>
          <p:cNvSpPr>
            <a:spLocks noGrp="1"/>
          </p:cNvSpPr>
          <p:nvPr>
            <p:ph type="sldNum" sz="quarter" idx="10"/>
          </p:nvPr>
        </p:nvSpPr>
        <p:spPr bwMode="auto">
          <a:xfrm>
            <a:off x="8182708" y="6574936"/>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443929-93B9-47CE-A44E-BDCF81F06008}" type="slidenum">
              <a:rPr lang="en-US" altLang="en-US" sz="1100" smtClean="0">
                <a:solidFill>
                  <a:srgbClr val="000000"/>
                </a:solidFill>
                <a:latin typeface="Arial" panose="020B0604020202020204" pitchFamily="34" charset="0"/>
              </a:rPr>
              <a:pPr>
                <a:spcBef>
                  <a:spcPct val="0"/>
                </a:spcBef>
                <a:buFontTx/>
                <a:buNone/>
              </a:pPr>
              <a:t>27</a:t>
            </a:fld>
            <a:endParaRPr lang="en-US" altLang="en-US"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3846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6261" y="6047758"/>
            <a:ext cx="457984" cy="482089"/>
          </a:xfrm>
          <a:prstGeom prst="rect">
            <a:avLst/>
          </a:prstGeom>
        </p:spPr>
      </p:pic>
      <p:sp>
        <p:nvSpPr>
          <p:cNvPr id="55" name="TextBox 54"/>
          <p:cNvSpPr txBox="1"/>
          <p:nvPr/>
        </p:nvSpPr>
        <p:spPr>
          <a:xfrm>
            <a:off x="662895" y="6270627"/>
            <a:ext cx="603550" cy="261610"/>
          </a:xfrm>
          <a:prstGeom prst="rect">
            <a:avLst/>
          </a:prstGeom>
          <a:noFill/>
        </p:spPr>
        <p:txBody>
          <a:bodyPr wrap="square" rtlCol="0">
            <a:spAutoFit/>
          </a:bodyPr>
          <a:lstStyle/>
          <a:p>
            <a:r>
              <a:rPr lang="en-US" sz="1100" b="1" dirty="0">
                <a:solidFill>
                  <a:srgbClr val="008080"/>
                </a:solidFill>
              </a:rPr>
              <a:t>CMHA</a:t>
            </a:r>
          </a:p>
        </p:txBody>
      </p:sp>
      <p:sp>
        <p:nvSpPr>
          <p:cNvPr id="78850" name="Title 1"/>
          <p:cNvSpPr>
            <a:spLocks noGrp="1"/>
          </p:cNvSpPr>
          <p:nvPr>
            <p:ph type="title"/>
          </p:nvPr>
        </p:nvSpPr>
        <p:spPr>
          <a:xfrm>
            <a:off x="505624" y="149804"/>
            <a:ext cx="8229600" cy="1081087"/>
          </a:xfrm>
        </p:spPr>
        <p:txBody>
          <a:bodyPr/>
          <a:lstStyle/>
          <a:p>
            <a:r>
              <a:rPr lang="en-US" altLang="en-US" sz="3200" dirty="0">
                <a:solidFill>
                  <a:srgbClr val="0989CB"/>
                </a:solidFill>
                <a:latin typeface="Arial" panose="020B0604020202020204" pitchFamily="34" charset="0"/>
                <a:ea typeface="+mn-ea"/>
                <a:cs typeface="Arial" panose="020B0604020202020204" pitchFamily="34" charset="0"/>
              </a:rPr>
              <a:t>Business Process Map:</a:t>
            </a:r>
            <a:br>
              <a:rPr lang="en-US" altLang="en-US" sz="3200" dirty="0">
                <a:solidFill>
                  <a:srgbClr val="0989CB"/>
                </a:solidFill>
                <a:latin typeface="Arial" panose="020B0604020202020204" pitchFamily="34" charset="0"/>
                <a:ea typeface="+mn-ea"/>
                <a:cs typeface="Arial" panose="020B0604020202020204" pitchFamily="34" charset="0"/>
              </a:rPr>
            </a:br>
            <a:r>
              <a:rPr lang="en-US" altLang="en-US" sz="3200" dirty="0">
                <a:solidFill>
                  <a:srgbClr val="0989CB"/>
                </a:solidFill>
                <a:latin typeface="Arial" panose="020B0604020202020204" pitchFamily="34" charset="0"/>
                <a:ea typeface="+mn-ea"/>
                <a:cs typeface="Arial" panose="020B0604020202020204" pitchFamily="34" charset="0"/>
              </a:rPr>
              <a:t>Using IAR for a new Client</a:t>
            </a:r>
            <a:endParaRPr lang="en-CA" altLang="en-US" sz="3200" dirty="0">
              <a:solidFill>
                <a:srgbClr val="0989CB"/>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a:xfrm>
            <a:off x="8521495" y="6508244"/>
            <a:ext cx="684213" cy="349755"/>
          </a:xfrm>
        </p:spPr>
        <p:txBody>
          <a:bodyPr/>
          <a:lstStyle/>
          <a:p>
            <a:pPr>
              <a:defRPr/>
            </a:pPr>
            <a:fld id="{D2A29026-3351-488F-804C-9A40796840D7}" type="slidenum">
              <a:rPr lang="en-US" altLang="en-US" sz="1200" smtClean="0"/>
              <a:pPr>
                <a:defRPr/>
              </a:pPr>
              <a:t>28</a:t>
            </a:fld>
            <a:endParaRPr lang="en-US" altLang="en-US" sz="1200" dirty="0"/>
          </a:p>
        </p:txBody>
      </p:sp>
      <p:pic>
        <p:nvPicPr>
          <p:cNvPr id="3" name="Picture 2" descr="Business process map when using IAR for a new client&#10;">
            <a:extLst>
              <a:ext uri="{FF2B5EF4-FFF2-40B4-BE49-F238E27FC236}">
                <a16:creationId xmlns:a16="http://schemas.microsoft.com/office/drawing/2014/main" id="{8B849464-999B-4275-8FAC-D705E604889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765" y="1233281"/>
            <a:ext cx="8613318" cy="4441378"/>
          </a:xfrm>
          <a:prstGeom prst="rect">
            <a:avLst/>
          </a:prstGeom>
        </p:spPr>
      </p:pic>
    </p:spTree>
    <p:extLst>
      <p:ext uri="{BB962C8B-B14F-4D97-AF65-F5344CB8AC3E}">
        <p14:creationId xmlns:p14="http://schemas.microsoft.com/office/powerpoint/2010/main" val="2322494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82" t="11071" r="4646" b="57097"/>
          <a:stretch/>
        </p:blipFill>
        <p:spPr>
          <a:xfrm>
            <a:off x="2597543" y="1219059"/>
            <a:ext cx="6198499" cy="2588235"/>
          </a:xfrm>
          <a:prstGeom prst="rect">
            <a:avLst/>
          </a:prstGeom>
          <a:ln>
            <a:solidFill>
              <a:schemeClr val="tx1">
                <a:lumMod val="65000"/>
                <a:lumOff val="35000"/>
              </a:schemeClr>
            </a:solidFill>
          </a:ln>
        </p:spPr>
      </p:pic>
      <p:sp>
        <p:nvSpPr>
          <p:cNvPr id="10" name="Text Placeholder 3"/>
          <p:cNvSpPr txBox="1">
            <a:spLocks/>
          </p:cNvSpPr>
          <p:nvPr/>
        </p:nvSpPr>
        <p:spPr>
          <a:xfrm>
            <a:off x="228600" y="1152521"/>
            <a:ext cx="2057399" cy="4500134"/>
          </a:xfrm>
          <a:prstGeom prst="rect">
            <a:avLst/>
          </a:prstGeom>
          <a:ln>
            <a:solidFill>
              <a:schemeClr val="tx1"/>
            </a:solidFill>
          </a:ln>
        </p:spPr>
        <p:txBody>
          <a:bodyPr/>
          <a:lstStyle>
            <a:lvl1pPr marL="460375" indent="-460375" algn="l" rtl="0" eaLnBrk="1" fontAlgn="base" hangingPunct="1">
              <a:spcBef>
                <a:spcPct val="0"/>
              </a:spcBef>
              <a:spcAft>
                <a:spcPct val="25000"/>
              </a:spcAft>
              <a:buClr>
                <a:srgbClr val="007A87"/>
              </a:buClr>
              <a:buFont typeface="Times" pitchFamily="18" charset="0"/>
              <a:buChar char="•"/>
              <a:defRPr sz="2400">
                <a:solidFill>
                  <a:schemeClr val="tx1"/>
                </a:solidFill>
                <a:latin typeface="Arial Narrow" panose="020B0606020202030204" pitchFamily="34" charset="0"/>
                <a:ea typeface="+mn-ea"/>
                <a:cs typeface="Arial Narrow" panose="020B0606020202030204" pitchFamily="34" charset="0"/>
              </a:defRPr>
            </a:lvl1pPr>
            <a:lvl2pPr marL="860425" indent="-285750" algn="l" rtl="0" eaLnBrk="1" fontAlgn="base" hangingPunct="1">
              <a:spcBef>
                <a:spcPct val="0"/>
              </a:spcBef>
              <a:spcAft>
                <a:spcPct val="25000"/>
              </a:spcAft>
              <a:buClr>
                <a:srgbClr val="007A87"/>
              </a:buClr>
              <a:buFont typeface="Times" pitchFamily="18" charset="0"/>
              <a:buChar char="•"/>
              <a:defRPr sz="2400">
                <a:solidFill>
                  <a:schemeClr val="tx1"/>
                </a:solidFill>
                <a:latin typeface="Arial Narrow" panose="020B0606020202030204" pitchFamily="34" charset="0"/>
                <a:cs typeface="Arial Narrow" panose="020B0606020202030204" pitchFamily="34" charset="0"/>
              </a:defRPr>
            </a:lvl2pPr>
            <a:lvl3pPr marL="1203325"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Arial Narrow" panose="020B0606020202030204" pitchFamily="34" charset="0"/>
                <a:cs typeface="Arial Narrow" panose="020B0606020202030204" pitchFamily="34" charset="0"/>
              </a:defRPr>
            </a:lvl3pPr>
            <a:lvl4pPr marL="1600200" indent="-228600" algn="l" rtl="0" eaLnBrk="1" fontAlgn="base" hangingPunct="1">
              <a:spcBef>
                <a:spcPct val="0"/>
              </a:spcBef>
              <a:spcAft>
                <a:spcPct val="25000"/>
              </a:spcAft>
              <a:buClr>
                <a:srgbClr val="007A87"/>
              </a:buClr>
              <a:buFont typeface="Times" pitchFamily="18" charset="0"/>
              <a:buChar char="•"/>
              <a:defRPr sz="2400">
                <a:solidFill>
                  <a:schemeClr val="tx1"/>
                </a:solidFill>
                <a:latin typeface="Arial Narrow" panose="020B0606020202030204" pitchFamily="34" charset="0"/>
                <a:cs typeface="Arial Narrow" panose="020B0606020202030204" pitchFamily="34" charset="0"/>
              </a:defRPr>
            </a:lvl4pPr>
            <a:lvl5pPr marL="20574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Arial Narrow" panose="020B0606020202030204" pitchFamily="34" charset="0"/>
                <a:cs typeface="Arial Narrow" panose="020B0606020202030204" pitchFamily="34" charset="0"/>
              </a:defRPr>
            </a:lvl5pPr>
            <a:lvl6pPr marL="25146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mn-lt"/>
              </a:defRPr>
            </a:lvl6pPr>
            <a:lvl7pPr marL="29718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mn-lt"/>
              </a:defRPr>
            </a:lvl7pPr>
            <a:lvl8pPr marL="34290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mn-lt"/>
              </a:defRPr>
            </a:lvl8pPr>
            <a:lvl9pPr marL="38862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mn-lt"/>
              </a:defRPr>
            </a:lvl9pPr>
          </a:lstStyle>
          <a:p>
            <a:pPr marL="0" indent="0">
              <a:buFont typeface="Times" pitchFamily="18" charset="0"/>
              <a:buNone/>
            </a:pPr>
            <a:r>
              <a:rPr lang="en-US" sz="1800" b="1" kern="0" dirty="0">
                <a:solidFill>
                  <a:srgbClr val="218CCC"/>
                </a:solidFill>
                <a:latin typeface="Arial" panose="020B0604020202020204" pitchFamily="34" charset="0"/>
                <a:cs typeface="Arial" panose="020B0604020202020204" pitchFamily="34" charset="0"/>
              </a:rPr>
              <a:t>To follow a Person:   </a:t>
            </a:r>
          </a:p>
          <a:p>
            <a:pPr marL="342900" indent="-342900">
              <a:buClrTx/>
              <a:buFont typeface="+mj-lt"/>
              <a:buAutoNum type="arabicPeriod"/>
            </a:pPr>
            <a:r>
              <a:rPr lang="en-US" sz="1400" dirty="0">
                <a:latin typeface="Arial" panose="020B0604020202020204" pitchFamily="34" charset="0"/>
                <a:cs typeface="Arial" panose="020B0604020202020204" pitchFamily="34" charset="0"/>
              </a:rPr>
              <a:t>Verify that you are viewing the correct person</a:t>
            </a:r>
          </a:p>
          <a:p>
            <a:pPr marL="342900" indent="-342900">
              <a:buClrTx/>
              <a:buFont typeface="+mj-lt"/>
              <a:buAutoNum type="arabicPeriod"/>
            </a:pPr>
            <a:r>
              <a:rPr lang="en-US" sz="1400" dirty="0">
                <a:latin typeface="Arial" panose="020B0604020202020204" pitchFamily="34" charset="0"/>
                <a:cs typeface="Arial" panose="020B0604020202020204" pitchFamily="34" charset="0"/>
              </a:rPr>
              <a:t>Click the Follow Person button</a:t>
            </a:r>
          </a:p>
          <a:p>
            <a:pPr marL="342900" indent="-342900">
              <a:buClr>
                <a:srgbClr val="C00000"/>
              </a:buClr>
              <a:buFont typeface="+mj-lt"/>
              <a:buAutoNum type="arabicPeriod"/>
            </a:pPr>
            <a:endParaRPr lang="en-US" sz="1600" dirty="0">
              <a:solidFill>
                <a:srgbClr val="D2492A"/>
              </a:solidFill>
            </a:endParaRPr>
          </a:p>
          <a:p>
            <a:pPr marL="0" indent="0">
              <a:buNone/>
            </a:pPr>
            <a:r>
              <a:rPr lang="en-US" sz="1800" b="1" kern="0" dirty="0">
                <a:solidFill>
                  <a:srgbClr val="218CCC"/>
                </a:solidFill>
                <a:latin typeface="Arial" panose="020B0604020202020204" pitchFamily="34" charset="0"/>
                <a:cs typeface="Arial" panose="020B0604020202020204" pitchFamily="34" charset="0"/>
              </a:rPr>
              <a:t>To Unfollow a Person:   </a:t>
            </a:r>
          </a:p>
          <a:p>
            <a:pPr marL="342900" indent="-342900">
              <a:buClrTx/>
              <a:buFont typeface="+mj-lt"/>
              <a:buAutoNum type="arabicPeriod" startAt="3"/>
            </a:pPr>
            <a:r>
              <a:rPr lang="en-US" sz="1400" dirty="0">
                <a:latin typeface="Arial" panose="020B0604020202020204" pitchFamily="34" charset="0"/>
                <a:cs typeface="Arial" panose="020B0604020202020204" pitchFamily="34" charset="0"/>
              </a:rPr>
              <a:t>Click the unfollow Person button</a:t>
            </a:r>
          </a:p>
          <a:p>
            <a:pPr marL="0" indent="0">
              <a:buFont typeface="Times" pitchFamily="18" charset="0"/>
              <a:buNone/>
            </a:pPr>
            <a:endParaRPr lang="en-US" sz="2000" kern="0" dirty="0">
              <a:solidFill>
                <a:srgbClr val="008491"/>
              </a:solidFill>
            </a:endParaRPr>
          </a:p>
        </p:txBody>
      </p:sp>
      <p:sp>
        <p:nvSpPr>
          <p:cNvPr id="3" name="Rectangle 2">
            <a:extLst>
              <a:ext uri="{C183D7F6-B498-43B3-948B-1728B52AA6E4}">
                <adec:decorative xmlns:adec="http://schemas.microsoft.com/office/drawing/2017/decorative" val="1"/>
              </a:ext>
            </a:extLst>
          </p:cNvPr>
          <p:cNvSpPr/>
          <p:nvPr/>
        </p:nvSpPr>
        <p:spPr bwMode="auto">
          <a:xfrm>
            <a:off x="2477386" y="1144430"/>
            <a:ext cx="6475228" cy="450013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Times" charset="0"/>
              <a:ea typeface="ＭＳ Ｐゴシック" charset="0"/>
            </a:endParaRPr>
          </a:p>
        </p:txBody>
      </p:sp>
      <p:sp>
        <p:nvSpPr>
          <p:cNvPr id="4" name="Rectangle 3">
            <a:extLst>
              <a:ext uri="{C183D7F6-B498-43B3-948B-1728B52AA6E4}">
                <adec:decorative xmlns:adec="http://schemas.microsoft.com/office/drawing/2017/decorative" val="1"/>
              </a:ext>
            </a:extLst>
          </p:cNvPr>
          <p:cNvSpPr/>
          <p:nvPr/>
        </p:nvSpPr>
        <p:spPr bwMode="auto">
          <a:xfrm>
            <a:off x="8197232" y="1850708"/>
            <a:ext cx="558350" cy="234125"/>
          </a:xfrm>
          <a:prstGeom prst="rect">
            <a:avLst/>
          </a:prstGeom>
          <a:noFill/>
          <a:ln w="15875" cap="flat" cmpd="sng" algn="ctr">
            <a:solidFill>
              <a:srgbClr val="D249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Times" charset="0"/>
              <a:ea typeface="ＭＳ Ｐゴシック" charset="0"/>
            </a:endParaRPr>
          </a:p>
        </p:txBody>
      </p:sp>
      <p:cxnSp>
        <p:nvCxnSpPr>
          <p:cNvPr id="9" name="Straight Arrow Connector 8">
            <a:extLst>
              <a:ext uri="{C183D7F6-B498-43B3-948B-1728B52AA6E4}">
                <adec:decorative xmlns:adec="http://schemas.microsoft.com/office/drawing/2017/decorative" val="1"/>
              </a:ext>
            </a:extLst>
          </p:cNvPr>
          <p:cNvCxnSpPr/>
          <p:nvPr/>
        </p:nvCxnSpPr>
        <p:spPr bwMode="auto">
          <a:xfrm flipH="1">
            <a:off x="6732571" y="2084833"/>
            <a:ext cx="1456571" cy="1350826"/>
          </a:xfrm>
          <a:prstGeom prst="straightConnector1">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p:cNvSpPr txBox="1"/>
          <p:nvPr/>
        </p:nvSpPr>
        <p:spPr>
          <a:xfrm>
            <a:off x="7056363" y="1850709"/>
            <a:ext cx="371148" cy="338554"/>
          </a:xfrm>
          <a:prstGeom prst="rect">
            <a:avLst/>
          </a:prstGeom>
          <a:noFill/>
        </p:spPr>
        <p:txBody>
          <a:bodyPr wrap="square" rtlCol="0">
            <a:spAutoFit/>
          </a:bodyPr>
          <a:lstStyle/>
          <a:p>
            <a:r>
              <a:rPr lang="en-US" sz="1600" dirty="0">
                <a:latin typeface="Arial Narrow"/>
              </a:rPr>
              <a:t>2</a:t>
            </a:r>
          </a:p>
        </p:txBody>
      </p:sp>
      <p:sp>
        <p:nvSpPr>
          <p:cNvPr id="14" name="TextBox 13"/>
          <p:cNvSpPr txBox="1"/>
          <p:nvPr/>
        </p:nvSpPr>
        <p:spPr>
          <a:xfrm>
            <a:off x="4189783" y="4305696"/>
            <a:ext cx="297712" cy="346892"/>
          </a:xfrm>
          <a:prstGeom prst="rect">
            <a:avLst/>
          </a:prstGeom>
          <a:noFill/>
        </p:spPr>
        <p:txBody>
          <a:bodyPr wrap="square" rtlCol="0">
            <a:spAutoFit/>
          </a:bodyPr>
          <a:lstStyle/>
          <a:p>
            <a:r>
              <a:rPr lang="en-US" sz="1600" dirty="0">
                <a:latin typeface="Arial Narrow"/>
              </a:rPr>
              <a:t>3</a:t>
            </a:r>
          </a:p>
        </p:txBody>
      </p:sp>
      <p:cxnSp>
        <p:nvCxnSpPr>
          <p:cNvPr id="16" name="Straight Arrow Connector 15">
            <a:extLst>
              <a:ext uri="{C183D7F6-B498-43B3-948B-1728B52AA6E4}">
                <adec:decorative xmlns:adec="http://schemas.microsoft.com/office/drawing/2017/decorative" val="1"/>
              </a:ext>
            </a:extLst>
          </p:cNvPr>
          <p:cNvCxnSpPr/>
          <p:nvPr/>
        </p:nvCxnSpPr>
        <p:spPr bwMode="auto">
          <a:xfrm>
            <a:off x="7321181" y="2010204"/>
            <a:ext cx="452057" cy="0"/>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Arrow Connector 17">
            <a:extLst>
              <a:ext uri="{C183D7F6-B498-43B3-948B-1728B52AA6E4}">
                <adec:decorative xmlns:adec="http://schemas.microsoft.com/office/drawing/2017/decorative" val="1"/>
              </a:ext>
            </a:extLst>
          </p:cNvPr>
          <p:cNvCxnSpPr/>
          <p:nvPr/>
        </p:nvCxnSpPr>
        <p:spPr bwMode="auto">
          <a:xfrm>
            <a:off x="4466222" y="4479142"/>
            <a:ext cx="411926" cy="0"/>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5181598" y="1889483"/>
            <a:ext cx="211017" cy="338554"/>
          </a:xfrm>
          <a:prstGeom prst="rect">
            <a:avLst/>
          </a:prstGeom>
          <a:noFill/>
        </p:spPr>
        <p:txBody>
          <a:bodyPr wrap="square" rtlCol="0">
            <a:spAutoFit/>
          </a:bodyPr>
          <a:lstStyle/>
          <a:p>
            <a:r>
              <a:rPr lang="en-US" sz="1600" dirty="0">
                <a:latin typeface="Arial Narrow"/>
              </a:rPr>
              <a:t>1</a:t>
            </a:r>
          </a:p>
        </p:txBody>
      </p:sp>
      <p:pic>
        <p:nvPicPr>
          <p:cNvPr id="19" name="Picture 18">
            <a:extLst>
              <a:ext uri="{C183D7F6-B498-43B3-948B-1728B52AA6E4}">
                <adec:decorative xmlns:adec="http://schemas.microsoft.com/office/drawing/2017/decorative" val="1"/>
              </a:ext>
            </a:extLst>
          </p:cNvPr>
          <p:cNvPicPr>
            <a:picLocks noChangeAspect="1"/>
          </p:cNvPicPr>
          <p:nvPr/>
        </p:nvPicPr>
        <p:blipFill rotWithShape="1">
          <a:blip r:embed="rId4"/>
          <a:srcRect l="2052" t="21423" b="21932"/>
          <a:stretch/>
        </p:blipFill>
        <p:spPr>
          <a:xfrm>
            <a:off x="6732571" y="3155962"/>
            <a:ext cx="1354985" cy="29745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63572" y="4286766"/>
            <a:ext cx="1323810" cy="457143"/>
          </a:xfrm>
          <a:prstGeom prst="rect">
            <a:avLst/>
          </a:prstGeom>
        </p:spPr>
      </p:pic>
      <p:cxnSp>
        <p:nvCxnSpPr>
          <p:cNvPr id="22" name="Straight Arrow Connector 21">
            <a:extLst>
              <a:ext uri="{C183D7F6-B498-43B3-948B-1728B52AA6E4}">
                <adec:decorative xmlns:adec="http://schemas.microsoft.com/office/drawing/2017/decorative" val="1"/>
              </a:ext>
            </a:extLst>
          </p:cNvPr>
          <p:cNvCxnSpPr/>
          <p:nvPr/>
        </p:nvCxnSpPr>
        <p:spPr bwMode="auto">
          <a:xfrm flipH="1">
            <a:off x="8100127" y="2084833"/>
            <a:ext cx="655456" cy="1350826"/>
          </a:xfrm>
          <a:prstGeom prst="straightConnector1">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a:extLst>
              <a:ext uri="{C183D7F6-B498-43B3-948B-1728B52AA6E4}">
                <adec:decorative xmlns:adec="http://schemas.microsoft.com/office/drawing/2017/decorative" val="1"/>
              </a:ext>
            </a:extLst>
          </p:cNvPr>
          <p:cNvCxnSpPr/>
          <p:nvPr/>
        </p:nvCxnSpPr>
        <p:spPr bwMode="auto">
          <a:xfrm flipH="1">
            <a:off x="8100127" y="1850708"/>
            <a:ext cx="655456" cy="1289002"/>
          </a:xfrm>
          <a:prstGeom prst="straightConnector1">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a:extLst>
              <a:ext uri="{C183D7F6-B498-43B3-948B-1728B52AA6E4}">
                <adec:decorative xmlns:adec="http://schemas.microsoft.com/office/drawing/2017/decorative" val="1"/>
              </a:ext>
            </a:extLst>
          </p:cNvPr>
          <p:cNvCxnSpPr/>
          <p:nvPr/>
        </p:nvCxnSpPr>
        <p:spPr bwMode="auto">
          <a:xfrm flipH="1">
            <a:off x="6732573" y="1853076"/>
            <a:ext cx="1464660" cy="1286634"/>
          </a:xfrm>
          <a:prstGeom prst="straightConnector1">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Rectangle 33">
            <a:extLst>
              <a:ext uri="{C183D7F6-B498-43B3-948B-1728B52AA6E4}">
                <adec:decorative xmlns:adec="http://schemas.microsoft.com/office/drawing/2017/decorative" val="1"/>
              </a:ext>
            </a:extLst>
          </p:cNvPr>
          <p:cNvSpPr/>
          <p:nvPr/>
        </p:nvSpPr>
        <p:spPr bwMode="auto">
          <a:xfrm>
            <a:off x="6732573" y="3139711"/>
            <a:ext cx="1367554" cy="295948"/>
          </a:xfrm>
          <a:prstGeom prst="rect">
            <a:avLst/>
          </a:prstGeom>
          <a:noFill/>
          <a:ln w="15875" cap="flat" cmpd="sng" algn="ctr">
            <a:solidFill>
              <a:srgbClr val="D2492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000000"/>
              </a:solidFill>
              <a:latin typeface="Times" charset="0"/>
              <a:ea typeface="ＭＳ Ｐゴシック" charset="0"/>
            </a:endParaRPr>
          </a:p>
        </p:txBody>
      </p:sp>
      <p:sp>
        <p:nvSpPr>
          <p:cNvPr id="2" name="Title 1"/>
          <p:cNvSpPr>
            <a:spLocks noGrp="1"/>
          </p:cNvSpPr>
          <p:nvPr>
            <p:ph type="title"/>
          </p:nvPr>
        </p:nvSpPr>
        <p:spPr/>
        <p:txBody>
          <a:bodyPr anchor="ctr"/>
          <a:lstStyle/>
          <a:p>
            <a:r>
              <a:rPr lang="en-US" sz="2800" dirty="0"/>
              <a:t>Follow / Unfollow a person</a:t>
            </a:r>
          </a:p>
        </p:txBody>
      </p:sp>
      <p:sp>
        <p:nvSpPr>
          <p:cNvPr id="6" name="Slide Number Placeholder 5"/>
          <p:cNvSpPr>
            <a:spLocks noGrp="1"/>
          </p:cNvSpPr>
          <p:nvPr>
            <p:ph type="sldNum" sz="quarter" idx="4"/>
          </p:nvPr>
        </p:nvSpPr>
        <p:spPr/>
        <p:txBody>
          <a:bodyPr/>
          <a:lstStyle/>
          <a:p>
            <a:fld id="{8B4EBC8F-15CE-4F6F-BE75-F530780BAB6D}" type="slidenum">
              <a:rPr lang="en-US" smtClean="0"/>
              <a:pPr/>
              <a:t>29</a:t>
            </a:fld>
            <a:endParaRPr lang="en-US" dirty="0"/>
          </a:p>
        </p:txBody>
      </p:sp>
    </p:spTree>
    <p:extLst>
      <p:ext uri="{BB962C8B-B14F-4D97-AF65-F5344CB8AC3E}">
        <p14:creationId xmlns:p14="http://schemas.microsoft.com/office/powerpoint/2010/main" val="41266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16454" y="375247"/>
            <a:ext cx="5381625" cy="3570866"/>
          </a:xfrm>
        </p:spPr>
      </p:pic>
      <p:pic>
        <p:nvPicPr>
          <p:cNvPr id="7" name="Picture 9">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914718" y="4348134"/>
            <a:ext cx="742950" cy="628650"/>
          </a:xfrm>
          <a:prstGeom prst="rect">
            <a:avLst/>
          </a:prstGeom>
          <a:noFill/>
          <a:scene3d>
            <a:camera prst="orthographicFront">
              <a:rot lat="1200000" lon="0" rev="0"/>
            </a:camera>
            <a:lightRig rig="threePt" dir="t"/>
          </a:scene3d>
        </p:spPr>
      </p:pic>
      <p:sp>
        <p:nvSpPr>
          <p:cNvPr id="8" name="TextBox 7"/>
          <p:cNvSpPr txBox="1"/>
          <p:nvPr/>
        </p:nvSpPr>
        <p:spPr>
          <a:xfrm>
            <a:off x="3639770" y="4348134"/>
            <a:ext cx="831766" cy="646331"/>
          </a:xfrm>
          <a:prstGeom prst="rect">
            <a:avLst/>
          </a:prstGeom>
          <a:noFill/>
        </p:spPr>
        <p:txBody>
          <a:bodyPr wrap="none" rtlCol="0">
            <a:spAutoFit/>
          </a:bodyPr>
          <a:lstStyle/>
          <a:p>
            <a:pPr marL="342900" indent="-342900">
              <a:buAutoNum type="alphaLcPeriod"/>
            </a:pPr>
            <a:r>
              <a:rPr lang="en-US" dirty="0"/>
              <a:t>Yes</a:t>
            </a:r>
          </a:p>
          <a:p>
            <a:pPr marL="342900" indent="-342900">
              <a:buAutoNum type="alphaLcPeriod"/>
            </a:pPr>
            <a:r>
              <a:rPr lang="en-US" dirty="0"/>
              <a:t>No</a:t>
            </a:r>
          </a:p>
        </p:txBody>
      </p:sp>
      <p:sp>
        <p:nvSpPr>
          <p:cNvPr id="2" name="Title 1">
            <a:extLst>
              <a:ext uri="{FF2B5EF4-FFF2-40B4-BE49-F238E27FC236}">
                <a16:creationId xmlns:a16="http://schemas.microsoft.com/office/drawing/2014/main" id="{9CF3F440-DCBF-4712-BFC1-119C019E2ECE}"/>
              </a:ext>
            </a:extLst>
          </p:cNvPr>
          <p:cNvSpPr>
            <a:spLocks noGrp="1"/>
          </p:cNvSpPr>
          <p:nvPr>
            <p:ph type="title"/>
          </p:nvPr>
        </p:nvSpPr>
        <p:spPr>
          <a:xfrm>
            <a:off x="412750" y="3913378"/>
            <a:ext cx="8229600" cy="1081087"/>
          </a:xfrm>
        </p:spPr>
        <p:txBody>
          <a:bodyPr/>
          <a:lstStyle/>
          <a:p>
            <a:pPr lvl="0" defTabSz="914400">
              <a:spcBef>
                <a:spcPts val="0"/>
              </a:spcBef>
              <a:defRPr/>
            </a:pPr>
            <a:r>
              <a:rPr lang="en-US" altLang="en-US" sz="2400" b="0" dirty="0">
                <a:solidFill>
                  <a:srgbClr val="000000"/>
                </a:solidFill>
                <a:latin typeface="Calibri"/>
                <a:ea typeface="+mn-ea"/>
                <a:cs typeface="+mn-cs"/>
              </a:rPr>
              <a:t>Do you currently use IAR in your work? </a:t>
            </a:r>
            <a:br>
              <a:rPr lang="en-US" sz="2400" b="0" kern="0" dirty="0">
                <a:solidFill>
                  <a:srgbClr val="000000"/>
                </a:solidFill>
                <a:latin typeface="Calibri"/>
                <a:ea typeface="+mn-ea"/>
                <a:cs typeface="+mn-cs"/>
              </a:rPr>
            </a:br>
            <a:endParaRPr lang="en-CA" dirty="0"/>
          </a:p>
        </p:txBody>
      </p:sp>
      <p:sp>
        <p:nvSpPr>
          <p:cNvPr id="3" name="Slide Number Placeholder 2"/>
          <p:cNvSpPr>
            <a:spLocks noGrp="1"/>
          </p:cNvSpPr>
          <p:nvPr>
            <p:ph type="sldNum" sz="quarter" idx="10"/>
          </p:nvPr>
        </p:nvSpPr>
        <p:spPr>
          <a:xfrm>
            <a:off x="8642350" y="6453188"/>
            <a:ext cx="684213" cy="404812"/>
          </a:xfrm>
        </p:spPr>
        <p:txBody>
          <a:bodyPr/>
          <a:lstStyle/>
          <a:p>
            <a:fld id="{8B4EBC8F-15CE-4F6F-BE75-F530780BAB6D}" type="slidenum">
              <a:rPr lang="en-US" smtClean="0"/>
              <a:pPr/>
              <a:t>3</a:t>
            </a:fld>
            <a:endParaRPr lang="en-US" dirty="0"/>
          </a:p>
        </p:txBody>
      </p:sp>
    </p:spTree>
    <p:extLst>
      <p:ext uri="{BB962C8B-B14F-4D97-AF65-F5344CB8AC3E}">
        <p14:creationId xmlns:p14="http://schemas.microsoft.com/office/powerpoint/2010/main" val="29471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41600" y="3595078"/>
            <a:ext cx="4518186" cy="2447124"/>
          </a:xfrm>
          <a:prstGeom prst="rect">
            <a:avLst/>
          </a:prstGeom>
          <a:ln>
            <a:solidFill>
              <a:schemeClr val="tx1"/>
            </a:solidFill>
          </a:ln>
        </p:spPr>
      </p:pic>
      <p:pic>
        <p:nvPicPr>
          <p:cNvPr id="20" name="Picture 1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93108" y="1220108"/>
            <a:ext cx="6096000" cy="1671585"/>
          </a:xfrm>
          <a:prstGeom prst="rect">
            <a:avLst/>
          </a:prstGeom>
          <a:ln>
            <a:solidFill>
              <a:schemeClr val="tx1"/>
            </a:solidFill>
          </a:ln>
        </p:spPr>
      </p:pic>
      <p:sp>
        <p:nvSpPr>
          <p:cNvPr id="2" name="Title 1"/>
          <p:cNvSpPr>
            <a:spLocks noGrp="1"/>
          </p:cNvSpPr>
          <p:nvPr>
            <p:ph type="title"/>
          </p:nvPr>
        </p:nvSpPr>
        <p:spPr/>
        <p:txBody>
          <a:bodyPr anchor="ctr"/>
          <a:lstStyle/>
          <a:p>
            <a:r>
              <a:rPr lang="en-US" sz="2800" dirty="0"/>
              <a:t>Messaging from within an assessment</a:t>
            </a:r>
          </a:p>
        </p:txBody>
      </p:sp>
      <p:sp>
        <p:nvSpPr>
          <p:cNvPr id="10" name="Text Placeholder 3"/>
          <p:cNvSpPr txBox="1">
            <a:spLocks/>
          </p:cNvSpPr>
          <p:nvPr/>
        </p:nvSpPr>
        <p:spPr>
          <a:xfrm>
            <a:off x="228600" y="1152521"/>
            <a:ext cx="2057399" cy="4993098"/>
          </a:xfrm>
          <a:prstGeom prst="rect">
            <a:avLst/>
          </a:prstGeom>
          <a:ln>
            <a:solidFill>
              <a:schemeClr val="tx1"/>
            </a:solidFill>
          </a:ln>
        </p:spPr>
        <p:txBody>
          <a:bodyPr/>
          <a:lstStyle>
            <a:lvl1pPr marL="460375" indent="-460375" algn="l" rtl="0" eaLnBrk="1" fontAlgn="base" hangingPunct="1">
              <a:spcBef>
                <a:spcPct val="0"/>
              </a:spcBef>
              <a:spcAft>
                <a:spcPct val="25000"/>
              </a:spcAft>
              <a:buClr>
                <a:srgbClr val="007A87"/>
              </a:buClr>
              <a:buFont typeface="Times" pitchFamily="18" charset="0"/>
              <a:buChar char="•"/>
              <a:defRPr sz="2400">
                <a:solidFill>
                  <a:schemeClr val="tx1"/>
                </a:solidFill>
                <a:latin typeface="Arial Narrow" panose="020B0606020202030204" pitchFamily="34" charset="0"/>
                <a:ea typeface="+mn-ea"/>
                <a:cs typeface="Arial Narrow" panose="020B0606020202030204" pitchFamily="34" charset="0"/>
              </a:defRPr>
            </a:lvl1pPr>
            <a:lvl2pPr marL="860425" indent="-285750" algn="l" rtl="0" eaLnBrk="1" fontAlgn="base" hangingPunct="1">
              <a:spcBef>
                <a:spcPct val="0"/>
              </a:spcBef>
              <a:spcAft>
                <a:spcPct val="25000"/>
              </a:spcAft>
              <a:buClr>
                <a:srgbClr val="007A87"/>
              </a:buClr>
              <a:buFont typeface="Times" pitchFamily="18" charset="0"/>
              <a:buChar char="•"/>
              <a:defRPr sz="2400">
                <a:solidFill>
                  <a:schemeClr val="tx1"/>
                </a:solidFill>
                <a:latin typeface="Arial Narrow" panose="020B0606020202030204" pitchFamily="34" charset="0"/>
                <a:cs typeface="Arial Narrow" panose="020B0606020202030204" pitchFamily="34" charset="0"/>
              </a:defRPr>
            </a:lvl2pPr>
            <a:lvl3pPr marL="1203325"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Arial Narrow" panose="020B0606020202030204" pitchFamily="34" charset="0"/>
                <a:cs typeface="Arial Narrow" panose="020B0606020202030204" pitchFamily="34" charset="0"/>
              </a:defRPr>
            </a:lvl3pPr>
            <a:lvl4pPr marL="1600200" indent="-228600" algn="l" rtl="0" eaLnBrk="1" fontAlgn="base" hangingPunct="1">
              <a:spcBef>
                <a:spcPct val="0"/>
              </a:spcBef>
              <a:spcAft>
                <a:spcPct val="25000"/>
              </a:spcAft>
              <a:buClr>
                <a:srgbClr val="007A87"/>
              </a:buClr>
              <a:buFont typeface="Times" pitchFamily="18" charset="0"/>
              <a:buChar char="•"/>
              <a:defRPr sz="2400">
                <a:solidFill>
                  <a:schemeClr val="tx1"/>
                </a:solidFill>
                <a:latin typeface="Arial Narrow" panose="020B0606020202030204" pitchFamily="34" charset="0"/>
                <a:cs typeface="Arial Narrow" panose="020B0606020202030204" pitchFamily="34" charset="0"/>
              </a:defRPr>
            </a:lvl4pPr>
            <a:lvl5pPr marL="20574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Arial Narrow" panose="020B0606020202030204" pitchFamily="34" charset="0"/>
                <a:cs typeface="Arial Narrow" panose="020B0606020202030204" pitchFamily="34" charset="0"/>
              </a:defRPr>
            </a:lvl5pPr>
            <a:lvl6pPr marL="25146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mn-lt"/>
              </a:defRPr>
            </a:lvl6pPr>
            <a:lvl7pPr marL="29718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mn-lt"/>
              </a:defRPr>
            </a:lvl7pPr>
            <a:lvl8pPr marL="34290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mn-lt"/>
              </a:defRPr>
            </a:lvl8pPr>
            <a:lvl9pPr marL="3886200" indent="-228600" algn="l" rtl="0" eaLnBrk="1" fontAlgn="base" hangingPunct="1">
              <a:spcBef>
                <a:spcPct val="0"/>
              </a:spcBef>
              <a:spcAft>
                <a:spcPct val="25000"/>
              </a:spcAft>
              <a:buClr>
                <a:srgbClr val="007A87"/>
              </a:buClr>
              <a:buSzPct val="80000"/>
              <a:buFont typeface="Wingdings" pitchFamily="2" charset="2"/>
              <a:buChar char="§"/>
              <a:defRPr sz="2400">
                <a:solidFill>
                  <a:schemeClr val="tx1"/>
                </a:solidFill>
                <a:latin typeface="+mn-lt"/>
              </a:defRPr>
            </a:lvl9pPr>
          </a:lstStyle>
          <a:p>
            <a:pPr marL="0" indent="0">
              <a:buFont typeface="Times" pitchFamily="18" charset="0"/>
              <a:buNone/>
            </a:pPr>
            <a:r>
              <a:rPr lang="en-US" sz="1800" b="1" kern="0" dirty="0">
                <a:solidFill>
                  <a:srgbClr val="218CCC"/>
                </a:solidFill>
                <a:latin typeface="Arial" panose="020B0604020202020204" pitchFamily="34" charset="0"/>
                <a:cs typeface="Arial" panose="020B0604020202020204" pitchFamily="34" charset="0"/>
              </a:rPr>
              <a:t>To message followers  from within an Assessment:   </a:t>
            </a:r>
          </a:p>
          <a:p>
            <a:pPr marL="342900" indent="-342900">
              <a:buClr>
                <a:srgbClr val="C00000"/>
              </a:buClr>
              <a:buFont typeface="+mj-lt"/>
              <a:buAutoNum type="arabicPeriod"/>
            </a:pPr>
            <a:endParaRPr lang="en-US" sz="1400" dirty="0">
              <a:latin typeface="Arial" panose="020B0604020202020204" pitchFamily="34" charset="0"/>
              <a:cs typeface="Arial" panose="020B0604020202020204" pitchFamily="34" charset="0"/>
            </a:endParaRPr>
          </a:p>
          <a:p>
            <a:pPr marL="342900" indent="-342900">
              <a:buClrTx/>
              <a:buFont typeface="+mj-lt"/>
              <a:buAutoNum type="arabicPeriod"/>
            </a:pPr>
            <a:r>
              <a:rPr lang="en-US" sz="1400" dirty="0">
                <a:latin typeface="Arial" panose="020B0604020202020204" pitchFamily="34" charset="0"/>
                <a:cs typeface="Arial" panose="020B0604020202020204" pitchFamily="34" charset="0"/>
              </a:rPr>
              <a:t>Click the Message Followers button</a:t>
            </a:r>
          </a:p>
          <a:p>
            <a:pPr marL="342900" indent="-342900">
              <a:buClrTx/>
              <a:buFont typeface="+mj-lt"/>
              <a:buAutoNum type="arabicPeriod"/>
            </a:pPr>
            <a:r>
              <a:rPr lang="en-US" sz="1400" dirty="0">
                <a:latin typeface="Arial" panose="020B0604020202020204" pitchFamily="34" charset="0"/>
                <a:cs typeface="Arial" panose="020B0604020202020204" pitchFamily="34" charset="0"/>
              </a:rPr>
              <a:t>Select the followers to message from IAR Users Following list </a:t>
            </a:r>
          </a:p>
          <a:p>
            <a:pPr marL="342900" indent="-342900">
              <a:buClrTx/>
              <a:buFont typeface="+mj-lt"/>
              <a:buAutoNum type="arabicPeriod"/>
            </a:pPr>
            <a:r>
              <a:rPr lang="en-US" sz="1400" dirty="0">
                <a:latin typeface="Arial" panose="020B0604020202020204" pitchFamily="34" charset="0"/>
                <a:cs typeface="Arial" panose="020B0604020202020204" pitchFamily="34" charset="0"/>
              </a:rPr>
              <a:t>Click Continue </a:t>
            </a:r>
          </a:p>
          <a:p>
            <a:pPr marL="342900" indent="-342900">
              <a:buClrTx/>
              <a:buFont typeface="+mj-lt"/>
              <a:buAutoNum type="arabicPeriod"/>
            </a:pPr>
            <a:r>
              <a:rPr lang="en-US" sz="1400" dirty="0">
                <a:latin typeface="Arial" panose="020B0604020202020204" pitchFamily="34" charset="0"/>
                <a:cs typeface="Arial" panose="020B0604020202020204" pitchFamily="34" charset="0"/>
              </a:rPr>
              <a:t>Type your message</a:t>
            </a:r>
          </a:p>
          <a:p>
            <a:pPr marL="342900" indent="-342900">
              <a:buClrTx/>
              <a:buFont typeface="+mj-lt"/>
              <a:buAutoNum type="arabicPeriod"/>
            </a:pPr>
            <a:r>
              <a:rPr lang="en-US" sz="1400" dirty="0">
                <a:latin typeface="Arial" panose="020B0604020202020204" pitchFamily="34" charset="0"/>
                <a:cs typeface="Arial" panose="020B0604020202020204" pitchFamily="34" charset="0"/>
              </a:rPr>
              <a:t>Click the Send button</a:t>
            </a:r>
          </a:p>
          <a:p>
            <a:pPr marL="0" indent="0">
              <a:buFont typeface="Times" pitchFamily="18" charset="0"/>
              <a:buNone/>
            </a:pPr>
            <a:endParaRPr lang="en-US" sz="2000" kern="0" dirty="0">
              <a:solidFill>
                <a:srgbClr val="008491"/>
              </a:solidFill>
            </a:endParaRPr>
          </a:p>
        </p:txBody>
      </p:sp>
      <p:sp>
        <p:nvSpPr>
          <p:cNvPr id="4" name="Rectangle 3">
            <a:extLst>
              <a:ext uri="{C183D7F6-B498-43B3-948B-1728B52AA6E4}">
                <adec:decorative xmlns:adec="http://schemas.microsoft.com/office/drawing/2017/decorative" val="1"/>
              </a:ext>
            </a:extLst>
          </p:cNvPr>
          <p:cNvSpPr/>
          <p:nvPr/>
        </p:nvSpPr>
        <p:spPr bwMode="auto">
          <a:xfrm>
            <a:off x="2402957" y="1152521"/>
            <a:ext cx="6592186" cy="4993098"/>
          </a:xfrm>
          <a:prstGeom prst="rect">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000000"/>
              </a:solidFill>
              <a:latin typeface="Times" charset="0"/>
              <a:ea typeface="ＭＳ Ｐゴシック" charset="0"/>
            </a:endParaRPr>
          </a:p>
        </p:txBody>
      </p:sp>
      <p:sp>
        <p:nvSpPr>
          <p:cNvPr id="3" name="Rectangle 2">
            <a:extLst>
              <a:ext uri="{C183D7F6-B498-43B3-948B-1728B52AA6E4}">
                <adec:decorative xmlns:adec="http://schemas.microsoft.com/office/drawing/2017/decorative" val="1"/>
              </a:ext>
            </a:extLst>
          </p:cNvPr>
          <p:cNvSpPr/>
          <p:nvPr/>
        </p:nvSpPr>
        <p:spPr bwMode="auto">
          <a:xfrm>
            <a:off x="7833048" y="1402333"/>
            <a:ext cx="771690" cy="160743"/>
          </a:xfrm>
          <a:prstGeom prst="rect">
            <a:avLst/>
          </a:prstGeom>
          <a:noFill/>
          <a:ln w="15875" cap="flat" cmpd="sng" algn="ctr">
            <a:solidFill>
              <a:srgbClr val="D249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rgbClr val="000000"/>
              </a:solidFill>
              <a:latin typeface="Times" charset="0"/>
              <a:ea typeface="ＭＳ Ｐゴシック" charset="0"/>
            </a:endParaRPr>
          </a:p>
        </p:txBody>
      </p:sp>
      <p:sp>
        <p:nvSpPr>
          <p:cNvPr id="5" name="TextBox 4"/>
          <p:cNvSpPr txBox="1"/>
          <p:nvPr/>
        </p:nvSpPr>
        <p:spPr>
          <a:xfrm>
            <a:off x="8651630" y="1750646"/>
            <a:ext cx="265723" cy="338554"/>
          </a:xfrm>
          <a:prstGeom prst="rect">
            <a:avLst/>
          </a:prstGeom>
          <a:noFill/>
        </p:spPr>
        <p:txBody>
          <a:bodyPr wrap="square" rtlCol="0">
            <a:spAutoFit/>
          </a:bodyPr>
          <a:lstStyle/>
          <a:p>
            <a:r>
              <a:rPr lang="en-US" sz="1600" dirty="0">
                <a:latin typeface="Arial Narrow"/>
              </a:rPr>
              <a:t>1</a:t>
            </a:r>
          </a:p>
        </p:txBody>
      </p:sp>
      <p:cxnSp>
        <p:nvCxnSpPr>
          <p:cNvPr id="13" name="Straight Arrow Connector 12">
            <a:extLst>
              <a:ext uri="{C183D7F6-B498-43B3-948B-1728B52AA6E4}">
                <adec:decorative xmlns:adec="http://schemas.microsoft.com/office/drawing/2017/decorative" val="1"/>
              </a:ext>
            </a:extLst>
          </p:cNvPr>
          <p:cNvCxnSpPr/>
          <p:nvPr/>
        </p:nvCxnSpPr>
        <p:spPr bwMode="auto">
          <a:xfrm flipH="1" flipV="1">
            <a:off x="8301112" y="1637159"/>
            <a:ext cx="405226" cy="215087"/>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a:extLst>
              <a:ext uri="{C183D7F6-B498-43B3-948B-1728B52AA6E4}">
                <adec:decorative xmlns:adec="http://schemas.microsoft.com/office/drawing/2017/decorative" val="1"/>
              </a:ext>
            </a:extLst>
          </p:cNvPr>
          <p:cNvCxnSpPr/>
          <p:nvPr/>
        </p:nvCxnSpPr>
        <p:spPr bwMode="auto">
          <a:xfrm>
            <a:off x="6636930" y="5490514"/>
            <a:ext cx="287501" cy="222532"/>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6428946" y="5148366"/>
            <a:ext cx="276447" cy="350875"/>
          </a:xfrm>
          <a:prstGeom prst="rect">
            <a:avLst/>
          </a:prstGeom>
          <a:noFill/>
        </p:spPr>
        <p:txBody>
          <a:bodyPr wrap="square" rtlCol="0">
            <a:spAutoFit/>
          </a:bodyPr>
          <a:lstStyle/>
          <a:p>
            <a:r>
              <a:rPr lang="en-US" sz="1600" dirty="0">
                <a:latin typeface="Arial Narrow"/>
              </a:rPr>
              <a:t>5</a:t>
            </a:r>
          </a:p>
        </p:txBody>
      </p:sp>
      <p:sp>
        <p:nvSpPr>
          <p:cNvPr id="9" name="TextBox 8"/>
          <p:cNvSpPr txBox="1"/>
          <p:nvPr/>
        </p:nvSpPr>
        <p:spPr>
          <a:xfrm>
            <a:off x="2783105" y="4412651"/>
            <a:ext cx="297712" cy="338554"/>
          </a:xfrm>
          <a:prstGeom prst="rect">
            <a:avLst/>
          </a:prstGeom>
          <a:noFill/>
        </p:spPr>
        <p:txBody>
          <a:bodyPr wrap="square" rtlCol="0">
            <a:spAutoFit/>
          </a:bodyPr>
          <a:lstStyle/>
          <a:p>
            <a:r>
              <a:rPr lang="en-US" sz="1600" dirty="0">
                <a:latin typeface="Arial Narrow"/>
              </a:rPr>
              <a:t>4</a:t>
            </a:r>
          </a:p>
        </p:txBody>
      </p:sp>
      <p:cxnSp>
        <p:nvCxnSpPr>
          <p:cNvPr id="21" name="Straight Arrow Connector 20">
            <a:extLst>
              <a:ext uri="{C183D7F6-B498-43B3-948B-1728B52AA6E4}">
                <adec:decorative xmlns:adec="http://schemas.microsoft.com/office/drawing/2017/decorative" val="1"/>
              </a:ext>
            </a:extLst>
          </p:cNvPr>
          <p:cNvCxnSpPr/>
          <p:nvPr/>
        </p:nvCxnSpPr>
        <p:spPr bwMode="auto">
          <a:xfrm>
            <a:off x="3020748" y="4593251"/>
            <a:ext cx="233921" cy="0"/>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4340392" y="3219495"/>
            <a:ext cx="340242" cy="338554"/>
          </a:xfrm>
          <a:prstGeom prst="rect">
            <a:avLst/>
          </a:prstGeom>
          <a:noFill/>
        </p:spPr>
        <p:txBody>
          <a:bodyPr wrap="square" rtlCol="0">
            <a:spAutoFit/>
          </a:bodyPr>
          <a:lstStyle/>
          <a:p>
            <a:r>
              <a:rPr lang="en-US" sz="1600" dirty="0">
                <a:latin typeface="Arial Narrow"/>
              </a:rPr>
              <a:t>2</a:t>
            </a:r>
          </a:p>
        </p:txBody>
      </p:sp>
      <p:cxnSp>
        <p:nvCxnSpPr>
          <p:cNvPr id="15" name="Straight Arrow Connector 14">
            <a:extLst>
              <a:ext uri="{C183D7F6-B498-43B3-948B-1728B52AA6E4}">
                <adec:decorative xmlns:adec="http://schemas.microsoft.com/office/drawing/2017/decorative" val="1"/>
              </a:ext>
            </a:extLst>
          </p:cNvPr>
          <p:cNvCxnSpPr/>
          <p:nvPr/>
        </p:nvCxnSpPr>
        <p:spPr bwMode="auto">
          <a:xfrm flipV="1">
            <a:off x="4673600" y="3142254"/>
            <a:ext cx="379444" cy="202731"/>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8042424" y="4429365"/>
            <a:ext cx="318976" cy="338554"/>
          </a:xfrm>
          <a:prstGeom prst="rect">
            <a:avLst/>
          </a:prstGeom>
          <a:noFill/>
        </p:spPr>
        <p:txBody>
          <a:bodyPr wrap="square" rtlCol="0">
            <a:spAutoFit/>
          </a:bodyPr>
          <a:lstStyle/>
          <a:p>
            <a:r>
              <a:rPr lang="en-US" sz="1600" dirty="0">
                <a:latin typeface="Arial Narrow"/>
              </a:rPr>
              <a:t>3</a:t>
            </a:r>
          </a:p>
        </p:txBody>
      </p:sp>
      <p:cxnSp>
        <p:nvCxnSpPr>
          <p:cNvPr id="19" name="Straight Arrow Connector 18">
            <a:extLst>
              <a:ext uri="{C183D7F6-B498-43B3-948B-1728B52AA6E4}">
                <adec:decorative xmlns:adec="http://schemas.microsoft.com/office/drawing/2017/decorative" val="1"/>
              </a:ext>
            </a:extLst>
          </p:cNvPr>
          <p:cNvCxnSpPr/>
          <p:nvPr/>
        </p:nvCxnSpPr>
        <p:spPr bwMode="auto">
          <a:xfrm flipH="1" flipV="1">
            <a:off x="7759337" y="4103648"/>
            <a:ext cx="229064" cy="399005"/>
          </a:xfrm>
          <a:prstGeom prst="straightConnector1">
            <a:avLst/>
          </a:prstGeom>
          <a:solidFill>
            <a:schemeClr val="accent1"/>
          </a:solidFill>
          <a:ln w="158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6" name="Picture 2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64368" y="2383692"/>
            <a:ext cx="3416255" cy="1670639"/>
          </a:xfrm>
          <a:prstGeom prst="rect">
            <a:avLst/>
          </a:prstGeom>
          <a:ln>
            <a:solidFill>
              <a:srgbClr val="0070C0"/>
            </a:solidFill>
          </a:ln>
        </p:spPr>
      </p:pic>
      <p:sp>
        <p:nvSpPr>
          <p:cNvPr id="12" name="Slide Number Placeholder 11"/>
          <p:cNvSpPr>
            <a:spLocks noGrp="1"/>
          </p:cNvSpPr>
          <p:nvPr>
            <p:ph type="sldNum" sz="quarter" idx="4"/>
          </p:nvPr>
        </p:nvSpPr>
        <p:spPr/>
        <p:txBody>
          <a:bodyPr/>
          <a:lstStyle/>
          <a:p>
            <a:fld id="{8B4EBC8F-15CE-4F6F-BE75-F530780BAB6D}" type="slidenum">
              <a:rPr lang="en-US" smtClean="0"/>
              <a:pPr/>
              <a:t>30</a:t>
            </a:fld>
            <a:endParaRPr lang="en-US" dirty="0"/>
          </a:p>
        </p:txBody>
      </p:sp>
    </p:spTree>
    <p:extLst>
      <p:ext uri="{BB962C8B-B14F-4D97-AF65-F5344CB8AC3E}">
        <p14:creationId xmlns:p14="http://schemas.microsoft.com/office/powerpoint/2010/main" val="246632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51801056"/>
              </p:ext>
            </p:extLst>
          </p:nvPr>
        </p:nvGraphicFramePr>
        <p:xfrm>
          <a:off x="566687" y="1503719"/>
          <a:ext cx="7871574" cy="4089478"/>
        </p:xfrm>
        <a:graphic>
          <a:graphicData uri="http://schemas.openxmlformats.org/drawingml/2006/table">
            <a:tbl>
              <a:tblPr firstRow="1" bandRow="1">
                <a:tableStyleId>{5C22544A-7EE6-4342-B048-85BDC9FD1C3A}</a:tableStyleId>
              </a:tblPr>
              <a:tblGrid>
                <a:gridCol w="4576813">
                  <a:extLst>
                    <a:ext uri="{9D8B030D-6E8A-4147-A177-3AD203B41FA5}">
                      <a16:colId xmlns:a16="http://schemas.microsoft.com/office/drawing/2014/main" val="20000"/>
                    </a:ext>
                  </a:extLst>
                </a:gridCol>
                <a:gridCol w="1465961">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68408">
                <a:tc>
                  <a:txBody>
                    <a:bodyPr/>
                    <a:lstStyle/>
                    <a:p>
                      <a:r>
                        <a:rPr lang="en-US" sz="1600" dirty="0"/>
                        <a:t>Tasks</a:t>
                      </a:r>
                      <a:endParaRPr lang="en-CA" sz="1600" dirty="0"/>
                    </a:p>
                  </a:txBody>
                  <a:tcPr marL="68580" marR="68580" marT="34285" marB="34285"/>
                </a:tc>
                <a:tc>
                  <a:txBody>
                    <a:bodyPr/>
                    <a:lstStyle/>
                    <a:p>
                      <a:r>
                        <a:rPr lang="en-US" sz="1600" dirty="0"/>
                        <a:t>Who </a:t>
                      </a:r>
                      <a:endParaRPr lang="en-CA" sz="1600" dirty="0"/>
                    </a:p>
                  </a:txBody>
                  <a:tcPr marL="68580" marR="68580" marT="34285" marB="34285"/>
                </a:tc>
                <a:tc>
                  <a:txBody>
                    <a:bodyPr/>
                    <a:lstStyle/>
                    <a:p>
                      <a:r>
                        <a:rPr lang="en-US" sz="1600" dirty="0"/>
                        <a:t>Document</a:t>
                      </a:r>
                      <a:endParaRPr lang="en-CA" sz="1600" dirty="0"/>
                    </a:p>
                  </a:txBody>
                  <a:tcPr marL="68580" marR="68580" marT="34285" marB="34285"/>
                </a:tc>
                <a:extLst>
                  <a:ext uri="{0D108BD9-81ED-4DB2-BD59-A6C34878D82A}">
                    <a16:rowId xmlns:a16="http://schemas.microsoft.com/office/drawing/2014/main" val="10000"/>
                  </a:ext>
                </a:extLst>
              </a:tr>
              <a:tr h="473818">
                <a:tc>
                  <a:txBody>
                    <a:bodyPr/>
                    <a:lstStyle/>
                    <a:p>
                      <a:r>
                        <a:rPr lang="en-US" sz="1400" dirty="0"/>
                        <a:t>Client is referred: Enter client </a:t>
                      </a:r>
                      <a:r>
                        <a:rPr lang="en-US" sz="1400" baseline="0" dirty="0"/>
                        <a:t>information into system</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r>
                        <a:rPr lang="en-US" sz="1400" dirty="0"/>
                        <a:t>Intake Worker</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r>
                        <a:rPr lang="en-CA" sz="1400" dirty="0"/>
                        <a:t>Client referral record</a:t>
                      </a:r>
                      <a:endParaRPr lang="en-CA" sz="1400" dirty="0">
                        <a:latin typeface="Arial" panose="020B0604020202020204" pitchFamily="34" charset="0"/>
                        <a:cs typeface="Arial" panose="020B0604020202020204" pitchFamily="34" charset="0"/>
                      </a:endParaRPr>
                    </a:p>
                  </a:txBody>
                  <a:tcPr marL="68580" marR="68580" marT="34285" marB="34285"/>
                </a:tc>
                <a:extLst>
                  <a:ext uri="{0D108BD9-81ED-4DB2-BD59-A6C34878D82A}">
                    <a16:rowId xmlns:a16="http://schemas.microsoft.com/office/drawing/2014/main" val="10001"/>
                  </a:ext>
                </a:extLst>
              </a:tr>
              <a:tr h="523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t>Search for client assessments (Ax) on IAR</a:t>
                      </a:r>
                      <a:endParaRPr lang="en-CA" altLang="en-US" sz="1400" dirty="0"/>
                    </a:p>
                    <a:p>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r>
                        <a:rPr lang="en-CA" sz="1400" dirty="0"/>
                        <a:t>Intake Worker</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endParaRPr lang="en-CA" sz="1400" dirty="0">
                        <a:latin typeface="Arial" panose="020B0604020202020204" pitchFamily="34" charset="0"/>
                        <a:cs typeface="Arial" panose="020B0604020202020204" pitchFamily="34" charset="0"/>
                      </a:endParaRPr>
                    </a:p>
                  </a:txBody>
                  <a:tcPr marL="68580" marR="68580" marT="34285" marB="34285"/>
                </a:tc>
                <a:extLst>
                  <a:ext uri="{0D108BD9-81ED-4DB2-BD59-A6C34878D82A}">
                    <a16:rowId xmlns:a16="http://schemas.microsoft.com/office/drawing/2014/main" val="10002"/>
                  </a:ext>
                </a:extLst>
              </a:tr>
              <a:tr h="397571">
                <a:tc>
                  <a:txBody>
                    <a:bodyPr/>
                    <a:lstStyle/>
                    <a:p>
                      <a:r>
                        <a:rPr lang="en-CA" sz="1400" kern="1200" dirty="0"/>
                        <a:t>Download client’s Ax from IAR and attach to client file</a:t>
                      </a:r>
                      <a:endParaRPr lang="en-CA" sz="1400" kern="1200" dirty="0">
                        <a:solidFill>
                          <a:srgbClr val="000000"/>
                        </a:solidFill>
                        <a:latin typeface="Arial" panose="020B0604020202020204" pitchFamily="34" charset="0"/>
                        <a:ea typeface="+mn-ea"/>
                        <a:cs typeface="Arial" panose="020B0604020202020204" pitchFamily="34" charset="0"/>
                      </a:endParaRPr>
                    </a:p>
                  </a:txBody>
                  <a:tcPr marL="68580" marR="68580" marT="34285" marB="34285"/>
                </a:tc>
                <a:tc>
                  <a:txBody>
                    <a:bodyPr/>
                    <a:lstStyle/>
                    <a:p>
                      <a:r>
                        <a:rPr lang="en-US" sz="1400" dirty="0"/>
                        <a:t> Intake Worker</a:t>
                      </a:r>
                      <a:endParaRPr lang="en-CA" sz="1400" dirty="0">
                        <a:solidFill>
                          <a:srgbClr val="7030A0"/>
                        </a:solidFill>
                        <a:latin typeface="Arial" panose="020B0604020202020204" pitchFamily="34" charset="0"/>
                        <a:cs typeface="Arial" panose="020B0604020202020204" pitchFamily="34" charset="0"/>
                      </a:endParaRPr>
                    </a:p>
                  </a:txBody>
                  <a:tcPr marL="68580" marR="68580" marT="34285" marB="34285"/>
                </a:tc>
                <a:tc>
                  <a:txBody>
                    <a:bodyPr/>
                    <a:lstStyle/>
                    <a:p>
                      <a:r>
                        <a:rPr lang="en-US" sz="1400" dirty="0"/>
                        <a:t>client’s Ax in IAR</a:t>
                      </a:r>
                      <a:endParaRPr lang="en-CA" sz="1400" dirty="0">
                        <a:solidFill>
                          <a:srgbClr val="7030A0"/>
                        </a:solidFill>
                        <a:latin typeface="Arial" panose="020B0604020202020204" pitchFamily="34" charset="0"/>
                        <a:cs typeface="Arial" panose="020B0604020202020204" pitchFamily="34" charset="0"/>
                      </a:endParaRPr>
                    </a:p>
                  </a:txBody>
                  <a:tcPr marL="68580" marR="68580" marT="34285" marB="34285"/>
                </a:tc>
                <a:extLst>
                  <a:ext uri="{0D108BD9-81ED-4DB2-BD59-A6C34878D82A}">
                    <a16:rowId xmlns:a16="http://schemas.microsoft.com/office/drawing/2014/main" val="10003"/>
                  </a:ext>
                </a:extLst>
              </a:tr>
              <a:tr h="523680">
                <a:tc>
                  <a:txBody>
                    <a:bodyPr/>
                    <a:lstStyle/>
                    <a:p>
                      <a:r>
                        <a:rPr lang="en-US" sz="1400" dirty="0"/>
                        <a:t>Compile the referral record and notify the program</a:t>
                      </a:r>
                    </a:p>
                    <a:p>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r>
                        <a:rPr lang="en-US" sz="1400" dirty="0"/>
                        <a:t>Intake Worker</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r>
                        <a:rPr lang="en-US" sz="1400" dirty="0"/>
                        <a:t>client referral record</a:t>
                      </a:r>
                      <a:endParaRPr lang="en-CA" sz="1400" dirty="0">
                        <a:latin typeface="Arial" panose="020B0604020202020204" pitchFamily="34" charset="0"/>
                        <a:cs typeface="Arial" panose="020B0604020202020204" pitchFamily="34" charset="0"/>
                      </a:endParaRPr>
                    </a:p>
                  </a:txBody>
                  <a:tcPr marL="68580" marR="68580" marT="34285" marB="34285"/>
                </a:tc>
                <a:extLst>
                  <a:ext uri="{0D108BD9-81ED-4DB2-BD59-A6C34878D82A}">
                    <a16:rowId xmlns:a16="http://schemas.microsoft.com/office/drawing/2014/main" val="10004"/>
                  </a:ext>
                </a:extLst>
              </a:tr>
              <a:tr h="473818">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t>Review information at</a:t>
                      </a:r>
                      <a:r>
                        <a:rPr lang="en-US" sz="1400" baseline="0" dirty="0"/>
                        <a:t> </a:t>
                      </a:r>
                      <a:r>
                        <a:rPr lang="en-US" sz="1400" dirty="0"/>
                        <a:t>Team Meeting to determine eligibility</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r>
                        <a:rPr lang="en-CA" sz="1400" dirty="0"/>
                        <a:t>Team</a:t>
                      </a:r>
                      <a:r>
                        <a:rPr lang="en-CA" sz="1400" baseline="0" dirty="0"/>
                        <a:t> Members</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400" dirty="0"/>
                        <a:t>client’s Ax in IAR and client referral record</a:t>
                      </a:r>
                      <a:endParaRPr lang="en-CA" sz="1400" dirty="0">
                        <a:latin typeface="Arial" panose="020B0604020202020204" pitchFamily="34" charset="0"/>
                        <a:cs typeface="Arial" panose="020B0604020202020204" pitchFamily="34" charset="0"/>
                      </a:endParaRPr>
                    </a:p>
                  </a:txBody>
                  <a:tcPr marL="68580" marR="68580" marT="34285" marB="34285"/>
                </a:tc>
                <a:extLst>
                  <a:ext uri="{0D108BD9-81ED-4DB2-BD59-A6C34878D82A}">
                    <a16:rowId xmlns:a16="http://schemas.microsoft.com/office/drawing/2014/main" val="10005"/>
                  </a:ext>
                </a:extLst>
              </a:tr>
              <a:tr h="336253">
                <a:tc>
                  <a:txBody>
                    <a:bodyPr/>
                    <a:lstStyle/>
                    <a:p>
                      <a:r>
                        <a:rPr lang="en-CA" sz="1400" dirty="0"/>
                        <a:t>Eligible:</a:t>
                      </a:r>
                      <a:r>
                        <a:rPr lang="en-CA" sz="1400" baseline="0" dirty="0"/>
                        <a:t> initiate service</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r>
                        <a:rPr lang="en-CA" sz="1400" dirty="0"/>
                        <a:t>Primary</a:t>
                      </a:r>
                      <a:r>
                        <a:rPr lang="en-CA" sz="1400" baseline="0" dirty="0"/>
                        <a:t> Worker</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endParaRPr lang="en-CA" sz="1400" dirty="0">
                        <a:latin typeface="Arial" panose="020B0604020202020204" pitchFamily="34" charset="0"/>
                        <a:cs typeface="Arial" panose="020B0604020202020204" pitchFamily="34" charset="0"/>
                      </a:endParaRPr>
                    </a:p>
                  </a:txBody>
                  <a:tcPr marL="68580" marR="68580" marT="34285" marB="34285"/>
                </a:tc>
                <a:extLst>
                  <a:ext uri="{0D108BD9-81ED-4DB2-BD59-A6C34878D82A}">
                    <a16:rowId xmlns:a16="http://schemas.microsoft.com/office/drawing/2014/main" val="10006"/>
                  </a:ext>
                </a:extLst>
              </a:tr>
              <a:tr h="475488">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altLang="en-US" sz="1400" dirty="0"/>
                        <a:t>Search client in IAR and begin following </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r>
                        <a:rPr lang="en-CA" sz="1400" dirty="0"/>
                        <a:t>Primary</a:t>
                      </a:r>
                      <a:r>
                        <a:rPr lang="en-CA" sz="1400" baseline="0" dirty="0"/>
                        <a:t> Worker</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endParaRPr lang="en-CA" sz="1400" dirty="0">
                        <a:latin typeface="Arial" panose="020B0604020202020204" pitchFamily="34" charset="0"/>
                        <a:cs typeface="Arial" panose="020B0604020202020204" pitchFamily="34" charset="0"/>
                      </a:endParaRPr>
                    </a:p>
                  </a:txBody>
                  <a:tcPr marL="68580" marR="68580" marT="34285" marB="34285"/>
                </a:tc>
                <a:extLst>
                  <a:ext uri="{0D108BD9-81ED-4DB2-BD59-A6C34878D82A}">
                    <a16:rowId xmlns:a16="http://schemas.microsoft.com/office/drawing/2014/main" val="10007"/>
                  </a:ext>
                </a:extLst>
              </a:tr>
              <a:tr h="473818">
                <a:tc>
                  <a:txBody>
                    <a:bodyPr/>
                    <a:lstStyle/>
                    <a:p>
                      <a:pPr algn="l" fontAlgn="base">
                        <a:spcBef>
                          <a:spcPct val="0"/>
                        </a:spcBef>
                        <a:spcAft>
                          <a:spcPct val="0"/>
                        </a:spcAft>
                        <a:buFontTx/>
                        <a:buNone/>
                      </a:pPr>
                      <a:r>
                        <a:rPr lang="en-CA" altLang="en-US" sz="1400" dirty="0"/>
                        <a:t>In IAR, select Ax and message  followers (client’s circle of care)</a:t>
                      </a:r>
                      <a:endParaRPr lang="en-CA" altLang="en-US" sz="1400" dirty="0">
                        <a:latin typeface="Arial" panose="020B0604020202020204" pitchFamily="34" charset="0"/>
                        <a:cs typeface="Arial" panose="020B0604020202020204" pitchFamily="34" charset="0"/>
                      </a:endParaRPr>
                    </a:p>
                  </a:txBody>
                  <a:tcPr marL="68580" marR="68580" marT="34285" marB="34285"/>
                </a:tc>
                <a:tc>
                  <a:txBody>
                    <a:bodyPr/>
                    <a:lstStyle/>
                    <a:p>
                      <a:r>
                        <a:rPr lang="en-CA" sz="1400" dirty="0"/>
                        <a:t>Primary Worker</a:t>
                      </a:r>
                      <a:endParaRPr lang="en-CA" sz="1400" dirty="0">
                        <a:latin typeface="Arial" panose="020B0604020202020204" pitchFamily="34" charset="0"/>
                        <a:cs typeface="Arial" panose="020B0604020202020204" pitchFamily="34" charset="0"/>
                      </a:endParaRPr>
                    </a:p>
                  </a:txBody>
                  <a:tcPr marL="68580" marR="68580" marT="34285" marB="34285"/>
                </a:tc>
                <a:tc>
                  <a:txBody>
                    <a:bodyPr/>
                    <a:lstStyle/>
                    <a:p>
                      <a:endParaRPr lang="en-CA" sz="1400" dirty="0">
                        <a:latin typeface="Arial" panose="020B0604020202020204" pitchFamily="34" charset="0"/>
                        <a:cs typeface="Arial" panose="020B0604020202020204" pitchFamily="34" charset="0"/>
                      </a:endParaRPr>
                    </a:p>
                  </a:txBody>
                  <a:tcPr marL="68580" marR="68580" marT="34285" marB="34285"/>
                </a:tc>
                <a:extLst>
                  <a:ext uri="{0D108BD9-81ED-4DB2-BD59-A6C34878D82A}">
                    <a16:rowId xmlns:a16="http://schemas.microsoft.com/office/drawing/2014/main" val="10008"/>
                  </a:ext>
                </a:extLst>
              </a:tr>
            </a:tbl>
          </a:graphicData>
        </a:graphic>
      </p:graphicFrame>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9930" y="5877496"/>
            <a:ext cx="619734" cy="652352"/>
          </a:xfrm>
          <a:prstGeom prst="rect">
            <a:avLst/>
          </a:prstGeom>
        </p:spPr>
      </p:pic>
      <p:sp>
        <p:nvSpPr>
          <p:cNvPr id="8" name="TextBox 7"/>
          <p:cNvSpPr txBox="1"/>
          <p:nvPr/>
        </p:nvSpPr>
        <p:spPr>
          <a:xfrm>
            <a:off x="199930" y="5675875"/>
            <a:ext cx="598230" cy="276999"/>
          </a:xfrm>
          <a:prstGeom prst="rect">
            <a:avLst/>
          </a:prstGeom>
          <a:noFill/>
        </p:spPr>
        <p:txBody>
          <a:bodyPr wrap="square" rtlCol="0">
            <a:spAutoFit/>
          </a:bodyPr>
          <a:lstStyle/>
          <a:p>
            <a:r>
              <a:rPr lang="en-US" sz="1200" b="1" dirty="0">
                <a:solidFill>
                  <a:srgbClr val="008080"/>
                </a:solidFill>
              </a:rPr>
              <a:t>CMHA</a:t>
            </a:r>
          </a:p>
        </p:txBody>
      </p:sp>
      <p:sp>
        <p:nvSpPr>
          <p:cNvPr id="79874" name="Title 1"/>
          <p:cNvSpPr>
            <a:spLocks noGrp="1"/>
          </p:cNvSpPr>
          <p:nvPr>
            <p:ph type="title"/>
          </p:nvPr>
        </p:nvSpPr>
        <p:spPr>
          <a:xfrm>
            <a:off x="542036" y="227345"/>
            <a:ext cx="7896225" cy="992075"/>
          </a:xfrm>
        </p:spPr>
        <p:txBody>
          <a:bodyPr/>
          <a:lstStyle/>
          <a:p>
            <a:r>
              <a:rPr lang="en-US" altLang="en-US" sz="2800" dirty="0">
                <a:solidFill>
                  <a:srgbClr val="0989CB"/>
                </a:solidFill>
                <a:latin typeface="Arial" panose="020B0604020202020204" pitchFamily="34" charset="0"/>
                <a:ea typeface="+mn-ea"/>
                <a:cs typeface="Arial" panose="020B0604020202020204" pitchFamily="34" charset="0"/>
              </a:rPr>
              <a:t>Business Process Chart: </a:t>
            </a:r>
            <a:br>
              <a:rPr lang="en-US" altLang="en-US" sz="2800" dirty="0">
                <a:solidFill>
                  <a:srgbClr val="0989CB"/>
                </a:solidFill>
                <a:latin typeface="Arial" panose="020B0604020202020204" pitchFamily="34" charset="0"/>
                <a:ea typeface="+mn-ea"/>
                <a:cs typeface="Arial" panose="020B0604020202020204" pitchFamily="34" charset="0"/>
              </a:rPr>
            </a:br>
            <a:r>
              <a:rPr lang="en-US" altLang="en-US" sz="2800" dirty="0">
                <a:solidFill>
                  <a:srgbClr val="0989CB"/>
                </a:solidFill>
                <a:latin typeface="Arial" panose="020B0604020202020204" pitchFamily="34" charset="0"/>
                <a:ea typeface="+mn-ea"/>
                <a:cs typeface="Arial" panose="020B0604020202020204" pitchFamily="34" charset="0"/>
              </a:rPr>
              <a:t>Using IAR for a new Client</a:t>
            </a:r>
            <a:endParaRPr lang="en-CA" altLang="en-US" sz="2800" dirty="0">
              <a:solidFill>
                <a:srgbClr val="FF0000"/>
              </a:solidFill>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0"/>
          </p:nvPr>
        </p:nvSpPr>
        <p:spPr>
          <a:xfrm>
            <a:off x="8619969" y="6382849"/>
            <a:ext cx="684213" cy="404812"/>
          </a:xfrm>
        </p:spPr>
        <p:txBody>
          <a:bodyPr/>
          <a:lstStyle/>
          <a:p>
            <a:pPr>
              <a:defRPr/>
            </a:pPr>
            <a:fld id="{D2A29026-3351-488F-804C-9A40796840D7}" type="slidenum">
              <a:rPr lang="en-US" altLang="en-US" sz="1200" smtClean="0"/>
              <a:pPr>
                <a:defRPr/>
              </a:pPr>
              <a:t>31</a:t>
            </a:fld>
            <a:endParaRPr lang="en-US" altLang="en-US" sz="1200" dirty="0"/>
          </a:p>
        </p:txBody>
      </p:sp>
    </p:spTree>
    <p:extLst>
      <p:ext uri="{BB962C8B-B14F-4D97-AF65-F5344CB8AC3E}">
        <p14:creationId xmlns:p14="http://schemas.microsoft.com/office/powerpoint/2010/main" val="852638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01" y="265577"/>
            <a:ext cx="8275559" cy="5957670"/>
          </a:xfrm>
        </p:spPr>
        <p:txBody>
          <a:bodyPr/>
          <a:lstStyle/>
          <a:p>
            <a:pPr algn="ctr"/>
            <a:r>
              <a:rPr lang="en-CA" dirty="0"/>
              <a:t>Procedure for an existing Client</a:t>
            </a:r>
          </a:p>
        </p:txBody>
      </p:sp>
      <p:sp>
        <p:nvSpPr>
          <p:cNvPr id="3" name="Slide Number Placeholder 2"/>
          <p:cNvSpPr>
            <a:spLocks noGrp="1"/>
          </p:cNvSpPr>
          <p:nvPr>
            <p:ph type="sldNum" sz="quarter" idx="4"/>
          </p:nvPr>
        </p:nvSpPr>
        <p:spPr/>
        <p:txBody>
          <a:bodyPr/>
          <a:lstStyle/>
          <a:p>
            <a:fld id="{8B4EBC8F-15CE-4F6F-BE75-F530780BAB6D}" type="slidenum">
              <a:rPr lang="en-US" smtClean="0"/>
              <a:pPr/>
              <a:t>32</a:t>
            </a:fld>
            <a:endParaRPr lang="en-US" dirty="0"/>
          </a:p>
        </p:txBody>
      </p:sp>
    </p:spTree>
    <p:extLst>
      <p:ext uri="{BB962C8B-B14F-4D97-AF65-F5344CB8AC3E}">
        <p14:creationId xmlns:p14="http://schemas.microsoft.com/office/powerpoint/2010/main" val="3547315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40" name="Title 1"/>
          <p:cNvSpPr>
            <a:spLocks noGrp="1"/>
          </p:cNvSpPr>
          <p:nvPr>
            <p:ph type="title"/>
          </p:nvPr>
        </p:nvSpPr>
        <p:spPr>
          <a:xfrm>
            <a:off x="457200" y="322262"/>
            <a:ext cx="8229600" cy="1143000"/>
          </a:xfrm>
          <a:solidFill>
            <a:srgbClr val="009999"/>
          </a:solidFill>
        </p:spPr>
        <p:txBody>
          <a:bodyPr/>
          <a:lstStyle/>
          <a:p>
            <a:pPr eaLnBrk="1" hangingPunct="1"/>
            <a:r>
              <a:rPr lang="en-US" altLang="en-US" dirty="0">
                <a:solidFill>
                  <a:schemeClr val="bg1"/>
                </a:solidFill>
              </a:rPr>
              <a:t>Existing Client Examples</a:t>
            </a:r>
          </a:p>
        </p:txBody>
      </p:sp>
      <p:sp>
        <p:nvSpPr>
          <p:cNvPr id="3" name="Content Placeholder 2"/>
          <p:cNvSpPr>
            <a:spLocks noGrp="1"/>
          </p:cNvSpPr>
          <p:nvPr>
            <p:ph idx="1"/>
          </p:nvPr>
        </p:nvSpPr>
        <p:spPr>
          <a:xfrm>
            <a:off x="546312" y="1661390"/>
            <a:ext cx="8229600" cy="4525963"/>
          </a:xfrm>
        </p:spPr>
        <p:txBody>
          <a:bodyPr rtlCol="0">
            <a:noAutofit/>
          </a:bodyPr>
          <a:lstStyle/>
          <a:p>
            <a:pPr marL="0" indent="0" eaLnBrk="1" fontAlgn="auto" hangingPunct="1">
              <a:spcAft>
                <a:spcPts val="600"/>
              </a:spcAft>
              <a:buNone/>
              <a:defRPr/>
            </a:pPr>
            <a:r>
              <a:rPr lang="en-US" sz="2400" b="1" dirty="0">
                <a:solidFill>
                  <a:schemeClr val="tx1">
                    <a:lumMod val="95000"/>
                    <a:lumOff val="5000"/>
                  </a:schemeClr>
                </a:solidFill>
              </a:rPr>
              <a:t>Existing client, Susan,  is hospitalized</a:t>
            </a:r>
            <a:r>
              <a:rPr lang="en-US" sz="2400" dirty="0">
                <a:solidFill>
                  <a:schemeClr val="tx1">
                    <a:lumMod val="95000"/>
                    <a:lumOff val="5000"/>
                  </a:schemeClr>
                </a:solidFill>
              </a:rPr>
              <a:t> </a:t>
            </a:r>
          </a:p>
          <a:p>
            <a:pPr eaLnBrk="1" fontAlgn="auto" hangingPunct="1">
              <a:spcAft>
                <a:spcPts val="600"/>
              </a:spcAft>
              <a:defRPr/>
            </a:pPr>
            <a:r>
              <a:rPr lang="en-US" sz="1800" b="1" dirty="0">
                <a:solidFill>
                  <a:schemeClr val="tx1">
                    <a:lumMod val="95000"/>
                    <a:lumOff val="5000"/>
                  </a:schemeClr>
                </a:solidFill>
              </a:rPr>
              <a:t>The service provider receives a notification that a new assessment is available. The service provider checks IAR and finds a </a:t>
            </a:r>
            <a:r>
              <a:rPr lang="en-US" sz="1800" b="1" dirty="0" err="1">
                <a:solidFill>
                  <a:schemeClr val="tx1">
                    <a:lumMod val="95000"/>
                    <a:lumOff val="5000"/>
                  </a:schemeClr>
                </a:solidFill>
              </a:rPr>
              <a:t>interRAI</a:t>
            </a:r>
            <a:r>
              <a:rPr lang="en-US" sz="1800" b="1" dirty="0">
                <a:solidFill>
                  <a:schemeClr val="tx1">
                    <a:lumMod val="95000"/>
                    <a:lumOff val="5000"/>
                  </a:schemeClr>
                </a:solidFill>
              </a:rPr>
              <a:t> HC completed while Susan was in hospital – the common assessment completed by Home and Community Care (H&amp;CC). The assessment identifies that:</a:t>
            </a:r>
          </a:p>
          <a:p>
            <a:pPr lvl="1" eaLnBrk="1" fontAlgn="auto" hangingPunct="1">
              <a:spcAft>
                <a:spcPts val="0"/>
              </a:spcAft>
              <a:buFont typeface="Courier New" panose="02070309020205020404" pitchFamily="49" charset="0"/>
              <a:buChar char="o"/>
              <a:defRPr/>
            </a:pPr>
            <a:r>
              <a:rPr lang="en-US" sz="1600" i="1" dirty="0"/>
              <a:t> Susan had a stroke. She can walk independently, but requires support with ordinary housework and meal preparation.</a:t>
            </a:r>
          </a:p>
          <a:p>
            <a:pPr lvl="1" eaLnBrk="1" fontAlgn="auto" hangingPunct="1">
              <a:spcAft>
                <a:spcPts val="0"/>
              </a:spcAft>
              <a:buFont typeface="Courier New" panose="02070309020205020404" pitchFamily="49" charset="0"/>
              <a:buChar char="o"/>
              <a:defRPr/>
            </a:pPr>
            <a:r>
              <a:rPr lang="en-US" sz="1600" i="1" dirty="0"/>
              <a:t>Susan will receive physical and occupational therapy </a:t>
            </a:r>
          </a:p>
          <a:p>
            <a:pPr lvl="1" eaLnBrk="1" fontAlgn="auto" hangingPunct="1">
              <a:spcAft>
                <a:spcPts val="600"/>
              </a:spcAft>
              <a:buFont typeface="Courier New" panose="02070309020205020404" pitchFamily="49" charset="0"/>
              <a:buChar char="o"/>
              <a:defRPr/>
            </a:pPr>
            <a:r>
              <a:rPr lang="en-US" sz="1600" i="1" dirty="0"/>
              <a:t>Susan’s mood has deteriorated – increased symptoms of depression</a:t>
            </a:r>
          </a:p>
          <a:p>
            <a:pPr marL="0" indent="0" eaLnBrk="1" fontAlgn="auto" hangingPunct="1">
              <a:spcAft>
                <a:spcPts val="600"/>
              </a:spcAft>
              <a:buNone/>
              <a:defRPr/>
            </a:pPr>
            <a:r>
              <a:rPr lang="en-US" sz="1800" b="1" dirty="0">
                <a:solidFill>
                  <a:schemeClr val="tx1">
                    <a:lumMod val="95000"/>
                    <a:lumOff val="5000"/>
                  </a:schemeClr>
                </a:solidFill>
              </a:rPr>
              <a:t>This information helped the service provider to: </a:t>
            </a:r>
          </a:p>
          <a:p>
            <a:pPr lvl="1" eaLnBrk="1" fontAlgn="auto" hangingPunct="1">
              <a:spcAft>
                <a:spcPts val="0"/>
              </a:spcAft>
              <a:buFont typeface="Courier New" panose="02070309020205020404" pitchFamily="49" charset="0"/>
              <a:buChar char="o"/>
              <a:defRPr/>
            </a:pPr>
            <a:r>
              <a:rPr lang="en-US" sz="1600" i="1" dirty="0"/>
              <a:t>Connect with the H&amp;CC worker and inpatient social worker to collaborate on a discharge plan from hospital</a:t>
            </a:r>
          </a:p>
          <a:p>
            <a:pPr lvl="1" eaLnBrk="1" fontAlgn="auto" hangingPunct="1">
              <a:spcAft>
                <a:spcPts val="0"/>
              </a:spcAft>
              <a:buFont typeface="Courier New" panose="02070309020205020404" pitchFamily="49" charset="0"/>
              <a:buChar char="o"/>
              <a:defRPr/>
            </a:pPr>
            <a:r>
              <a:rPr lang="en-US" sz="1600" i="1" dirty="0"/>
              <a:t>Consider the impact that her physical health condition can have on her mental health</a:t>
            </a:r>
          </a:p>
          <a:p>
            <a:pPr marL="1257300" lvl="2" indent="-457200" eaLnBrk="1" fontAlgn="auto" hangingPunct="1">
              <a:spcAft>
                <a:spcPts val="0"/>
              </a:spcAft>
              <a:defRPr/>
            </a:pPr>
            <a:endParaRPr lang="en-US" sz="1050" dirty="0">
              <a:solidFill>
                <a:schemeClr val="tx1">
                  <a:lumMod val="95000"/>
                  <a:lumOff val="5000"/>
                </a:schemeClr>
              </a:solidFill>
            </a:endParaRPr>
          </a:p>
          <a:p>
            <a:pPr marL="0" indent="0" eaLnBrk="1" fontAlgn="auto" hangingPunct="1">
              <a:spcAft>
                <a:spcPts val="0"/>
              </a:spcAft>
              <a:buFont typeface="Arial" panose="020B0604020202020204" pitchFamily="34" charset="0"/>
              <a:buNone/>
              <a:defRPr/>
            </a:pPr>
            <a:r>
              <a:rPr lang="en-US" sz="2500" dirty="0">
                <a:solidFill>
                  <a:schemeClr val="tx1">
                    <a:lumMod val="95000"/>
                    <a:lumOff val="5000"/>
                  </a:schemeClr>
                </a:solidFill>
              </a:rPr>
              <a:t> 	</a:t>
            </a:r>
            <a:endParaRPr lang="en-US" dirty="0"/>
          </a:p>
        </p:txBody>
      </p:sp>
      <p:sp>
        <p:nvSpPr>
          <p:cNvPr id="2" name="Slide Number Placeholder 1"/>
          <p:cNvSpPr>
            <a:spLocks noGrp="1"/>
          </p:cNvSpPr>
          <p:nvPr>
            <p:ph type="sldNum" sz="quarter" idx="10"/>
          </p:nvPr>
        </p:nvSpPr>
        <p:spPr>
          <a:xfrm rot="152590">
            <a:off x="6635262" y="6520473"/>
            <a:ext cx="2133600" cy="365125"/>
          </a:xfrm>
        </p:spPr>
        <p:txBody>
          <a:bodyPr/>
          <a:lstStyle/>
          <a:p>
            <a:pPr>
              <a:defRPr/>
            </a:pPr>
            <a:fld id="{6D884049-AE42-4547-B1A9-6433DEC8E5DE}" type="slidenum">
              <a:rPr lang="en-US" sz="1100" smtClean="0">
                <a:solidFill>
                  <a:schemeClr val="tx1"/>
                </a:solidFill>
              </a:rPr>
              <a:pPr>
                <a:defRPr/>
              </a:pPr>
              <a:t>33</a:t>
            </a:fld>
            <a:endParaRPr lang="en-US" sz="1100" dirty="0">
              <a:solidFill>
                <a:schemeClr val="tx1"/>
              </a:solidFill>
            </a:endParaRPr>
          </a:p>
        </p:txBody>
      </p:sp>
    </p:spTree>
    <p:extLst>
      <p:ext uri="{BB962C8B-B14F-4D97-AF65-F5344CB8AC3E}">
        <p14:creationId xmlns:p14="http://schemas.microsoft.com/office/powerpoint/2010/main" val="235592876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49209018"/>
              </p:ext>
            </p:extLst>
          </p:nvPr>
        </p:nvGraphicFramePr>
        <p:xfrm>
          <a:off x="905070" y="1735494"/>
          <a:ext cx="7177850" cy="4114075"/>
        </p:xfrm>
        <a:graphic>
          <a:graphicData uri="http://schemas.openxmlformats.org/drawingml/2006/table">
            <a:tbl>
              <a:tblPr firstRow="1" bandRow="1">
                <a:tableStyleId>{5C22544A-7EE6-4342-B048-85BDC9FD1C3A}</a:tableStyleId>
              </a:tblPr>
              <a:tblGrid>
                <a:gridCol w="2373858">
                  <a:extLst>
                    <a:ext uri="{9D8B030D-6E8A-4147-A177-3AD203B41FA5}">
                      <a16:colId xmlns:a16="http://schemas.microsoft.com/office/drawing/2014/main" val="20000"/>
                    </a:ext>
                  </a:extLst>
                </a:gridCol>
                <a:gridCol w="2401996">
                  <a:extLst>
                    <a:ext uri="{9D8B030D-6E8A-4147-A177-3AD203B41FA5}">
                      <a16:colId xmlns:a16="http://schemas.microsoft.com/office/drawing/2014/main" val="20001"/>
                    </a:ext>
                  </a:extLst>
                </a:gridCol>
                <a:gridCol w="2401996">
                  <a:extLst>
                    <a:ext uri="{9D8B030D-6E8A-4147-A177-3AD203B41FA5}">
                      <a16:colId xmlns:a16="http://schemas.microsoft.com/office/drawing/2014/main" val="20002"/>
                    </a:ext>
                  </a:extLst>
                </a:gridCol>
              </a:tblGrid>
              <a:tr h="338075">
                <a:tc>
                  <a:txBody>
                    <a:bodyPr/>
                    <a:lstStyle/>
                    <a:p>
                      <a:r>
                        <a:rPr lang="en-US" sz="1600" dirty="0"/>
                        <a:t>Tasks</a:t>
                      </a:r>
                      <a:endParaRPr lang="en-CA" sz="1600" dirty="0"/>
                    </a:p>
                  </a:txBody>
                  <a:tcPr marL="68580" marR="68580" marT="34285" marB="34285"/>
                </a:tc>
                <a:tc>
                  <a:txBody>
                    <a:bodyPr/>
                    <a:lstStyle/>
                    <a:p>
                      <a:r>
                        <a:rPr lang="en-US" sz="1600" dirty="0"/>
                        <a:t>Who </a:t>
                      </a:r>
                      <a:endParaRPr lang="en-CA" sz="1600" dirty="0"/>
                    </a:p>
                  </a:txBody>
                  <a:tcPr marL="68580" marR="68580" marT="34285" marB="34285"/>
                </a:tc>
                <a:tc>
                  <a:txBody>
                    <a:bodyPr/>
                    <a:lstStyle/>
                    <a:p>
                      <a:r>
                        <a:rPr lang="en-US" sz="1600" dirty="0"/>
                        <a:t>Document</a:t>
                      </a:r>
                      <a:endParaRPr lang="en-CA" sz="1600" dirty="0"/>
                    </a:p>
                  </a:txBody>
                  <a:tcPr marL="68580" marR="68580" marT="34285" marB="34285"/>
                </a:tc>
                <a:extLst>
                  <a:ext uri="{0D108BD9-81ED-4DB2-BD59-A6C34878D82A}">
                    <a16:rowId xmlns:a16="http://schemas.microsoft.com/office/drawing/2014/main" val="10000"/>
                  </a:ext>
                </a:extLst>
              </a:tr>
              <a:tr h="53401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ltLang="en-US" sz="1200" kern="1200" dirty="0">
                          <a:solidFill>
                            <a:schemeClr val="dk1"/>
                          </a:solidFill>
                          <a:latin typeface="+mn-lt"/>
                          <a:ea typeface="+mn-ea"/>
                          <a:cs typeface="+mn-cs"/>
                        </a:rPr>
                        <a:t>Notification of an update in IAR</a:t>
                      </a:r>
                      <a:endParaRPr lang="en-CA" altLang="en-US" sz="1200" kern="1200" dirty="0">
                        <a:solidFill>
                          <a:schemeClr val="dk1"/>
                        </a:solidFill>
                        <a:latin typeface="+mn-lt"/>
                        <a:ea typeface="+mn-ea"/>
                        <a:cs typeface="+mn-cs"/>
                      </a:endParaRPr>
                    </a:p>
                    <a:p>
                      <a:endParaRPr lang="en-CA" sz="1200" dirty="0"/>
                    </a:p>
                  </a:txBody>
                  <a:tcPr marL="68580" marR="68580" marT="34285" marB="34285"/>
                </a:tc>
                <a:tc>
                  <a:txBody>
                    <a:bodyPr/>
                    <a:lstStyle/>
                    <a:p>
                      <a:r>
                        <a:rPr lang="en-US" sz="1200" dirty="0"/>
                        <a:t>Service Provider </a:t>
                      </a:r>
                      <a:endParaRPr lang="en-CA" sz="1200" dirty="0"/>
                    </a:p>
                  </a:txBody>
                  <a:tcPr marL="68580" marR="68580" marT="34285" marB="34285"/>
                </a:tc>
                <a:tc>
                  <a:txBody>
                    <a:bodyPr/>
                    <a:lstStyle/>
                    <a:p>
                      <a:r>
                        <a:rPr lang="en-CA" sz="1200" dirty="0"/>
                        <a:t>Email</a:t>
                      </a:r>
                    </a:p>
                  </a:txBody>
                  <a:tcPr marL="68580" marR="68580" marT="34285" marB="34285"/>
                </a:tc>
                <a:extLst>
                  <a:ext uri="{0D108BD9-81ED-4DB2-BD59-A6C34878D82A}">
                    <a16:rowId xmlns:a16="http://schemas.microsoft.com/office/drawing/2014/main" val="10001"/>
                  </a:ext>
                </a:extLst>
              </a:tr>
              <a:tr h="512743">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ltLang="en-US" sz="1200" dirty="0">
                          <a:cs typeface="Arial" panose="020B0604020202020204" pitchFamily="34" charset="0"/>
                        </a:rPr>
                        <a:t>Log into IAR and check messages </a:t>
                      </a:r>
                      <a:endParaRPr lang="en-CA" altLang="en-US" sz="1200" dirty="0">
                        <a:cs typeface="Arial" panose="020B0604020202020204" pitchFamily="34" charset="0"/>
                      </a:endParaRPr>
                    </a:p>
                    <a:p>
                      <a:endParaRPr lang="en-CA" sz="1200" dirty="0"/>
                    </a:p>
                  </a:txBody>
                  <a:tcPr marL="68580" marR="68580" marT="34285" marB="34285"/>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dirty="0"/>
                        <a:t>Service Provider </a:t>
                      </a:r>
                      <a:endParaRPr lang="en-CA" sz="1200" dirty="0"/>
                    </a:p>
                    <a:p>
                      <a:endParaRPr lang="en-CA" sz="1200" dirty="0"/>
                    </a:p>
                  </a:txBody>
                  <a:tcPr marL="68580" marR="68580" marT="34285" marB="34285"/>
                </a:tc>
                <a:tc>
                  <a:txBody>
                    <a:bodyPr/>
                    <a:lstStyle/>
                    <a:p>
                      <a:endParaRPr lang="en-CA" sz="1200" dirty="0"/>
                    </a:p>
                  </a:txBody>
                  <a:tcPr marL="68580" marR="68580" marT="34285" marB="34285"/>
                </a:tc>
                <a:extLst>
                  <a:ext uri="{0D108BD9-81ED-4DB2-BD59-A6C34878D82A}">
                    <a16:rowId xmlns:a16="http://schemas.microsoft.com/office/drawing/2014/main" val="10002"/>
                  </a:ext>
                </a:extLst>
              </a:tr>
              <a:tr h="667915">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ltLang="en-US" sz="1200" dirty="0">
                          <a:cs typeface="Arial" panose="020B0604020202020204" pitchFamily="34" charset="0"/>
                        </a:rPr>
                        <a:t>Click on Ax attachments link within the message</a:t>
                      </a:r>
                      <a:endParaRPr lang="en-CA" altLang="en-US" sz="1200" dirty="0">
                        <a:cs typeface="Arial" panose="020B0604020202020204" pitchFamily="34" charset="0"/>
                      </a:endParaRPr>
                    </a:p>
                    <a:p>
                      <a:endParaRPr lang="en-CA" sz="1200" dirty="0"/>
                    </a:p>
                  </a:txBody>
                  <a:tcPr marL="68580" marR="68580" marT="34285" marB="34285"/>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dirty="0"/>
                        <a:t>Service Provider </a:t>
                      </a:r>
                      <a:endParaRPr lang="en-CA" sz="1200" dirty="0"/>
                    </a:p>
                    <a:p>
                      <a:pPr marL="0" marR="0" lvl="0" indent="0" algn="l" defTabSz="685783" rtl="0" eaLnBrk="1" fontAlgn="auto" latinLnBrk="0" hangingPunct="1">
                        <a:lnSpc>
                          <a:spcPct val="100000"/>
                        </a:lnSpc>
                        <a:spcBef>
                          <a:spcPts val="0"/>
                        </a:spcBef>
                        <a:spcAft>
                          <a:spcPts val="0"/>
                        </a:spcAft>
                        <a:buClrTx/>
                        <a:buSzTx/>
                        <a:buFontTx/>
                        <a:buNone/>
                        <a:tabLst/>
                        <a:defRPr/>
                      </a:pPr>
                      <a:endParaRPr lang="en-CA" sz="1200" dirty="0"/>
                    </a:p>
                    <a:p>
                      <a:endParaRPr lang="en-CA" sz="1200" dirty="0"/>
                    </a:p>
                  </a:txBody>
                  <a:tcPr marL="68580" marR="68580" marT="34285" marB="34285"/>
                </a:tc>
                <a:tc>
                  <a:txBody>
                    <a:bodyPr/>
                    <a:lstStyle/>
                    <a:p>
                      <a:endParaRPr lang="en-CA" sz="1200" dirty="0"/>
                    </a:p>
                  </a:txBody>
                  <a:tcPr marL="68580" marR="68580" marT="34285" marB="34285"/>
                </a:tc>
                <a:extLst>
                  <a:ext uri="{0D108BD9-81ED-4DB2-BD59-A6C34878D82A}">
                    <a16:rowId xmlns:a16="http://schemas.microsoft.com/office/drawing/2014/main" val="10003"/>
                  </a:ext>
                </a:extLst>
              </a:tr>
              <a:tr h="527598">
                <a:tc>
                  <a:txBody>
                    <a:bodyPr/>
                    <a:lstStyle/>
                    <a:p>
                      <a:r>
                        <a:rPr lang="en-US" sz="1200" dirty="0"/>
                        <a:t>View Ax in IAR</a:t>
                      </a:r>
                      <a:endParaRPr lang="en-CA" sz="1200" dirty="0"/>
                    </a:p>
                  </a:txBody>
                  <a:tcPr marL="68580" marR="68580" marT="34285" marB="34285"/>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dirty="0"/>
                        <a:t>Service Provider </a:t>
                      </a:r>
                      <a:endParaRPr lang="en-CA" sz="1200" dirty="0"/>
                    </a:p>
                    <a:p>
                      <a:endParaRPr lang="en-CA" sz="1200" dirty="0"/>
                    </a:p>
                  </a:txBody>
                  <a:tcPr marL="68580" marR="68580" marT="34285" marB="34285"/>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sz="1200" dirty="0"/>
                        <a:t>Client</a:t>
                      </a:r>
                      <a:r>
                        <a:rPr lang="en-CA" sz="1200" baseline="0" dirty="0"/>
                        <a:t> </a:t>
                      </a:r>
                      <a:r>
                        <a:rPr lang="en-CA" sz="1200" dirty="0"/>
                        <a:t>Ax in IAR</a:t>
                      </a:r>
                    </a:p>
                    <a:p>
                      <a:endParaRPr lang="en-CA" sz="1200" dirty="0"/>
                    </a:p>
                  </a:txBody>
                  <a:tcPr marL="68580" marR="68580" marT="34285" marB="34285"/>
                </a:tc>
                <a:extLst>
                  <a:ext uri="{0D108BD9-81ED-4DB2-BD59-A6C34878D82A}">
                    <a16:rowId xmlns:a16="http://schemas.microsoft.com/office/drawing/2014/main" val="10004"/>
                  </a:ext>
                </a:extLst>
              </a:tr>
              <a:tr h="667915">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altLang="en-US" sz="1200" dirty="0">
                          <a:solidFill>
                            <a:schemeClr val="tx1"/>
                          </a:solidFill>
                          <a:cs typeface="Arial" panose="020B0604020202020204" pitchFamily="34" charset="0"/>
                        </a:rPr>
                        <a:t>If required,</a:t>
                      </a:r>
                      <a:r>
                        <a:rPr lang="en-US" altLang="en-US" sz="1200" baseline="0" dirty="0">
                          <a:solidFill>
                            <a:schemeClr val="tx1"/>
                          </a:solidFill>
                          <a:cs typeface="Arial" panose="020B0604020202020204" pitchFamily="34" charset="0"/>
                        </a:rPr>
                        <a:t> </a:t>
                      </a:r>
                      <a:r>
                        <a:rPr lang="en-US" altLang="en-US" sz="1200" dirty="0">
                          <a:solidFill>
                            <a:schemeClr val="tx1"/>
                          </a:solidFill>
                          <a:cs typeface="Arial" panose="020B0604020202020204" pitchFamily="34" charset="0"/>
                        </a:rPr>
                        <a:t>contact other HSP using  IAR messaging or phone</a:t>
                      </a:r>
                      <a:endParaRPr lang="en-CA" altLang="en-US" sz="1200" dirty="0">
                        <a:solidFill>
                          <a:schemeClr val="tx1"/>
                        </a:solidFill>
                        <a:cs typeface="Arial" panose="020B0604020202020204" pitchFamily="34" charset="0"/>
                      </a:endParaRPr>
                    </a:p>
                    <a:p>
                      <a:endParaRPr lang="en-CA" sz="1200" kern="1200" dirty="0">
                        <a:solidFill>
                          <a:schemeClr val="dk1"/>
                        </a:solidFill>
                        <a:latin typeface="+mn-lt"/>
                        <a:ea typeface="+mn-ea"/>
                        <a:cs typeface="+mn-cs"/>
                      </a:endParaRPr>
                    </a:p>
                  </a:txBody>
                  <a:tcPr marL="68580" marR="68580" marT="34285" marB="34285"/>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dirty="0"/>
                        <a:t>Service Provider </a:t>
                      </a:r>
                      <a:endParaRPr lang="en-CA" sz="1200" dirty="0"/>
                    </a:p>
                    <a:p>
                      <a:endParaRPr lang="en-CA" sz="1200" dirty="0">
                        <a:solidFill>
                          <a:srgbClr val="7030A0"/>
                        </a:solidFill>
                      </a:endParaRPr>
                    </a:p>
                  </a:txBody>
                  <a:tcPr marL="68580" marR="68580" marT="34285" marB="34285"/>
                </a:tc>
                <a:tc>
                  <a:txBody>
                    <a:bodyPr/>
                    <a:lstStyle/>
                    <a:p>
                      <a:endParaRPr lang="en-CA" sz="1200" kern="1200" dirty="0">
                        <a:solidFill>
                          <a:schemeClr val="dk1"/>
                        </a:solidFill>
                        <a:latin typeface="+mn-lt"/>
                        <a:ea typeface="+mn-ea"/>
                        <a:cs typeface="+mn-cs"/>
                      </a:endParaRPr>
                    </a:p>
                  </a:txBody>
                  <a:tcPr marL="68580" marR="68580" marT="34285" marB="34285"/>
                </a:tc>
                <a:extLst>
                  <a:ext uri="{0D108BD9-81ED-4DB2-BD59-A6C34878D82A}">
                    <a16:rowId xmlns:a16="http://schemas.microsoft.com/office/drawing/2014/main" val="10005"/>
                  </a:ext>
                </a:extLst>
              </a:tr>
              <a:tr h="865819">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Review/revise</a:t>
                      </a:r>
                      <a:r>
                        <a:rPr lang="en-US" sz="1200" kern="1200" baseline="0" dirty="0">
                          <a:solidFill>
                            <a:schemeClr val="dk1"/>
                          </a:solidFill>
                          <a:latin typeface="+mn-lt"/>
                          <a:ea typeface="+mn-ea"/>
                          <a:cs typeface="+mn-cs"/>
                        </a:rPr>
                        <a:t> </a:t>
                      </a:r>
                      <a:r>
                        <a:rPr lang="en-US" sz="1200" kern="1200" dirty="0">
                          <a:solidFill>
                            <a:schemeClr val="dk1"/>
                          </a:solidFill>
                          <a:latin typeface="+mn-lt"/>
                          <a:ea typeface="+mn-ea"/>
                          <a:cs typeface="+mn-cs"/>
                        </a:rPr>
                        <a:t>service plan </a:t>
                      </a:r>
                      <a:r>
                        <a:rPr lang="en-US" altLang="en-US" sz="1200" kern="1200" dirty="0">
                          <a:solidFill>
                            <a:schemeClr val="dk1"/>
                          </a:solidFill>
                          <a:latin typeface="+mn-lt"/>
                          <a:ea typeface="+mn-ea"/>
                          <a:cs typeface="+mn-cs"/>
                        </a:rPr>
                        <a:t>based on Ax accessed through IAR and coordination with other HSP</a:t>
                      </a:r>
                      <a:endParaRPr lang="en-CA" altLang="en-US" sz="1200" kern="1200" dirty="0">
                        <a:solidFill>
                          <a:schemeClr val="dk1"/>
                        </a:solidFill>
                        <a:latin typeface="+mn-lt"/>
                        <a:ea typeface="+mn-ea"/>
                        <a:cs typeface="+mn-cs"/>
                      </a:endParaRPr>
                    </a:p>
                    <a:p>
                      <a:endParaRPr lang="en-CA" sz="1200" kern="1200" dirty="0">
                        <a:solidFill>
                          <a:schemeClr val="dk1"/>
                        </a:solidFill>
                        <a:latin typeface="+mn-lt"/>
                        <a:ea typeface="+mn-ea"/>
                        <a:cs typeface="+mn-cs"/>
                      </a:endParaRPr>
                    </a:p>
                  </a:txBody>
                  <a:tcPr marL="68580" marR="68580" marT="34285" marB="34285"/>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200" dirty="0"/>
                        <a:t>Service Provider and client</a:t>
                      </a:r>
                      <a:endParaRPr lang="en-CA" sz="1200" dirty="0">
                        <a:solidFill>
                          <a:srgbClr val="7030A0"/>
                        </a:solidFill>
                      </a:endParaRPr>
                    </a:p>
                  </a:txBody>
                  <a:tcPr marL="68580" marR="68580" marT="34285" marB="34285"/>
                </a:tc>
                <a:tc>
                  <a:txBody>
                    <a:bodyPr/>
                    <a:lstStyle/>
                    <a:p>
                      <a:r>
                        <a:rPr lang="en-CA" sz="1200" kern="1200" dirty="0">
                          <a:solidFill>
                            <a:schemeClr val="dk1"/>
                          </a:solidFill>
                          <a:latin typeface="+mn-lt"/>
                          <a:ea typeface="+mn-ea"/>
                          <a:cs typeface="+mn-cs"/>
                        </a:rPr>
                        <a:t>Client service plan</a:t>
                      </a:r>
                    </a:p>
                  </a:txBody>
                  <a:tcPr marL="68580" marR="68580" marT="34285" marB="34285"/>
                </a:tc>
                <a:extLst>
                  <a:ext uri="{0D108BD9-81ED-4DB2-BD59-A6C34878D82A}">
                    <a16:rowId xmlns:a16="http://schemas.microsoft.com/office/drawing/2014/main" val="10006"/>
                  </a:ext>
                </a:extLst>
              </a:tr>
            </a:tbl>
          </a:graphicData>
        </a:graphic>
      </p:graphicFrame>
      <p:sp>
        <p:nvSpPr>
          <p:cNvPr id="4" name="TextBox 3"/>
          <p:cNvSpPr txBox="1"/>
          <p:nvPr/>
        </p:nvSpPr>
        <p:spPr>
          <a:xfrm>
            <a:off x="157294" y="5610114"/>
            <a:ext cx="591829" cy="276999"/>
          </a:xfrm>
          <a:prstGeom prst="rect">
            <a:avLst/>
          </a:prstGeom>
          <a:noFill/>
        </p:spPr>
        <p:txBody>
          <a:bodyPr wrap="none" rtlCol="0">
            <a:spAutoFit/>
          </a:bodyPr>
          <a:lstStyle/>
          <a:p>
            <a:r>
              <a:rPr lang="en-US" sz="1200" b="1" dirty="0">
                <a:solidFill>
                  <a:srgbClr val="008080"/>
                </a:solidFill>
              </a:rPr>
              <a:t>CMHA</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204" y="5825962"/>
            <a:ext cx="591919" cy="623073"/>
          </a:xfrm>
          <a:prstGeom prst="rect">
            <a:avLst/>
          </a:prstGeom>
        </p:spPr>
      </p:pic>
      <p:sp>
        <p:nvSpPr>
          <p:cNvPr id="79874" name="Title 1"/>
          <p:cNvSpPr>
            <a:spLocks noGrp="1"/>
          </p:cNvSpPr>
          <p:nvPr>
            <p:ph type="title"/>
          </p:nvPr>
        </p:nvSpPr>
        <p:spPr>
          <a:xfrm>
            <a:off x="468313" y="334373"/>
            <a:ext cx="8229600" cy="1081087"/>
          </a:xfrm>
        </p:spPr>
        <p:txBody>
          <a:bodyPr/>
          <a:lstStyle/>
          <a:p>
            <a:r>
              <a:rPr lang="en-US" altLang="en-US" sz="2800" dirty="0">
                <a:solidFill>
                  <a:srgbClr val="0989CB"/>
                </a:solidFill>
                <a:latin typeface="Arial" panose="020B0604020202020204" pitchFamily="34" charset="0"/>
                <a:ea typeface="+mn-ea"/>
                <a:cs typeface="Arial" panose="020B0604020202020204" pitchFamily="34" charset="0"/>
              </a:rPr>
              <a:t>Business Process Chart:</a:t>
            </a:r>
            <a:br>
              <a:rPr lang="en-US" altLang="en-US" sz="2800" dirty="0">
                <a:solidFill>
                  <a:srgbClr val="0989CB"/>
                </a:solidFill>
                <a:latin typeface="Arial" panose="020B0604020202020204" pitchFamily="34" charset="0"/>
                <a:ea typeface="+mn-ea"/>
                <a:cs typeface="Arial" panose="020B0604020202020204" pitchFamily="34" charset="0"/>
              </a:rPr>
            </a:br>
            <a:r>
              <a:rPr lang="en-US" altLang="en-US" sz="2800" dirty="0">
                <a:solidFill>
                  <a:srgbClr val="0989CB"/>
                </a:solidFill>
                <a:latin typeface="Arial" panose="020B0604020202020204" pitchFamily="34" charset="0"/>
                <a:cs typeface="Arial" panose="020B0604020202020204" pitchFamily="34" charset="0"/>
              </a:rPr>
              <a:t>Using IAR for an existing client</a:t>
            </a:r>
            <a:endParaRPr lang="en-CA" altLang="en-US" sz="2800" dirty="0">
              <a:solidFill>
                <a:srgbClr val="FF0000"/>
              </a:solidFill>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0"/>
          </p:nvPr>
        </p:nvSpPr>
        <p:spPr>
          <a:xfrm>
            <a:off x="8459787" y="6351108"/>
            <a:ext cx="684213" cy="404812"/>
          </a:xfrm>
        </p:spPr>
        <p:txBody>
          <a:bodyPr/>
          <a:lstStyle/>
          <a:p>
            <a:pPr>
              <a:defRPr/>
            </a:pPr>
            <a:fld id="{D2A29026-3351-488F-804C-9A40796840D7}" type="slidenum">
              <a:rPr lang="en-US" altLang="en-US" sz="1200" smtClean="0"/>
              <a:pPr>
                <a:defRPr/>
              </a:pPr>
              <a:t>34</a:t>
            </a:fld>
            <a:endParaRPr lang="en-US" altLang="en-US" sz="1200" dirty="0"/>
          </a:p>
        </p:txBody>
      </p:sp>
    </p:spTree>
    <p:extLst>
      <p:ext uri="{BB962C8B-B14F-4D97-AF65-F5344CB8AC3E}">
        <p14:creationId xmlns:p14="http://schemas.microsoft.com/office/powerpoint/2010/main" val="807135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262" y="5936911"/>
            <a:ext cx="571079" cy="601136"/>
          </a:xfrm>
          <a:prstGeom prst="rect">
            <a:avLst/>
          </a:prstGeom>
        </p:spPr>
      </p:pic>
      <p:sp>
        <p:nvSpPr>
          <p:cNvPr id="27" name="TextBox 26"/>
          <p:cNvSpPr txBox="1"/>
          <p:nvPr/>
        </p:nvSpPr>
        <p:spPr>
          <a:xfrm>
            <a:off x="135886" y="5731494"/>
            <a:ext cx="591829" cy="276999"/>
          </a:xfrm>
          <a:prstGeom prst="rect">
            <a:avLst/>
          </a:prstGeom>
          <a:noFill/>
        </p:spPr>
        <p:txBody>
          <a:bodyPr wrap="none" rtlCol="0">
            <a:spAutoFit/>
          </a:bodyPr>
          <a:lstStyle/>
          <a:p>
            <a:r>
              <a:rPr lang="en-US" sz="1200" b="1" dirty="0">
                <a:solidFill>
                  <a:srgbClr val="008080"/>
                </a:solidFill>
              </a:rPr>
              <a:t>CMHA</a:t>
            </a:r>
          </a:p>
        </p:txBody>
      </p:sp>
      <p:sp>
        <p:nvSpPr>
          <p:cNvPr id="80898" name="Title 1"/>
          <p:cNvSpPr>
            <a:spLocks noGrp="1"/>
          </p:cNvSpPr>
          <p:nvPr>
            <p:ph type="title"/>
          </p:nvPr>
        </p:nvSpPr>
        <p:spPr>
          <a:xfrm>
            <a:off x="431802" y="274453"/>
            <a:ext cx="8229600" cy="1081087"/>
          </a:xfrm>
        </p:spPr>
        <p:txBody>
          <a:bodyPr/>
          <a:lstStyle/>
          <a:p>
            <a:r>
              <a:rPr lang="en-US" altLang="en-US" sz="2800" dirty="0">
                <a:solidFill>
                  <a:srgbClr val="0989CB"/>
                </a:solidFill>
                <a:latin typeface="Arial" panose="020B0604020202020204" pitchFamily="34" charset="0"/>
                <a:ea typeface="+mn-ea"/>
                <a:cs typeface="Arial" panose="020B0604020202020204" pitchFamily="34" charset="0"/>
              </a:rPr>
              <a:t>Business Process Map:</a:t>
            </a:r>
            <a:br>
              <a:rPr lang="en-US" altLang="en-US" sz="2800" dirty="0">
                <a:solidFill>
                  <a:srgbClr val="0989CB"/>
                </a:solidFill>
                <a:latin typeface="Arial" panose="020B0604020202020204" pitchFamily="34" charset="0"/>
                <a:ea typeface="+mn-ea"/>
                <a:cs typeface="Arial" panose="020B0604020202020204" pitchFamily="34" charset="0"/>
              </a:rPr>
            </a:br>
            <a:r>
              <a:rPr lang="en-US" altLang="en-US" sz="2800" dirty="0">
                <a:solidFill>
                  <a:srgbClr val="0989CB"/>
                </a:solidFill>
                <a:latin typeface="Arial" panose="020B0604020202020204" pitchFamily="34" charset="0"/>
                <a:ea typeface="+mn-ea"/>
                <a:cs typeface="Arial" panose="020B0604020202020204" pitchFamily="34" charset="0"/>
              </a:rPr>
              <a:t>Using IAR for an existing Client</a:t>
            </a:r>
            <a:endParaRPr lang="en-CA" altLang="en-US" sz="2800" dirty="0">
              <a:solidFill>
                <a:srgbClr val="0989CB"/>
              </a:solidFill>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0"/>
          </p:nvPr>
        </p:nvSpPr>
        <p:spPr>
          <a:xfrm>
            <a:off x="8542034" y="6538047"/>
            <a:ext cx="684213" cy="404812"/>
          </a:xfrm>
        </p:spPr>
        <p:txBody>
          <a:bodyPr/>
          <a:lstStyle/>
          <a:p>
            <a:pPr>
              <a:defRPr/>
            </a:pPr>
            <a:fld id="{D2A29026-3351-488F-804C-9A40796840D7}" type="slidenum">
              <a:rPr lang="en-US" altLang="en-US" sz="1200" smtClean="0"/>
              <a:pPr>
                <a:defRPr/>
              </a:pPr>
              <a:t>35</a:t>
            </a:fld>
            <a:endParaRPr lang="en-US" altLang="en-US" sz="1200" dirty="0"/>
          </a:p>
        </p:txBody>
      </p:sp>
      <p:pic>
        <p:nvPicPr>
          <p:cNvPr id="6" name="Picture 5" descr="Business process map when using IAR for an existing client&#10;">
            <a:extLst>
              <a:ext uri="{FF2B5EF4-FFF2-40B4-BE49-F238E27FC236}">
                <a16:creationId xmlns:a16="http://schemas.microsoft.com/office/drawing/2014/main" id="{2D4292E7-453C-4B29-A941-91CC5FC790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871" y="1284805"/>
            <a:ext cx="8196269" cy="4585188"/>
          </a:xfrm>
          <a:prstGeom prst="rect">
            <a:avLst/>
          </a:prstGeom>
        </p:spPr>
      </p:pic>
    </p:spTree>
    <p:extLst>
      <p:ext uri="{BB962C8B-B14F-4D97-AF65-F5344CB8AC3E}">
        <p14:creationId xmlns:p14="http://schemas.microsoft.com/office/powerpoint/2010/main" val="2974299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14839" y="141321"/>
            <a:ext cx="4594524" cy="3048602"/>
          </a:xfrm>
        </p:spPr>
      </p:pic>
      <p:sp>
        <p:nvSpPr>
          <p:cNvPr id="6" name="Subtitle 7"/>
          <p:cNvSpPr txBox="1">
            <a:spLocks/>
          </p:cNvSpPr>
          <p:nvPr/>
        </p:nvSpPr>
        <p:spPr bwMode="auto">
          <a:xfrm>
            <a:off x="2730825" y="4413817"/>
            <a:ext cx="5286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endParaRPr lang="en-US" sz="2000" kern="0" dirty="0"/>
          </a:p>
          <a:p>
            <a:pPr>
              <a:buAutoNum type="arabicPeriod"/>
              <a:defRPr/>
            </a:pPr>
            <a:r>
              <a:rPr lang="en-US" sz="1800" kern="0" dirty="0">
                <a:solidFill>
                  <a:srgbClr val="000000"/>
                </a:solidFill>
              </a:rPr>
              <a:t>Business Process Mapping</a:t>
            </a:r>
          </a:p>
          <a:p>
            <a:pPr>
              <a:buAutoNum type="arabicPeriod"/>
              <a:defRPr/>
            </a:pPr>
            <a:r>
              <a:rPr lang="en-US" sz="1800" kern="0" dirty="0">
                <a:solidFill>
                  <a:srgbClr val="000000"/>
                </a:solidFill>
              </a:rPr>
              <a:t>Process Chart</a:t>
            </a:r>
          </a:p>
          <a:p>
            <a:pPr marL="0" indent="0">
              <a:buFontTx/>
              <a:buNone/>
              <a:defRPr/>
            </a:pPr>
            <a:endParaRPr lang="en-US" sz="1650" kern="0" dirty="0">
              <a:solidFill>
                <a:srgbClr val="000000"/>
              </a:solidFill>
            </a:endParaRPr>
          </a:p>
        </p:txBody>
      </p:sp>
      <p:pic>
        <p:nvPicPr>
          <p:cNvPr id="7" name="Picture 9">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5788135" y="4872220"/>
            <a:ext cx="742950" cy="628650"/>
          </a:xfrm>
          <a:prstGeom prst="rect">
            <a:avLst/>
          </a:prstGeom>
          <a:noFill/>
          <a:scene3d>
            <a:camera prst="orthographicFront">
              <a:rot lat="1200000" lon="0" rev="0"/>
            </a:camera>
            <a:lightRig rig="threePt" dir="t"/>
          </a:scene3d>
        </p:spPr>
      </p:pic>
      <p:sp>
        <p:nvSpPr>
          <p:cNvPr id="2" name="Title 1">
            <a:extLst>
              <a:ext uri="{FF2B5EF4-FFF2-40B4-BE49-F238E27FC236}">
                <a16:creationId xmlns:a16="http://schemas.microsoft.com/office/drawing/2014/main" id="{33E7A191-AF15-4AFC-9DB0-1677803E4AC4}"/>
              </a:ext>
            </a:extLst>
          </p:cNvPr>
          <p:cNvSpPr>
            <a:spLocks noGrp="1"/>
          </p:cNvSpPr>
          <p:nvPr>
            <p:ph type="title"/>
          </p:nvPr>
        </p:nvSpPr>
        <p:spPr>
          <a:xfrm>
            <a:off x="597301" y="3079140"/>
            <a:ext cx="8229600" cy="1081087"/>
          </a:xfrm>
        </p:spPr>
        <p:txBody>
          <a:bodyPr/>
          <a:lstStyle/>
          <a:p>
            <a:pPr>
              <a:defRPr/>
            </a:pPr>
            <a:br>
              <a:rPr lang="en-US" sz="3200" b="0" i="1" kern="0" dirty="0">
                <a:solidFill>
                  <a:schemeClr val="tx1"/>
                </a:solidFill>
                <a:latin typeface="Calibri" panose="020F0502020204030204" pitchFamily="34" charset="0"/>
                <a:cs typeface="Calibri" panose="020F0502020204030204" pitchFamily="34" charset="0"/>
              </a:rPr>
            </a:br>
            <a:r>
              <a:rPr lang="en-US" sz="2400" b="0" kern="0" dirty="0">
                <a:solidFill>
                  <a:schemeClr val="tx1"/>
                </a:solidFill>
                <a:latin typeface="Calibri" panose="020F0502020204030204" pitchFamily="34" charset="0"/>
                <a:cs typeface="Calibri" panose="020F0502020204030204" pitchFamily="34" charset="0"/>
              </a:rPr>
              <a:t>Which format do you think you’ll use to represent your “As Is” and  “To Be” Business Process?</a:t>
            </a:r>
            <a:br>
              <a:rPr lang="en-US" sz="3600" kern="0" dirty="0"/>
            </a:br>
            <a:endParaRPr lang="en-CA" dirty="0"/>
          </a:p>
        </p:txBody>
      </p:sp>
      <p:sp>
        <p:nvSpPr>
          <p:cNvPr id="3" name="Slide Number Placeholder 2"/>
          <p:cNvSpPr>
            <a:spLocks noGrp="1"/>
          </p:cNvSpPr>
          <p:nvPr>
            <p:ph type="sldNum" sz="quarter" idx="10"/>
          </p:nvPr>
        </p:nvSpPr>
        <p:spPr/>
        <p:txBody>
          <a:bodyPr/>
          <a:lstStyle/>
          <a:p>
            <a:fld id="{8B4EBC8F-15CE-4F6F-BE75-F530780BAB6D}" type="slidenum">
              <a:rPr lang="en-US" smtClean="0"/>
              <a:pPr/>
              <a:t>36</a:t>
            </a:fld>
            <a:endParaRPr lang="en-US" dirty="0"/>
          </a:p>
        </p:txBody>
      </p:sp>
    </p:spTree>
    <p:extLst>
      <p:ext uri="{BB962C8B-B14F-4D97-AF65-F5344CB8AC3E}">
        <p14:creationId xmlns:p14="http://schemas.microsoft.com/office/powerpoint/2010/main" val="1794927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01" y="265576"/>
            <a:ext cx="8284437" cy="5771239"/>
          </a:xfrm>
        </p:spPr>
        <p:txBody>
          <a:bodyPr/>
          <a:lstStyle/>
          <a:p>
            <a:pPr algn="ctr"/>
            <a:r>
              <a:rPr lang="en-US" altLang="en-US" dirty="0"/>
              <a:t>Develop your procedure/process for integrating IAR use into your workflow</a:t>
            </a:r>
            <a:br>
              <a:rPr lang="en-CA" dirty="0"/>
            </a:br>
            <a:endParaRPr lang="en-CA" dirty="0"/>
          </a:p>
        </p:txBody>
      </p:sp>
      <p:sp>
        <p:nvSpPr>
          <p:cNvPr id="3" name="Slide Number Placeholder 2"/>
          <p:cNvSpPr>
            <a:spLocks noGrp="1"/>
          </p:cNvSpPr>
          <p:nvPr>
            <p:ph type="sldNum" sz="quarter" idx="4"/>
          </p:nvPr>
        </p:nvSpPr>
        <p:spPr/>
        <p:txBody>
          <a:bodyPr/>
          <a:lstStyle/>
          <a:p>
            <a:fld id="{8B4EBC8F-15CE-4F6F-BE75-F530780BAB6D}" type="slidenum">
              <a:rPr lang="en-US" smtClean="0"/>
              <a:pPr/>
              <a:t>37</a:t>
            </a:fld>
            <a:endParaRPr lang="en-US" dirty="0"/>
          </a:p>
        </p:txBody>
      </p:sp>
    </p:spTree>
    <p:extLst>
      <p:ext uri="{BB962C8B-B14F-4D97-AF65-F5344CB8AC3E}">
        <p14:creationId xmlns:p14="http://schemas.microsoft.com/office/powerpoint/2010/main" val="842915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Image result for as is proces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56739" y="4874354"/>
            <a:ext cx="2968467" cy="1318431"/>
          </a:xfrm>
          <a:noFill/>
        </p:spPr>
      </p:pic>
      <p:sp>
        <p:nvSpPr>
          <p:cNvPr id="9" name="Rectangle 6"/>
          <p:cNvSpPr>
            <a:spLocks noChangeArrowheads="1"/>
          </p:cNvSpPr>
          <p:nvPr/>
        </p:nvSpPr>
        <p:spPr bwMode="auto">
          <a:xfrm>
            <a:off x="831991" y="5447218"/>
            <a:ext cx="4226066" cy="623561"/>
          </a:xfrm>
          <a:prstGeom prst="rect">
            <a:avLst/>
          </a:prstGeom>
          <a:solidFill>
            <a:srgbClr val="0093D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gn="ctr" eaLnBrk="1" hangingPunct="1">
              <a:lnSpc>
                <a:spcPct val="90000"/>
              </a:lnSpc>
              <a:buFontTx/>
              <a:buNone/>
            </a:pPr>
            <a:r>
              <a:rPr lang="en-US" altLang="en-US" sz="1800" b="1" i="1" dirty="0">
                <a:solidFill>
                  <a:srgbClr val="FFFFFF"/>
                </a:solidFill>
              </a:rPr>
              <a:t>Do not expect perfection right away. This is an evolving process!</a:t>
            </a:r>
          </a:p>
        </p:txBody>
      </p:sp>
      <p:graphicFrame>
        <p:nvGraphicFramePr>
          <p:cNvPr id="7" name="Table 6">
            <a:extLst>
              <a:ext uri="{FF2B5EF4-FFF2-40B4-BE49-F238E27FC236}">
                <a16:creationId xmlns:a16="http://schemas.microsoft.com/office/drawing/2014/main" id="{344EEB7D-85CF-457B-B8AD-A8C538E8DEF4}"/>
              </a:ext>
            </a:extLst>
          </p:cNvPr>
          <p:cNvGraphicFramePr>
            <a:graphicFrameLocks noGrp="1"/>
          </p:cNvGraphicFramePr>
          <p:nvPr>
            <p:extLst>
              <p:ext uri="{D42A27DB-BD31-4B8C-83A1-F6EECF244321}">
                <p14:modId xmlns:p14="http://schemas.microsoft.com/office/powerpoint/2010/main" val="2437647216"/>
              </p:ext>
            </p:extLst>
          </p:nvPr>
        </p:nvGraphicFramePr>
        <p:xfrm>
          <a:off x="928122" y="3531513"/>
          <a:ext cx="6369699" cy="1416387"/>
        </p:xfrm>
        <a:graphic>
          <a:graphicData uri="http://schemas.openxmlformats.org/drawingml/2006/table">
            <a:tbl>
              <a:tblPr firstRow="1" bandRow="1">
                <a:tableStyleId>{6E25E649-3F16-4E02-A733-19D2CDBF48F0}</a:tableStyleId>
              </a:tblPr>
              <a:tblGrid>
                <a:gridCol w="2123233">
                  <a:extLst>
                    <a:ext uri="{9D8B030D-6E8A-4147-A177-3AD203B41FA5}">
                      <a16:colId xmlns:a16="http://schemas.microsoft.com/office/drawing/2014/main" val="3845824217"/>
                    </a:ext>
                  </a:extLst>
                </a:gridCol>
                <a:gridCol w="2123233">
                  <a:extLst>
                    <a:ext uri="{9D8B030D-6E8A-4147-A177-3AD203B41FA5}">
                      <a16:colId xmlns:a16="http://schemas.microsoft.com/office/drawing/2014/main" val="1912667160"/>
                    </a:ext>
                  </a:extLst>
                </a:gridCol>
                <a:gridCol w="2123233">
                  <a:extLst>
                    <a:ext uri="{9D8B030D-6E8A-4147-A177-3AD203B41FA5}">
                      <a16:colId xmlns:a16="http://schemas.microsoft.com/office/drawing/2014/main" val="350880495"/>
                    </a:ext>
                  </a:extLst>
                </a:gridCol>
              </a:tblGrid>
              <a:tr h="410547">
                <a:tc>
                  <a:txBody>
                    <a:bodyPr/>
                    <a:lstStyle/>
                    <a:p>
                      <a:pPr algn="ctr"/>
                      <a:r>
                        <a:rPr lang="en-US" dirty="0"/>
                        <a:t>Client Type</a:t>
                      </a:r>
                      <a:endParaRPr lang="en-CA" dirty="0"/>
                    </a:p>
                  </a:txBody>
                  <a:tcPr>
                    <a:solidFill>
                      <a:schemeClr val="tx2"/>
                    </a:solidFill>
                  </a:tcPr>
                </a:tc>
                <a:tc>
                  <a:txBody>
                    <a:bodyPr/>
                    <a:lstStyle/>
                    <a:p>
                      <a:r>
                        <a:rPr lang="en-US" dirty="0"/>
                        <a:t>Starting Point</a:t>
                      </a:r>
                      <a:endParaRPr lang="en-CA" dirty="0"/>
                    </a:p>
                  </a:txBody>
                  <a:tcPr>
                    <a:solidFill>
                      <a:schemeClr val="tx2"/>
                    </a:solidFill>
                  </a:tcPr>
                </a:tc>
                <a:tc>
                  <a:txBody>
                    <a:bodyPr/>
                    <a:lstStyle/>
                    <a:p>
                      <a:r>
                        <a:rPr lang="en-US" dirty="0"/>
                        <a:t>End Point</a:t>
                      </a:r>
                      <a:endParaRPr lang="en-CA" dirty="0"/>
                    </a:p>
                  </a:txBody>
                  <a:tcPr>
                    <a:solidFill>
                      <a:schemeClr val="tx2"/>
                    </a:solidFill>
                  </a:tcPr>
                </a:tc>
                <a:extLst>
                  <a:ext uri="{0D108BD9-81ED-4DB2-BD59-A6C34878D82A}">
                    <a16:rowId xmlns:a16="http://schemas.microsoft.com/office/drawing/2014/main" val="3302473697"/>
                  </a:ext>
                </a:extLst>
              </a:tr>
              <a:tr h="362443">
                <a:tc>
                  <a:txBody>
                    <a:bodyPr/>
                    <a:lstStyle/>
                    <a:p>
                      <a:r>
                        <a:rPr lang="en-US" dirty="0"/>
                        <a:t>1. New Client</a:t>
                      </a:r>
                      <a:endParaRPr lang="en-CA" dirty="0"/>
                    </a:p>
                  </a:txBody>
                  <a:tcPr/>
                </a:tc>
                <a:tc>
                  <a:txBody>
                    <a:bodyPr/>
                    <a:lstStyle/>
                    <a:p>
                      <a:r>
                        <a:rPr lang="en-US" altLang="en-US" sz="1350" kern="1200" dirty="0"/>
                        <a:t>New client is referred </a:t>
                      </a:r>
                      <a:endParaRPr lang="en-CA" sz="1350" kern="1200" dirty="0">
                        <a:solidFill>
                          <a:schemeClr val="dk1"/>
                        </a:solidFill>
                        <a:latin typeface="+mn-lt"/>
                        <a:ea typeface="+mn-ea"/>
                        <a:cs typeface="+mn-cs"/>
                      </a:endParaRPr>
                    </a:p>
                  </a:txBody>
                  <a:tcPr/>
                </a:tc>
                <a:tc>
                  <a:txBody>
                    <a:bodyPr/>
                    <a:lstStyle/>
                    <a:p>
                      <a:r>
                        <a:rPr lang="en-US" altLang="en-US" sz="1350" kern="1200" dirty="0"/>
                        <a:t>Service is initiated or client redirected</a:t>
                      </a:r>
                      <a:endParaRPr lang="en-CA" sz="1350" kern="1200" dirty="0">
                        <a:solidFill>
                          <a:schemeClr val="dk1"/>
                        </a:solidFill>
                        <a:latin typeface="+mn-lt"/>
                        <a:ea typeface="+mn-ea"/>
                        <a:cs typeface="+mn-cs"/>
                      </a:endParaRPr>
                    </a:p>
                  </a:txBody>
                  <a:tcPr/>
                </a:tc>
                <a:extLst>
                  <a:ext uri="{0D108BD9-81ED-4DB2-BD59-A6C34878D82A}">
                    <a16:rowId xmlns:a16="http://schemas.microsoft.com/office/drawing/2014/main" val="3320001101"/>
                  </a:ext>
                </a:extLst>
              </a:tr>
              <a:tr h="370840">
                <a:tc>
                  <a:txBody>
                    <a:bodyPr/>
                    <a:lstStyle/>
                    <a:p>
                      <a:r>
                        <a:rPr lang="en-US" dirty="0"/>
                        <a:t>2. Existing Client</a:t>
                      </a:r>
                      <a:endParaRPr lang="en-CA" dirty="0"/>
                    </a:p>
                  </a:txBody>
                  <a:tcPr/>
                </a:tc>
                <a:tc>
                  <a:txBody>
                    <a:bodyPr/>
                    <a:lstStyle/>
                    <a:p>
                      <a:r>
                        <a:rPr lang="en-US" dirty="0"/>
                        <a:t>Receive email notification of update in IAR</a:t>
                      </a:r>
                      <a:endParaRPr lang="en-CA" dirty="0"/>
                    </a:p>
                  </a:txBody>
                  <a:tcPr/>
                </a:tc>
                <a:tc>
                  <a:txBody>
                    <a:bodyPr/>
                    <a:lstStyle/>
                    <a:p>
                      <a:r>
                        <a:rPr lang="en-US" dirty="0"/>
                        <a:t>Review/Revise service plan based on Ax viewed in IAR</a:t>
                      </a:r>
                      <a:endParaRPr lang="en-CA" dirty="0"/>
                    </a:p>
                  </a:txBody>
                  <a:tcPr/>
                </a:tc>
                <a:extLst>
                  <a:ext uri="{0D108BD9-81ED-4DB2-BD59-A6C34878D82A}">
                    <a16:rowId xmlns:a16="http://schemas.microsoft.com/office/drawing/2014/main" val="860389946"/>
                  </a:ext>
                </a:extLst>
              </a:tr>
            </a:tbl>
          </a:graphicData>
        </a:graphic>
      </p:graphicFrame>
      <p:sp>
        <p:nvSpPr>
          <p:cNvPr id="2" name="Rectangle 1"/>
          <p:cNvSpPr/>
          <p:nvPr/>
        </p:nvSpPr>
        <p:spPr>
          <a:xfrm>
            <a:off x="413847" y="1301318"/>
            <a:ext cx="7809723" cy="2025170"/>
          </a:xfrm>
          <a:prstGeom prst="rect">
            <a:avLst/>
          </a:prstGeom>
        </p:spPr>
        <p:txBody>
          <a:bodyPr wrap="square">
            <a:spAutoFit/>
          </a:bodyPr>
          <a:lstStyle/>
          <a:p>
            <a:pPr marL="342900" indent="-342900">
              <a:spcBef>
                <a:spcPct val="400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Use the template provided  to complete your “As Is” and “To Be”  business process maps or charts </a:t>
            </a:r>
          </a:p>
          <a:p>
            <a:pPr marL="742950" lvl="1" indent="-285750">
              <a:spcBef>
                <a:spcPct val="40000"/>
              </a:spcBef>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Involve a variety of members of your team</a:t>
            </a:r>
          </a:p>
          <a:p>
            <a:pPr marL="800100" lvl="2" indent="-342900">
              <a:spcBef>
                <a:spcPct val="40000"/>
              </a:spcBef>
              <a:buFont typeface="Courier New" panose="02070309020205020404" pitchFamily="49" charset="0"/>
              <a:buChar char="o"/>
              <a:defRPr/>
            </a:pPr>
            <a:r>
              <a:rPr lang="en-US" altLang="en-US" sz="1600" dirty="0">
                <a:latin typeface="Arial" panose="020B0604020202020204" pitchFamily="34" charset="0"/>
                <a:cs typeface="Arial" panose="020B0604020202020204" pitchFamily="34" charset="0"/>
              </a:rPr>
              <a:t>Consider: what are the steps, who does what, decision points</a:t>
            </a:r>
          </a:p>
          <a:p>
            <a:pPr marL="800100" lvl="1" indent="-342900">
              <a:spcBef>
                <a:spcPct val="40000"/>
              </a:spcBef>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Finalize your “ To Be” business process </a:t>
            </a:r>
          </a:p>
          <a:p>
            <a:pPr marL="800100" lvl="1" indent="-342900">
              <a:spcBef>
                <a:spcPct val="40000"/>
              </a:spcBef>
              <a:buFont typeface="Courier New" panose="02070309020205020404" pitchFamily="49" charset="0"/>
              <a:buChar char="o"/>
            </a:pPr>
            <a:r>
              <a:rPr lang="en-US" altLang="en-US" sz="1600" dirty="0">
                <a:latin typeface="Arial" panose="020B0604020202020204" pitchFamily="34" charset="0"/>
                <a:cs typeface="Arial" panose="020B0604020202020204" pitchFamily="34" charset="0"/>
              </a:rPr>
              <a:t>Document and communicate process to relevant staff </a:t>
            </a:r>
          </a:p>
        </p:txBody>
      </p:sp>
      <p:sp>
        <p:nvSpPr>
          <p:cNvPr id="5" name="Title 1"/>
          <p:cNvSpPr>
            <a:spLocks noGrp="1"/>
          </p:cNvSpPr>
          <p:nvPr>
            <p:ph type="title"/>
          </p:nvPr>
        </p:nvSpPr>
        <p:spPr>
          <a:xfrm>
            <a:off x="298280" y="124671"/>
            <a:ext cx="8040858" cy="1081087"/>
          </a:xfrm>
        </p:spPr>
        <p:txBody>
          <a:bodyPr/>
          <a:lstStyle/>
          <a:p>
            <a:r>
              <a:rPr lang="en-US" altLang="en-US" sz="2800" dirty="0"/>
              <a:t>Document your “As Is” and “To Be” process to incorporate the use of IAR</a:t>
            </a:r>
            <a:endParaRPr lang="en-CA" altLang="en-US" sz="2800" dirty="0"/>
          </a:p>
        </p:txBody>
      </p:sp>
      <p:sp>
        <p:nvSpPr>
          <p:cNvPr id="3" name="Slide Number Placeholder 2"/>
          <p:cNvSpPr>
            <a:spLocks noGrp="1"/>
          </p:cNvSpPr>
          <p:nvPr>
            <p:ph type="sldNum" sz="quarter" idx="4"/>
          </p:nvPr>
        </p:nvSpPr>
        <p:spPr/>
        <p:txBody>
          <a:bodyPr/>
          <a:lstStyle/>
          <a:p>
            <a:fld id="{8B4EBC8F-15CE-4F6F-BE75-F530780BAB6D}" type="slidenum">
              <a:rPr lang="en-US" smtClean="0"/>
              <a:pPr/>
              <a:t>38</a:t>
            </a:fld>
            <a:endParaRPr lang="en-US" dirty="0"/>
          </a:p>
        </p:txBody>
      </p:sp>
    </p:spTree>
    <p:extLst>
      <p:ext uri="{BB962C8B-B14F-4D97-AF65-F5344CB8AC3E}">
        <p14:creationId xmlns:p14="http://schemas.microsoft.com/office/powerpoint/2010/main" val="3198212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51902" y="1041042"/>
            <a:ext cx="2175220" cy="1625067"/>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54502" y="4427882"/>
            <a:ext cx="1897479" cy="106663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19185" y="2562333"/>
            <a:ext cx="1617956" cy="1384154"/>
          </a:xfrm>
          <a:prstGeom prst="rect">
            <a:avLst/>
          </a:prstGeom>
        </p:spPr>
      </p:pic>
      <p:sp>
        <p:nvSpPr>
          <p:cNvPr id="4" name="Content Placeholder 3"/>
          <p:cNvSpPr>
            <a:spLocks noGrp="1"/>
          </p:cNvSpPr>
          <p:nvPr>
            <p:ph idx="1"/>
          </p:nvPr>
        </p:nvSpPr>
        <p:spPr>
          <a:xfrm>
            <a:off x="525734" y="1853575"/>
            <a:ext cx="5223229" cy="5021179"/>
          </a:xfrm>
        </p:spPr>
        <p:txBody>
          <a:bodyPr/>
          <a:lstStyle/>
          <a:p>
            <a:pPr marL="533400" indent="-533400">
              <a:spcBef>
                <a:spcPct val="40000"/>
              </a:spcBef>
              <a:spcAft>
                <a:spcPts val="5400"/>
              </a:spcAft>
              <a:buFontTx/>
              <a:buAutoNum type="arabicPeriod"/>
              <a:defRPr/>
            </a:pPr>
            <a:r>
              <a:rPr lang="en-US" altLang="en-US" dirty="0"/>
              <a:t>Interactive team building</a:t>
            </a:r>
          </a:p>
          <a:p>
            <a:pPr marL="533400" indent="-533400">
              <a:spcBef>
                <a:spcPct val="40000"/>
              </a:spcBef>
              <a:spcAft>
                <a:spcPts val="5400"/>
              </a:spcAft>
              <a:buFontTx/>
              <a:buAutoNum type="arabicPeriod"/>
              <a:defRPr/>
            </a:pPr>
            <a:r>
              <a:rPr lang="en-US" altLang="en-US" dirty="0"/>
              <a:t>Come up with innovative ideas</a:t>
            </a:r>
          </a:p>
          <a:p>
            <a:pPr marL="533400" indent="-533400">
              <a:spcBef>
                <a:spcPct val="40000"/>
              </a:spcBef>
              <a:spcAft>
                <a:spcPts val="5400"/>
              </a:spcAft>
              <a:buFontTx/>
              <a:buAutoNum type="arabicPeriod"/>
              <a:defRPr/>
            </a:pPr>
            <a:r>
              <a:rPr lang="en-US" altLang="en-US" dirty="0"/>
              <a:t>Opportunity to make changes that benefit staff and clients</a:t>
            </a:r>
          </a:p>
          <a:p>
            <a:pPr marL="533400" indent="-533400">
              <a:spcBef>
                <a:spcPct val="40000"/>
              </a:spcBef>
              <a:buFontTx/>
              <a:buAutoNum type="arabicPeriod"/>
              <a:defRPr/>
            </a:pPr>
            <a:endParaRPr lang="en-US" altLang="en-US" dirty="0"/>
          </a:p>
          <a:p>
            <a:pPr marL="533400" indent="-533400">
              <a:spcBef>
                <a:spcPct val="40000"/>
              </a:spcBef>
              <a:buFontTx/>
              <a:buAutoNum type="arabicPeriod"/>
              <a:defRPr/>
            </a:pPr>
            <a:endParaRPr lang="en-US" altLang="en-US" dirty="0"/>
          </a:p>
          <a:p>
            <a:pPr marL="533400" indent="-533400">
              <a:spcBef>
                <a:spcPct val="40000"/>
              </a:spcBef>
              <a:buFontTx/>
              <a:buAutoNum type="arabicPeriod"/>
              <a:defRPr/>
            </a:pPr>
            <a:endParaRPr lang="en-US" altLang="en-US" dirty="0"/>
          </a:p>
          <a:p>
            <a:pPr marL="533400" indent="-533400">
              <a:spcBef>
                <a:spcPct val="40000"/>
              </a:spcBef>
              <a:buFontTx/>
              <a:buAutoNum type="arabicPeriod"/>
              <a:defRPr/>
            </a:pPr>
            <a:endParaRPr lang="en-US" altLang="en-US" dirty="0"/>
          </a:p>
          <a:p>
            <a:pPr marL="533400" indent="-533400">
              <a:spcBef>
                <a:spcPct val="40000"/>
              </a:spcBef>
              <a:buFontTx/>
              <a:buAutoNum type="arabicPeriod"/>
              <a:defRPr/>
            </a:pPr>
            <a:endParaRPr lang="en-US" altLang="en-US" dirty="0"/>
          </a:p>
        </p:txBody>
      </p:sp>
      <p:sp>
        <p:nvSpPr>
          <p:cNvPr id="2" name="Title 1"/>
          <p:cNvSpPr>
            <a:spLocks noGrp="1"/>
          </p:cNvSpPr>
          <p:nvPr>
            <p:ph type="title"/>
          </p:nvPr>
        </p:nvSpPr>
        <p:spPr>
          <a:xfrm>
            <a:off x="486701" y="452741"/>
            <a:ext cx="7221531" cy="649250"/>
          </a:xfrm>
        </p:spPr>
        <p:txBody>
          <a:bodyPr/>
          <a:lstStyle/>
          <a:p>
            <a:r>
              <a:rPr lang="en-US" altLang="en-US" sz="2800" dirty="0"/>
              <a:t>Reviewing your workflow</a:t>
            </a:r>
            <a:endParaRPr lang="en-CA" sz="2800" dirty="0"/>
          </a:p>
        </p:txBody>
      </p:sp>
      <p:sp>
        <p:nvSpPr>
          <p:cNvPr id="3" name="Slide Number Placeholder 2"/>
          <p:cNvSpPr>
            <a:spLocks noGrp="1"/>
          </p:cNvSpPr>
          <p:nvPr>
            <p:ph type="sldNum" sz="quarter" idx="4"/>
          </p:nvPr>
        </p:nvSpPr>
        <p:spPr/>
        <p:txBody>
          <a:bodyPr/>
          <a:lstStyle/>
          <a:p>
            <a:fld id="{8B4EBC8F-15CE-4F6F-BE75-F530780BAB6D}" type="slidenum">
              <a:rPr lang="en-US" smtClean="0">
                <a:solidFill>
                  <a:prstClr val="black">
                    <a:lumMod val="65000"/>
                    <a:lumOff val="35000"/>
                  </a:prstClr>
                </a:solidFill>
                <a:effectLst>
                  <a:glow rad="279400">
                    <a:prstClr val="white">
                      <a:alpha val="64000"/>
                    </a:prstClr>
                  </a:glow>
                </a:effectLst>
              </a:rPr>
              <a:pPr/>
              <a:t>39</a:t>
            </a:fld>
            <a:endParaRPr lang="en-US" dirty="0">
              <a:solidFill>
                <a:prstClr val="black">
                  <a:lumMod val="65000"/>
                  <a:lumOff val="35000"/>
                </a:prstClr>
              </a:solidFill>
              <a:effectLst>
                <a:glow rad="279400">
                  <a:prstClr val="white">
                    <a:alpha val="64000"/>
                  </a:prstClr>
                </a:glow>
              </a:effectLst>
            </a:endParaRPr>
          </a:p>
        </p:txBody>
      </p:sp>
    </p:spTree>
    <p:extLst>
      <p:ext uri="{BB962C8B-B14F-4D97-AF65-F5344CB8AC3E}">
        <p14:creationId xmlns:p14="http://schemas.microsoft.com/office/powerpoint/2010/main" val="312321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6701" y="1295232"/>
            <a:ext cx="8200103" cy="5021179"/>
          </a:xfrm>
        </p:spPr>
        <p:txBody>
          <a:bodyPr/>
          <a:lstStyle/>
          <a:p>
            <a:pPr marL="533400" indent="-533400">
              <a:spcBef>
                <a:spcPct val="40000"/>
              </a:spcBef>
              <a:buFontTx/>
              <a:buAutoNum type="arabicPeriod"/>
              <a:defRPr/>
            </a:pPr>
            <a:r>
              <a:rPr lang="en-US" altLang="en-US" dirty="0"/>
              <a:t>Overview </a:t>
            </a:r>
          </a:p>
          <a:p>
            <a:pPr marL="533400" indent="-533400">
              <a:spcBef>
                <a:spcPct val="40000"/>
              </a:spcBef>
              <a:buFontTx/>
              <a:buAutoNum type="arabicPeriod"/>
              <a:defRPr/>
            </a:pPr>
            <a:r>
              <a:rPr lang="en-US" altLang="en-US" dirty="0"/>
              <a:t>Benefits of using the IAR as a viewer</a:t>
            </a:r>
          </a:p>
          <a:p>
            <a:pPr marL="533400" indent="-533400">
              <a:spcBef>
                <a:spcPct val="40000"/>
              </a:spcBef>
              <a:buFontTx/>
              <a:buAutoNum type="arabicPeriod"/>
              <a:defRPr/>
            </a:pPr>
            <a:r>
              <a:rPr lang="en-US" altLang="en-US" dirty="0"/>
              <a:t>Tools to support the development of a process/procedure for using IAR to support client care </a:t>
            </a:r>
          </a:p>
          <a:p>
            <a:pPr marL="533400" indent="-533400">
              <a:spcBef>
                <a:spcPct val="40000"/>
              </a:spcBef>
              <a:buFontTx/>
              <a:buAutoNum type="arabicPeriod"/>
              <a:defRPr/>
            </a:pPr>
            <a:r>
              <a:rPr lang="en-US" altLang="en-US" dirty="0"/>
              <a:t>Case Studies of Health Services Provider (HSP) organizations’ procedures for IAR use</a:t>
            </a:r>
          </a:p>
          <a:p>
            <a:pPr marL="0" indent="0">
              <a:spcBef>
                <a:spcPct val="40000"/>
              </a:spcBef>
              <a:buNone/>
              <a:defRPr/>
            </a:pPr>
            <a:r>
              <a:rPr lang="en-US" altLang="en-US" dirty="0"/>
              <a:t>5.   Next Steps: develop or review your procedure for IAR</a:t>
            </a:r>
          </a:p>
        </p:txBody>
      </p:sp>
      <p:sp>
        <p:nvSpPr>
          <p:cNvPr id="3" name="Slide Number Placeholder 2"/>
          <p:cNvSpPr>
            <a:spLocks noGrp="1"/>
          </p:cNvSpPr>
          <p:nvPr>
            <p:ph type="sldNum" sz="quarter" idx="4"/>
          </p:nvPr>
        </p:nvSpPr>
        <p:spPr/>
        <p:txBody>
          <a:bodyPr/>
          <a:lstStyle/>
          <a:p>
            <a:fld id="{8B4EBC8F-15CE-4F6F-BE75-F530780BAB6D}" type="slidenum">
              <a:rPr lang="en-US" smtClean="0"/>
              <a:pPr/>
              <a:t>4</a:t>
            </a:fld>
            <a:endParaRPr lang="en-US" dirty="0"/>
          </a:p>
        </p:txBody>
      </p:sp>
      <p:sp>
        <p:nvSpPr>
          <p:cNvPr id="2" name="Title 1"/>
          <p:cNvSpPr>
            <a:spLocks noGrp="1"/>
          </p:cNvSpPr>
          <p:nvPr>
            <p:ph type="title"/>
          </p:nvPr>
        </p:nvSpPr>
        <p:spPr/>
        <p:txBody>
          <a:bodyPr/>
          <a:lstStyle/>
          <a:p>
            <a:r>
              <a:rPr lang="en-US" altLang="en-US" sz="2800" dirty="0"/>
              <a:t>Webinar Agenda</a:t>
            </a:r>
            <a:endParaRPr lang="en-CA" sz="2800" dirty="0"/>
          </a:p>
        </p:txBody>
      </p:sp>
    </p:spTree>
    <p:extLst>
      <p:ext uri="{BB962C8B-B14F-4D97-AF65-F5344CB8AC3E}">
        <p14:creationId xmlns:p14="http://schemas.microsoft.com/office/powerpoint/2010/main" val="1812326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28211" y="441057"/>
            <a:ext cx="4632854" cy="3074035"/>
          </a:xfrm>
        </p:spPr>
      </p:pic>
      <p:pic>
        <p:nvPicPr>
          <p:cNvPr id="7" name="Picture 9">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320442" y="4879925"/>
            <a:ext cx="790576" cy="668949"/>
          </a:xfrm>
          <a:prstGeom prst="rect">
            <a:avLst/>
          </a:prstGeom>
          <a:noFill/>
          <a:scene3d>
            <a:camera prst="orthographicFront">
              <a:rot lat="1200000" lon="0" rev="0"/>
            </a:camera>
            <a:lightRig rig="threePt" dir="t"/>
          </a:scene3d>
        </p:spPr>
      </p:pic>
      <p:sp>
        <p:nvSpPr>
          <p:cNvPr id="4" name="Title 3">
            <a:extLst>
              <a:ext uri="{FF2B5EF4-FFF2-40B4-BE49-F238E27FC236}">
                <a16:creationId xmlns:a16="http://schemas.microsoft.com/office/drawing/2014/main" id="{FB38463A-35AE-4989-A167-70C39967D8C1}"/>
              </a:ext>
            </a:extLst>
          </p:cNvPr>
          <p:cNvSpPr>
            <a:spLocks noGrp="1"/>
          </p:cNvSpPr>
          <p:nvPr>
            <p:ph type="title"/>
          </p:nvPr>
        </p:nvSpPr>
        <p:spPr>
          <a:xfrm>
            <a:off x="600930" y="3618464"/>
            <a:ext cx="8229600" cy="1081087"/>
          </a:xfrm>
        </p:spPr>
        <p:txBody>
          <a:bodyPr/>
          <a:lstStyle/>
          <a:p>
            <a:pPr lvl="0" defTabSz="914400">
              <a:spcBef>
                <a:spcPts val="0"/>
              </a:spcBef>
              <a:defRPr/>
            </a:pPr>
            <a:r>
              <a:rPr lang="en-US" altLang="en-US" sz="2400" b="0" dirty="0">
                <a:solidFill>
                  <a:prstClr val="black"/>
                </a:solidFill>
                <a:latin typeface="Calibri"/>
                <a:ea typeface="+mn-ea"/>
                <a:cs typeface="+mn-cs"/>
              </a:rPr>
              <a:t>Think about the roles in your organization. Who would you include in this activity?</a:t>
            </a:r>
            <a:br>
              <a:rPr lang="en-US" altLang="en-US" sz="2400" b="0" dirty="0">
                <a:solidFill>
                  <a:prstClr val="black"/>
                </a:solidFill>
                <a:latin typeface="Calibri"/>
                <a:ea typeface="+mn-ea"/>
                <a:cs typeface="+mn-cs"/>
              </a:rPr>
            </a:br>
            <a:endParaRPr lang="en-CA" dirty="0"/>
          </a:p>
        </p:txBody>
      </p:sp>
      <p:sp>
        <p:nvSpPr>
          <p:cNvPr id="3" name="Slide Number Placeholder 2"/>
          <p:cNvSpPr>
            <a:spLocks noGrp="1"/>
          </p:cNvSpPr>
          <p:nvPr>
            <p:ph type="sldNum" sz="quarter" idx="10"/>
          </p:nvPr>
        </p:nvSpPr>
        <p:spPr/>
        <p:txBody>
          <a:bodyPr/>
          <a:lstStyle/>
          <a:p>
            <a:fld id="{8B4EBC8F-15CE-4F6F-BE75-F530780BAB6D}" type="slidenum">
              <a:rPr lang="en-US" smtClean="0"/>
              <a:pPr/>
              <a:t>40</a:t>
            </a:fld>
            <a:endParaRPr lang="en-US" dirty="0"/>
          </a:p>
        </p:txBody>
      </p:sp>
    </p:spTree>
    <p:extLst>
      <p:ext uri="{BB962C8B-B14F-4D97-AF65-F5344CB8AC3E}">
        <p14:creationId xmlns:p14="http://schemas.microsoft.com/office/powerpoint/2010/main" val="667256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521" y="1585903"/>
            <a:ext cx="6316394" cy="3926077"/>
          </a:xfrm>
          <a:prstGeom prst="rect">
            <a:avLst/>
          </a:prstGeom>
        </p:spPr>
      </p:pic>
      <p:sp>
        <p:nvSpPr>
          <p:cNvPr id="16" name="TextBox 5"/>
          <p:cNvSpPr txBox="1">
            <a:spLocks noChangeArrowheads="1"/>
          </p:cNvSpPr>
          <p:nvPr/>
        </p:nvSpPr>
        <p:spPr bwMode="auto">
          <a:xfrm>
            <a:off x="5285827" y="3849868"/>
            <a:ext cx="1691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Use of  IAR</a:t>
            </a:r>
          </a:p>
        </p:txBody>
      </p:sp>
      <p:cxnSp>
        <p:nvCxnSpPr>
          <p:cNvPr id="17" name="Straight Arrow Connector 16">
            <a:extLst>
              <a:ext uri="{C183D7F6-B498-43B3-948B-1728B52AA6E4}">
                <adec:decorative xmlns:adec="http://schemas.microsoft.com/office/drawing/2017/decorative" val="1"/>
              </a:ext>
            </a:extLst>
          </p:cNvPr>
          <p:cNvCxnSpPr>
            <a:cxnSpLocks noChangeShapeType="1"/>
          </p:cNvCxnSpPr>
          <p:nvPr/>
        </p:nvCxnSpPr>
        <p:spPr bwMode="auto">
          <a:xfrm flipH="1" flipV="1">
            <a:off x="5040585" y="3659238"/>
            <a:ext cx="278240" cy="161338"/>
          </a:xfrm>
          <a:prstGeom prst="straightConnector1">
            <a:avLst/>
          </a:prstGeom>
          <a:noFill/>
          <a:ln w="9525" algn="ctr">
            <a:solidFill>
              <a:srgbClr val="00B0F0"/>
            </a:solidFill>
            <a:round/>
            <a:headEnd/>
            <a:tailEnd type="triangle" w="med" len="med"/>
          </a:ln>
        </p:spPr>
      </p:cxnSp>
      <p:sp>
        <p:nvSpPr>
          <p:cNvPr id="18" name="TextBox 8"/>
          <p:cNvSpPr txBox="1">
            <a:spLocks noChangeArrowheads="1"/>
          </p:cNvSpPr>
          <p:nvPr/>
        </p:nvSpPr>
        <p:spPr bwMode="auto">
          <a:xfrm>
            <a:off x="4432880" y="4756926"/>
            <a:ext cx="14936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 IAR</a:t>
            </a:r>
          </a:p>
        </p:txBody>
      </p:sp>
      <p:sp>
        <p:nvSpPr>
          <p:cNvPr id="19" name="Frame 18">
            <a:extLst>
              <a:ext uri="{C183D7F6-B498-43B3-948B-1728B52AA6E4}">
                <adec:decorative xmlns:adec="http://schemas.microsoft.com/office/drawing/2017/decorative" val="1"/>
              </a:ext>
            </a:extLst>
          </p:cNvPr>
          <p:cNvSpPr/>
          <p:nvPr/>
        </p:nvSpPr>
        <p:spPr bwMode="auto">
          <a:xfrm>
            <a:off x="4370250" y="4698341"/>
            <a:ext cx="1340670" cy="320195"/>
          </a:xfrm>
          <a:prstGeom prst="frame">
            <a:avLst>
              <a:gd name="adj1" fmla="val 4881"/>
            </a:avLst>
          </a:prstGeom>
          <a:solidFill>
            <a:srgbClr val="00B0F0"/>
          </a:solidFill>
          <a:ln w="9525" cap="flat" cmpd="sng" algn="ctr">
            <a:solidFill>
              <a:srgbClr val="00B0F0"/>
            </a:solidFill>
            <a:prstDash val="solid"/>
            <a:round/>
            <a:headEnd type="none" w="med" len="med"/>
            <a:tailEnd type="none" w="med" len="med"/>
          </a:ln>
          <a:effec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20" name="Straight Arrow Connector 9">
            <a:extLst>
              <a:ext uri="{C183D7F6-B498-43B3-948B-1728B52AA6E4}">
                <adec:decorative xmlns:adec="http://schemas.microsoft.com/office/drawing/2017/decorative" val="1"/>
              </a:ext>
            </a:extLst>
          </p:cNvPr>
          <p:cNvCxnSpPr>
            <a:cxnSpLocks noChangeShapeType="1"/>
          </p:cNvCxnSpPr>
          <p:nvPr/>
        </p:nvCxnSpPr>
        <p:spPr bwMode="auto">
          <a:xfrm flipH="1" flipV="1">
            <a:off x="3936568" y="4476514"/>
            <a:ext cx="421150" cy="214219"/>
          </a:xfrm>
          <a:prstGeom prst="straightConnector1">
            <a:avLst/>
          </a:prstGeom>
          <a:noFill/>
          <a:ln w="9525" algn="ctr">
            <a:solidFill>
              <a:srgbClr val="00B0F0"/>
            </a:solidFill>
            <a:round/>
            <a:headEnd/>
            <a:tailEnd type="triangle" w="med" len="med"/>
          </a:ln>
        </p:spPr>
      </p:cxnSp>
      <p:sp>
        <p:nvSpPr>
          <p:cNvPr id="21" name="Frame 20">
            <a:extLst>
              <a:ext uri="{C183D7F6-B498-43B3-948B-1728B52AA6E4}">
                <adec:decorative xmlns:adec="http://schemas.microsoft.com/office/drawing/2017/decorative" val="1"/>
              </a:ext>
            </a:extLst>
          </p:cNvPr>
          <p:cNvSpPr/>
          <p:nvPr/>
        </p:nvSpPr>
        <p:spPr bwMode="auto">
          <a:xfrm>
            <a:off x="5285827" y="3820576"/>
            <a:ext cx="1502002" cy="320195"/>
          </a:xfrm>
          <a:prstGeom prst="frame">
            <a:avLst>
              <a:gd name="adj1" fmla="val 4881"/>
            </a:avLst>
          </a:prstGeom>
          <a:solidFill>
            <a:srgbClr val="00B0F0"/>
          </a:solidFill>
          <a:ln w="9525" cap="flat" cmpd="sng" algn="ctr">
            <a:solidFill>
              <a:srgbClr val="00B0F0"/>
            </a:solidFill>
            <a:prstDash val="solid"/>
            <a:round/>
            <a:headEnd type="none" w="med" len="med"/>
            <a:tailEnd type="none" w="med" len="med"/>
          </a:ln>
          <a:effec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 name="Title 3"/>
          <p:cNvSpPr>
            <a:spLocks noGrp="1"/>
          </p:cNvSpPr>
          <p:nvPr>
            <p:ph type="title"/>
          </p:nvPr>
        </p:nvSpPr>
        <p:spPr>
          <a:xfrm>
            <a:off x="486700" y="435364"/>
            <a:ext cx="8352500" cy="649250"/>
          </a:xfrm>
        </p:spPr>
        <p:txBody>
          <a:bodyPr/>
          <a:lstStyle/>
          <a:p>
            <a:r>
              <a:rPr lang="en-US" altLang="en-US" sz="2800" dirty="0"/>
              <a:t>Recap:</a:t>
            </a:r>
            <a:br>
              <a:rPr lang="en-US" altLang="en-US" sz="2800" dirty="0"/>
            </a:br>
            <a:r>
              <a:rPr lang="en-US" altLang="en-US" sz="2800" dirty="0"/>
              <a:t>Developing a process/procedure for using IAR</a:t>
            </a:r>
            <a:endParaRPr lang="en-CA" sz="2800" dirty="0"/>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4EBC8F-15CE-4F6F-BE75-F530780BAB6D}" type="slidenum">
              <a:rPr kumimoji="0" lang="en-US" sz="1100" b="0" i="0" u="none" strike="noStrike" kern="1200" cap="none" spc="0" normalizeH="0" baseline="0" noProof="0" smtClean="0">
                <a:ln>
                  <a:noFill/>
                </a:ln>
                <a:solidFill>
                  <a:prstClr val="black">
                    <a:lumMod val="65000"/>
                    <a:lumOff val="35000"/>
                  </a:prstClr>
                </a:solidFill>
                <a:effectLst>
                  <a:glow rad="279400">
                    <a:prstClr val="white">
                      <a:alpha val="64000"/>
                    </a:prstClr>
                  </a:glo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dirty="0">
              <a:ln>
                <a:noFill/>
              </a:ln>
              <a:solidFill>
                <a:prstClr val="black">
                  <a:lumMod val="65000"/>
                  <a:lumOff val="35000"/>
                </a:prstClr>
              </a:solidFill>
              <a:effectLst>
                <a:glow rad="279400">
                  <a:prstClr val="white">
                    <a:alpha val="64000"/>
                  </a:prstClr>
                </a:glow>
              </a:effectLst>
              <a:uLnTx/>
              <a:uFillTx/>
              <a:latin typeface="Calibri"/>
              <a:ea typeface="+mn-ea"/>
              <a:cs typeface="+mn-cs"/>
            </a:endParaRPr>
          </a:p>
        </p:txBody>
      </p:sp>
    </p:spTree>
    <p:extLst>
      <p:ext uri="{BB962C8B-B14F-4D97-AF65-F5344CB8AC3E}">
        <p14:creationId xmlns:p14="http://schemas.microsoft.com/office/powerpoint/2010/main" val="999442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410" y="3408562"/>
            <a:ext cx="8179185"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Additional feedback and questions can be sent to the CCIM service desk at </a:t>
            </a:r>
            <a:r>
              <a:rPr lang="en-US" sz="2000" dirty="0">
                <a:latin typeface="Arial" panose="020B0604020202020204" pitchFamily="34" charset="0"/>
                <a:cs typeface="Arial" panose="020B0604020202020204" pitchFamily="34" charset="0"/>
                <a:hlinkClick r:id="rId3"/>
              </a:rPr>
              <a:t>servicedesk@ccim.on.ca</a:t>
            </a:r>
            <a:r>
              <a:rPr lang="en-US" sz="20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443640" y="4756443"/>
            <a:ext cx="8256720"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Please take a few minutes to complete the </a:t>
            </a:r>
            <a:r>
              <a:rPr lang="en-US" sz="2000" b="1" dirty="0">
                <a:latin typeface="Arial" panose="020B0604020202020204" pitchFamily="34" charset="0"/>
                <a:cs typeface="Arial" panose="020B0604020202020204" pitchFamily="34" charset="0"/>
              </a:rPr>
              <a:t>brief survey </a:t>
            </a:r>
            <a:r>
              <a:rPr lang="en-US" sz="2000" dirty="0">
                <a:latin typeface="Arial" panose="020B0604020202020204" pitchFamily="34" charset="0"/>
                <a:cs typeface="Arial" panose="020B0604020202020204" pitchFamily="34" charset="0"/>
              </a:rPr>
              <a:t>that will be shared with you shortly. </a:t>
            </a:r>
            <a:endParaRPr lang="en-CA" sz="20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628405" y="2092303"/>
            <a:ext cx="1925194" cy="649250"/>
          </a:xfrm>
        </p:spPr>
        <p:txBody>
          <a:bodyPr/>
          <a:lstStyle/>
          <a:p>
            <a:pPr algn="ctr"/>
            <a:r>
              <a:rPr lang="en-US" sz="4400" dirty="0"/>
              <a:t>Q&amp;A</a:t>
            </a:r>
            <a:br>
              <a:rPr lang="en-US" sz="4400" dirty="0"/>
            </a:br>
            <a:endParaRPr lang="en-US" sz="4400" dirty="0"/>
          </a:p>
        </p:txBody>
      </p:sp>
      <p:sp>
        <p:nvSpPr>
          <p:cNvPr id="3" name="Slide Number Placeholder 2"/>
          <p:cNvSpPr>
            <a:spLocks noGrp="1"/>
          </p:cNvSpPr>
          <p:nvPr>
            <p:ph type="sldNum" sz="quarter" idx="4"/>
          </p:nvPr>
        </p:nvSpPr>
        <p:spPr/>
        <p:txBody>
          <a:bodyPr/>
          <a:lstStyle/>
          <a:p>
            <a:fld id="{8B4EBC8F-15CE-4F6F-BE75-F530780BAB6D}" type="slidenum">
              <a:rPr lang="en-US" smtClean="0"/>
              <a:pPr/>
              <a:t>42</a:t>
            </a:fld>
            <a:endParaRPr lang="en-US" dirty="0"/>
          </a:p>
        </p:txBody>
      </p:sp>
    </p:spTree>
    <p:extLst>
      <p:ext uri="{BB962C8B-B14F-4D97-AF65-F5344CB8AC3E}">
        <p14:creationId xmlns:p14="http://schemas.microsoft.com/office/powerpoint/2010/main" val="295342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72" y="3390178"/>
            <a:ext cx="4381500" cy="2876550"/>
          </a:xfrm>
          <a:prstGeom prst="rect">
            <a:avLst/>
          </a:prstGeom>
        </p:spPr>
      </p:pic>
      <p:sp>
        <p:nvSpPr>
          <p:cNvPr id="16" name="TextBox 5"/>
          <p:cNvSpPr txBox="1">
            <a:spLocks noChangeArrowheads="1"/>
          </p:cNvSpPr>
          <p:nvPr/>
        </p:nvSpPr>
        <p:spPr bwMode="auto">
          <a:xfrm>
            <a:off x="5141970" y="5006761"/>
            <a:ext cx="1691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en-US" altLang="en-US" sz="1100" b="1" dirty="0"/>
              <a:t>Regular Use of  IAR</a:t>
            </a:r>
          </a:p>
        </p:txBody>
      </p:sp>
      <p:cxnSp>
        <p:nvCxnSpPr>
          <p:cNvPr id="17" name="Straight Arrow Connector 16">
            <a:extLst>
              <a:ext uri="{C183D7F6-B498-43B3-948B-1728B52AA6E4}">
                <adec:decorative xmlns:adec="http://schemas.microsoft.com/office/drawing/2017/decorative" val="1"/>
              </a:ext>
            </a:extLst>
          </p:cNvPr>
          <p:cNvCxnSpPr>
            <a:cxnSpLocks noChangeShapeType="1"/>
          </p:cNvCxnSpPr>
          <p:nvPr/>
        </p:nvCxnSpPr>
        <p:spPr bwMode="auto">
          <a:xfrm flipH="1" flipV="1">
            <a:off x="4801685" y="4907507"/>
            <a:ext cx="245736" cy="103186"/>
          </a:xfrm>
          <a:prstGeom prst="straightConnector1">
            <a:avLst/>
          </a:prstGeom>
          <a:noFill/>
          <a:ln w="9525" algn="ctr">
            <a:solidFill>
              <a:srgbClr val="00B0F0"/>
            </a:solidFill>
            <a:round/>
            <a:headEnd/>
            <a:tailEnd type="triangle" w="med" len="med"/>
          </a:ln>
        </p:spPr>
      </p:cxnSp>
      <p:sp>
        <p:nvSpPr>
          <p:cNvPr id="18" name="TextBox 8"/>
          <p:cNvSpPr txBox="1">
            <a:spLocks noChangeArrowheads="1"/>
          </p:cNvSpPr>
          <p:nvPr/>
        </p:nvSpPr>
        <p:spPr bwMode="auto">
          <a:xfrm>
            <a:off x="4637727" y="5555341"/>
            <a:ext cx="14936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en-US" altLang="en-US" sz="1100" b="1" dirty="0"/>
              <a:t>Implement IAR</a:t>
            </a:r>
          </a:p>
        </p:txBody>
      </p:sp>
      <p:sp>
        <p:nvSpPr>
          <p:cNvPr id="19" name="Frame 18">
            <a:extLst>
              <a:ext uri="{C183D7F6-B498-43B3-948B-1728B52AA6E4}">
                <adec:decorative xmlns:adec="http://schemas.microsoft.com/office/drawing/2017/decorative" val="1"/>
              </a:ext>
            </a:extLst>
          </p:cNvPr>
          <p:cNvSpPr/>
          <p:nvPr/>
        </p:nvSpPr>
        <p:spPr bwMode="auto">
          <a:xfrm>
            <a:off x="4541943" y="5526049"/>
            <a:ext cx="1340670" cy="320195"/>
          </a:xfrm>
          <a:prstGeom prst="frame">
            <a:avLst>
              <a:gd name="adj1" fmla="val 4881"/>
            </a:avLst>
          </a:prstGeom>
          <a:solidFill>
            <a:srgbClr val="00B0F0"/>
          </a:solidFill>
          <a:ln w="9525" cap="flat" cmpd="sng" algn="ctr">
            <a:solidFill>
              <a:srgbClr val="00B0F0"/>
            </a:solidFill>
            <a:prstDash val="solid"/>
            <a:round/>
            <a:headEnd type="none" w="med" len="med"/>
            <a:tailEnd type="none" w="med" len="med"/>
          </a:ln>
          <a:effectLst/>
        </p:spPr>
        <p:txBody>
          <a:bodyPr/>
          <a:lstStyle/>
          <a:p>
            <a:pPr algn="r" eaLnBrk="1" hangingPunct="1">
              <a:defRPr/>
            </a:pPr>
            <a:endParaRPr lang="en-US">
              <a:latin typeface="Arial" charset="0"/>
              <a:cs typeface="Arial" charset="0"/>
            </a:endParaRPr>
          </a:p>
        </p:txBody>
      </p:sp>
      <p:cxnSp>
        <p:nvCxnSpPr>
          <p:cNvPr id="20" name="Straight Arrow Connector 9">
            <a:extLst>
              <a:ext uri="{C183D7F6-B498-43B3-948B-1728B52AA6E4}">
                <adec:decorative xmlns:adec="http://schemas.microsoft.com/office/drawing/2017/decorative" val="1"/>
              </a:ext>
            </a:extLst>
          </p:cNvPr>
          <p:cNvCxnSpPr>
            <a:cxnSpLocks noChangeShapeType="1"/>
          </p:cNvCxnSpPr>
          <p:nvPr/>
        </p:nvCxnSpPr>
        <p:spPr bwMode="auto">
          <a:xfrm flipH="1" flipV="1">
            <a:off x="4097466" y="5311830"/>
            <a:ext cx="421150" cy="214219"/>
          </a:xfrm>
          <a:prstGeom prst="straightConnector1">
            <a:avLst/>
          </a:prstGeom>
          <a:noFill/>
          <a:ln w="9525" algn="ctr">
            <a:solidFill>
              <a:srgbClr val="00B0F0"/>
            </a:solidFill>
            <a:round/>
            <a:headEnd/>
            <a:tailEnd type="triangle" w="med" len="med"/>
          </a:ln>
        </p:spPr>
      </p:cxnSp>
      <p:sp>
        <p:nvSpPr>
          <p:cNvPr id="21" name="Frame 20">
            <a:extLst>
              <a:ext uri="{C183D7F6-B498-43B3-948B-1728B52AA6E4}">
                <adec:decorative xmlns:adec="http://schemas.microsoft.com/office/drawing/2017/decorative" val="1"/>
              </a:ext>
            </a:extLst>
          </p:cNvPr>
          <p:cNvSpPr/>
          <p:nvPr/>
        </p:nvSpPr>
        <p:spPr bwMode="auto">
          <a:xfrm>
            <a:off x="5141970" y="4967949"/>
            <a:ext cx="1502002" cy="320195"/>
          </a:xfrm>
          <a:prstGeom prst="frame">
            <a:avLst>
              <a:gd name="adj1" fmla="val 4881"/>
            </a:avLst>
          </a:prstGeom>
          <a:solidFill>
            <a:srgbClr val="00B0F0"/>
          </a:solidFill>
          <a:ln w="9525" cap="flat" cmpd="sng" algn="ctr">
            <a:solidFill>
              <a:srgbClr val="00B0F0"/>
            </a:solidFill>
            <a:prstDash val="solid"/>
            <a:round/>
            <a:headEnd type="none" w="med" len="med"/>
            <a:tailEnd type="none" w="med" len="med"/>
          </a:ln>
          <a:effectLst/>
        </p:spPr>
        <p:txBody>
          <a:bodyPr/>
          <a:lstStyle/>
          <a:p>
            <a:pPr algn="r" eaLnBrk="1" hangingPunct="1">
              <a:defRPr/>
            </a:pPr>
            <a:endParaRPr lang="en-US">
              <a:latin typeface="Arial" charset="0"/>
              <a:cs typeface="Arial" charset="0"/>
            </a:endParaRPr>
          </a:p>
        </p:txBody>
      </p:sp>
      <p:sp>
        <p:nvSpPr>
          <p:cNvPr id="6" name="Content Placeholder 2"/>
          <p:cNvSpPr>
            <a:spLocks noGrp="1"/>
          </p:cNvSpPr>
          <p:nvPr>
            <p:ph idx="4294967295"/>
          </p:nvPr>
        </p:nvSpPr>
        <p:spPr>
          <a:xfrm>
            <a:off x="486700" y="1413948"/>
            <a:ext cx="8229600" cy="3414505"/>
          </a:xfrm>
          <a:prstGeom prst="rect">
            <a:avLst/>
          </a:prstGeom>
        </p:spPr>
        <p:txBody>
          <a:bodyPr/>
          <a:lstStyle/>
          <a:p>
            <a:pPr marL="0" indent="0">
              <a:spcAft>
                <a:spcPts val="1200"/>
              </a:spcAft>
              <a:buFontTx/>
              <a:buNone/>
              <a:defRPr/>
            </a:pPr>
            <a:r>
              <a:rPr lang="en-US" sz="2000" dirty="0">
                <a:latin typeface="Arial" panose="020B0604020202020204" pitchFamily="34" charset="0"/>
                <a:cs typeface="Arial" panose="020B0604020202020204" pitchFamily="34" charset="0"/>
              </a:rPr>
              <a:t>Lessons learned from past implementations</a:t>
            </a:r>
            <a:r>
              <a:rPr lang="en-US" sz="2000" b="1" dirty="0">
                <a:latin typeface="Arial" panose="020B0604020202020204" pitchFamily="34" charset="0"/>
                <a:cs typeface="Arial" panose="020B0604020202020204" pitchFamily="34" charset="0"/>
              </a:rPr>
              <a:t>:</a:t>
            </a:r>
          </a:p>
          <a:p>
            <a:pPr>
              <a:spcAft>
                <a:spcPts val="1200"/>
              </a:spcAft>
              <a:defRPr/>
            </a:pPr>
            <a:r>
              <a:rPr lang="en-US" sz="1800" dirty="0">
                <a:latin typeface="Arial" panose="020B0604020202020204" pitchFamily="34" charset="0"/>
                <a:cs typeface="Arial" panose="020B0604020202020204" pitchFamily="34" charset="0"/>
              </a:rPr>
              <a:t>Regular use of IAR provides access to client assessments to inform the service you provide to your clients</a:t>
            </a:r>
          </a:p>
          <a:p>
            <a:pPr>
              <a:spcAft>
                <a:spcPts val="1200"/>
              </a:spcAft>
              <a:defRPr/>
            </a:pPr>
            <a:r>
              <a:rPr lang="en-US" sz="1800" dirty="0">
                <a:latin typeface="Arial" panose="020B0604020202020204" pitchFamily="34" charset="0"/>
                <a:cs typeface="Arial" panose="020B0604020202020204" pitchFamily="34" charset="0"/>
              </a:rPr>
              <a:t>Health Service Provider (HSP) organizations that find the most value in IAR have incorporated the use of IAR as part of their work flow </a:t>
            </a:r>
          </a:p>
        </p:txBody>
      </p:sp>
      <p:sp>
        <p:nvSpPr>
          <p:cNvPr id="4" name="Title 3"/>
          <p:cNvSpPr>
            <a:spLocks noGrp="1"/>
          </p:cNvSpPr>
          <p:nvPr>
            <p:ph type="title"/>
          </p:nvPr>
        </p:nvSpPr>
        <p:spPr>
          <a:xfrm>
            <a:off x="486700" y="435364"/>
            <a:ext cx="7221531" cy="649250"/>
          </a:xfrm>
        </p:spPr>
        <p:txBody>
          <a:bodyPr/>
          <a:lstStyle/>
          <a:p>
            <a:r>
              <a:rPr lang="en-US" altLang="en-US" sz="2800" dirty="0"/>
              <a:t>Why a session on developing a process/procedure for using IAR?</a:t>
            </a:r>
            <a:endParaRPr lang="en-CA" sz="2800" dirty="0"/>
          </a:p>
        </p:txBody>
      </p:sp>
      <p:sp>
        <p:nvSpPr>
          <p:cNvPr id="5" name="Slide Number Placeholder 4"/>
          <p:cNvSpPr>
            <a:spLocks noGrp="1"/>
          </p:cNvSpPr>
          <p:nvPr>
            <p:ph type="sldNum" sz="quarter" idx="10"/>
          </p:nvPr>
        </p:nvSpPr>
        <p:spPr/>
        <p:txBody>
          <a:bodyPr/>
          <a:lstStyle/>
          <a:p>
            <a:fld id="{8B4EBC8F-15CE-4F6F-BE75-F530780BAB6D}" type="slidenum">
              <a:rPr lang="en-US" smtClean="0"/>
              <a:pPr/>
              <a:t>5</a:t>
            </a:fld>
            <a:endParaRPr lang="en-US" dirty="0"/>
          </a:p>
        </p:txBody>
      </p:sp>
    </p:spTree>
    <p:extLst>
      <p:ext uri="{BB962C8B-B14F-4D97-AF65-F5344CB8AC3E}">
        <p14:creationId xmlns:p14="http://schemas.microsoft.com/office/powerpoint/2010/main" val="418280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175" y="415888"/>
            <a:ext cx="8133516" cy="5753483"/>
          </a:xfrm>
        </p:spPr>
        <p:txBody>
          <a:bodyPr/>
          <a:lstStyle/>
          <a:p>
            <a:pPr algn="ctr"/>
            <a:r>
              <a:rPr lang="en-US" altLang="en-US" dirty="0"/>
              <a:t>Benefits of IAR</a:t>
            </a:r>
            <a:br>
              <a:rPr lang="en-CA" dirty="0"/>
            </a:br>
            <a:endParaRPr lang="en-CA" dirty="0"/>
          </a:p>
        </p:txBody>
      </p:sp>
      <p:sp>
        <p:nvSpPr>
          <p:cNvPr id="5" name="Slide Number Placeholder 4"/>
          <p:cNvSpPr>
            <a:spLocks noGrp="1"/>
          </p:cNvSpPr>
          <p:nvPr>
            <p:ph type="sldNum" sz="quarter" idx="4"/>
          </p:nvPr>
        </p:nvSpPr>
        <p:spPr/>
        <p:txBody>
          <a:bodyPr/>
          <a:lstStyle/>
          <a:p>
            <a:fld id="{8B4EBC8F-15CE-4F6F-BE75-F530780BAB6D}" type="slidenum">
              <a:rPr lang="en-US" smtClean="0"/>
              <a:pPr/>
              <a:t>6</a:t>
            </a:fld>
            <a:endParaRPr lang="en-US" dirty="0"/>
          </a:p>
        </p:txBody>
      </p:sp>
    </p:spTree>
    <p:extLst>
      <p:ext uri="{BB962C8B-B14F-4D97-AF65-F5344CB8AC3E}">
        <p14:creationId xmlns:p14="http://schemas.microsoft.com/office/powerpoint/2010/main" val="309750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F95CC-7AC3-40AD-9887-254E218995F0}"/>
              </a:ext>
            </a:extLst>
          </p:cNvPr>
          <p:cNvSpPr>
            <a:spLocks noGrp="1"/>
          </p:cNvSpPr>
          <p:nvPr>
            <p:ph type="title"/>
          </p:nvPr>
        </p:nvSpPr>
        <p:spPr>
          <a:xfrm>
            <a:off x="412750" y="250813"/>
            <a:ext cx="8229600" cy="1081087"/>
          </a:xfrm>
        </p:spPr>
        <p:txBody>
          <a:bodyPr/>
          <a:lstStyle/>
          <a:p>
            <a:pPr marL="270000" marR="0" lvl="2" indent="-270000" defTabSz="914400" rtl="0" eaLnBrk="1" fontAlgn="auto" latinLnBrk="0" hangingPunct="1">
              <a:lnSpc>
                <a:spcPct val="100000"/>
              </a:lnSpc>
              <a:spcBef>
                <a:spcPct val="20000"/>
              </a:spcBef>
              <a:spcAft>
                <a:spcPts val="0"/>
              </a:spcAft>
              <a:tabLst/>
              <a:defRPr/>
            </a:pPr>
            <a:r>
              <a:rPr lang="en-CA" sz="2800" b="1" kern="1200" dirty="0">
                <a:solidFill>
                  <a:srgbClr val="218CCC"/>
                </a:solidFill>
                <a:latin typeface="Arial" panose="020B0604020202020204" pitchFamily="34" charset="0"/>
                <a:ea typeface="+mn-ea"/>
                <a:cs typeface="Arial" panose="020B0604020202020204" pitchFamily="34" charset="0"/>
              </a:rPr>
              <a:t>Using IAR to understand the Client journey </a:t>
            </a:r>
            <a:br>
              <a:rPr lang="en-US" sz="2800" b="1" kern="1200" dirty="0">
                <a:solidFill>
                  <a:srgbClr val="218CCC"/>
                </a:solidFill>
                <a:latin typeface="Arial" panose="020B0604020202020204" pitchFamily="34" charset="0"/>
                <a:ea typeface="+mn-ea"/>
                <a:cs typeface="Arial" panose="020B0604020202020204" pitchFamily="34" charset="0"/>
              </a:rPr>
            </a:br>
            <a:endParaRPr lang="en-CA" dirty="0"/>
          </a:p>
        </p:txBody>
      </p:sp>
      <p:sp>
        <p:nvSpPr>
          <p:cNvPr id="7" name="Content Placeholder 6">
            <a:extLst>
              <a:ext uri="{FF2B5EF4-FFF2-40B4-BE49-F238E27FC236}">
                <a16:creationId xmlns:a16="http://schemas.microsoft.com/office/drawing/2014/main" id="{51F23B7D-148C-422D-96FB-015CB1278A73}"/>
              </a:ext>
            </a:extLst>
          </p:cNvPr>
          <p:cNvSpPr>
            <a:spLocks noGrp="1"/>
          </p:cNvSpPr>
          <p:nvPr>
            <p:ph idx="1"/>
          </p:nvPr>
        </p:nvSpPr>
        <p:spPr>
          <a:xfrm>
            <a:off x="430675" y="866136"/>
            <a:ext cx="8229600" cy="529813"/>
          </a:xfrm>
        </p:spPr>
        <p:txBody>
          <a:bodyPr/>
          <a:lstStyle/>
          <a:p>
            <a:pPr marL="0" lvl="0" indent="0" defTabSz="914400">
              <a:spcBef>
                <a:spcPts val="0"/>
              </a:spcBef>
              <a:buNone/>
            </a:pPr>
            <a:r>
              <a:rPr lang="en-US" sz="1400" dirty="0">
                <a:solidFill>
                  <a:prstClr val="black"/>
                </a:solidFill>
                <a:latin typeface="Arial" panose="020B0604020202020204" pitchFamily="34" charset="0"/>
                <a:cs typeface="Arial" panose="020B0604020202020204" pitchFamily="34" charset="0"/>
              </a:rPr>
              <a:t>The IAR Data set can tell us about the Client Care Journey. Client assessments data is captured and uploaded in IAR from across the continuum of care.</a:t>
            </a:r>
          </a:p>
          <a:p>
            <a:pPr marL="0" indent="0">
              <a:buNone/>
            </a:pPr>
            <a:endParaRPr lang="en-CA" dirty="0"/>
          </a:p>
        </p:txBody>
      </p:sp>
      <p:sp>
        <p:nvSpPr>
          <p:cNvPr id="2" name="Slide Number Placeholder 1"/>
          <p:cNvSpPr>
            <a:spLocks noGrp="1"/>
          </p:cNvSpPr>
          <p:nvPr>
            <p:ph type="sldNum" sz="quarter" idx="10"/>
          </p:nvPr>
        </p:nvSpPr>
        <p:spPr/>
        <p:txBody>
          <a:bodyPr/>
          <a:lstStyle/>
          <a:p>
            <a:fld id="{8B4EBC8F-15CE-4F6F-BE75-F530780BAB6D}" type="slidenum">
              <a:rPr lang="en-US" smtClean="0">
                <a:solidFill>
                  <a:prstClr val="black">
                    <a:lumMod val="65000"/>
                    <a:lumOff val="35000"/>
                  </a:prstClr>
                </a:solidFill>
                <a:effectLst>
                  <a:glow rad="279400">
                    <a:prstClr val="white">
                      <a:alpha val="64000"/>
                    </a:prstClr>
                  </a:glow>
                </a:effectLst>
              </a:rPr>
              <a:pPr/>
              <a:t>7</a:t>
            </a:fld>
            <a:endParaRPr lang="en-US" dirty="0">
              <a:solidFill>
                <a:prstClr val="black">
                  <a:lumMod val="65000"/>
                  <a:lumOff val="35000"/>
                </a:prstClr>
              </a:solidFill>
              <a:effectLst>
                <a:glow rad="279400">
                  <a:prstClr val="white">
                    <a:alpha val="64000"/>
                  </a:prstClr>
                </a:glow>
              </a:effectLst>
            </a:endParaRPr>
          </a:p>
        </p:txBody>
      </p:sp>
      <p:pic>
        <p:nvPicPr>
          <p:cNvPr id="9" name="Picture 8">
            <a:extLst>
              <a:ext uri="{FF2B5EF4-FFF2-40B4-BE49-F238E27FC236}">
                <a16:creationId xmlns:a16="http://schemas.microsoft.com/office/drawing/2014/main" id="{2078D54D-EFEE-45C4-B600-D8F741D045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40" y="1480189"/>
            <a:ext cx="8236135" cy="4511675"/>
          </a:xfrm>
          <a:prstGeom prst="rect">
            <a:avLst/>
          </a:prstGeom>
        </p:spPr>
      </p:pic>
    </p:spTree>
    <p:extLst>
      <p:ext uri="{BB962C8B-B14F-4D97-AF65-F5344CB8AC3E}">
        <p14:creationId xmlns:p14="http://schemas.microsoft.com/office/powerpoint/2010/main" val="275342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4EBC8F-15CE-4F6F-BE75-F530780BAB6D}" type="slidenum">
              <a:rPr kumimoji="0" lang="en-US" sz="1100" b="0" i="0" u="none" strike="noStrike" kern="1200" cap="none" spc="0" normalizeH="0" baseline="0" noProof="0" smtClean="0">
                <a:ln>
                  <a:noFill/>
                </a:ln>
                <a:solidFill>
                  <a:prstClr val="black">
                    <a:lumMod val="65000"/>
                    <a:lumOff val="35000"/>
                  </a:prstClr>
                </a:solidFill>
                <a:effectLst>
                  <a:glow rad="279400">
                    <a:prstClr val="white">
                      <a:alpha val="64000"/>
                    </a:prstClr>
                  </a:glo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lumMod val="65000"/>
                  <a:lumOff val="35000"/>
                </a:prstClr>
              </a:solidFill>
              <a:effectLst>
                <a:glow rad="279400">
                  <a:prstClr val="white">
                    <a:alpha val="64000"/>
                  </a:prstClr>
                </a:glow>
              </a:effectLst>
              <a:uLnTx/>
              <a:uFillTx/>
              <a:latin typeface="Calibri"/>
              <a:ea typeface="+mn-ea"/>
              <a:cs typeface="+mn-cs"/>
            </a:endParaRPr>
          </a:p>
        </p:txBody>
      </p:sp>
      <p:sp>
        <p:nvSpPr>
          <p:cNvPr id="5" name="Title 1"/>
          <p:cNvSpPr>
            <a:spLocks noGrp="1"/>
          </p:cNvSpPr>
          <p:nvPr>
            <p:ph type="title"/>
          </p:nvPr>
        </p:nvSpPr>
        <p:spPr>
          <a:xfrm>
            <a:off x="468313" y="115888"/>
            <a:ext cx="8229600" cy="1081087"/>
          </a:xfrm>
        </p:spPr>
        <p:txBody>
          <a:bodyPr/>
          <a:lstStyle/>
          <a:p>
            <a:r>
              <a:rPr lang="en-US" altLang="en-US" sz="2800" dirty="0"/>
              <a:t>Benefits of IAR</a:t>
            </a:r>
            <a:endParaRPr lang="en-CA" altLang="en-US" sz="2800" dirty="0"/>
          </a:p>
        </p:txBody>
      </p:sp>
      <p:graphicFrame>
        <p:nvGraphicFramePr>
          <p:cNvPr id="11" name="Content Placeholder 3">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9027107"/>
              </p:ext>
            </p:extLst>
          </p:nvPr>
        </p:nvGraphicFramePr>
        <p:xfrm>
          <a:off x="332581" y="656430"/>
          <a:ext cx="8501063" cy="5587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C183D7F6-B498-43B3-948B-1728B52AA6E4}">
                <adec:decorative xmlns:adec="http://schemas.microsoft.com/office/drawing/2017/decorative" val="1"/>
              </a:ext>
            </a:extLst>
          </p:cNvPr>
          <p:cNvGrpSpPr/>
          <p:nvPr/>
        </p:nvGrpSpPr>
        <p:grpSpPr>
          <a:xfrm>
            <a:off x="3052761" y="2792240"/>
            <a:ext cx="3060701" cy="2214564"/>
            <a:chOff x="2682241" y="2308860"/>
            <a:chExt cx="3657600" cy="2560320"/>
          </a:xfrm>
        </p:grpSpPr>
        <p:sp>
          <p:nvSpPr>
            <p:cNvPr id="6" name="Round Diagonal Corner Rectangle 5"/>
            <p:cNvSpPr/>
            <p:nvPr/>
          </p:nvSpPr>
          <p:spPr>
            <a:xfrm>
              <a:off x="2682241" y="2308860"/>
              <a:ext cx="3657600" cy="2560320"/>
            </a:xfrm>
            <a:prstGeom prst="round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Two people having a conversation"/>
            <p:cNvPicPr>
              <a:picLocks noChangeAspect="1"/>
            </p:cNvPicPr>
            <p:nvPr/>
          </p:nvPicPr>
          <p:blipFill>
            <a:blip r:embed="rId8"/>
            <a:stretch>
              <a:fillRect/>
            </a:stretch>
          </p:blipFill>
          <p:spPr>
            <a:xfrm>
              <a:off x="2828472" y="2482031"/>
              <a:ext cx="3348671" cy="2203251"/>
            </a:xfrm>
            <a:prstGeom prst="round2DiagRect">
              <a:avLst>
                <a:gd name="adj1" fmla="val 16667"/>
                <a:gd name="adj2" fmla="val 0"/>
              </a:avLst>
            </a:prstGeom>
            <a:ln w="88900" cap="sq">
              <a:solidFill>
                <a:srgbClr val="FFFFFF"/>
              </a:solidFill>
              <a:miter lim="800000"/>
            </a:ln>
            <a:effectLst>
              <a:outerShdw blurRad="393700" sx="103000" sy="103000" algn="tl" rotWithShape="0">
                <a:srgbClr val="000000">
                  <a:alpha val="93000"/>
                </a:srgbClr>
              </a:outerShdw>
              <a:softEdge rad="0"/>
            </a:effectLst>
          </p:spPr>
        </p:pic>
      </p:grpSp>
    </p:spTree>
    <p:extLst>
      <p:ext uri="{BB962C8B-B14F-4D97-AF65-F5344CB8AC3E}">
        <p14:creationId xmlns:p14="http://schemas.microsoft.com/office/powerpoint/2010/main" val="242269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ipart_symbols_newspaperclippings"/>
          <p:cNvSpPr>
            <a:spLocks/>
          </p:cNvSpPr>
          <p:nvPr/>
        </p:nvSpPr>
        <p:spPr bwMode="auto">
          <a:xfrm>
            <a:off x="690294" y="1309371"/>
            <a:ext cx="7574688" cy="2164886"/>
          </a:xfrm>
          <a:custGeom>
            <a:avLst/>
            <a:gdLst>
              <a:gd name="T0" fmla="*/ 2147483647 w 1153"/>
              <a:gd name="T1" fmla="*/ 2147483647 h 324"/>
              <a:gd name="T2" fmla="*/ 2147483647 w 1153"/>
              <a:gd name="T3" fmla="*/ 2147483647 h 324"/>
              <a:gd name="T4" fmla="*/ 2147483647 w 1153"/>
              <a:gd name="T5" fmla="*/ 2147483647 h 324"/>
              <a:gd name="T6" fmla="*/ 2147483647 w 1153"/>
              <a:gd name="T7" fmla="*/ 2147483647 h 324"/>
              <a:gd name="T8" fmla="*/ 2147483647 w 1153"/>
              <a:gd name="T9" fmla="*/ 2147483647 h 324"/>
              <a:gd name="T10" fmla="*/ 2147483647 w 1153"/>
              <a:gd name="T11" fmla="*/ 2147483647 h 324"/>
              <a:gd name="T12" fmla="*/ 2147483647 w 1153"/>
              <a:gd name="T13" fmla="*/ 2147483647 h 324"/>
              <a:gd name="T14" fmla="*/ 2147483647 w 1153"/>
              <a:gd name="T15" fmla="*/ 2147483647 h 324"/>
              <a:gd name="T16" fmla="*/ 2147483647 w 1153"/>
              <a:gd name="T17" fmla="*/ 2147483647 h 324"/>
              <a:gd name="T18" fmla="*/ 2147483647 w 1153"/>
              <a:gd name="T19" fmla="*/ 2147483647 h 324"/>
              <a:gd name="T20" fmla="*/ 2147483647 w 1153"/>
              <a:gd name="T21" fmla="*/ 2147483647 h 324"/>
              <a:gd name="T22" fmla="*/ 2147483647 w 1153"/>
              <a:gd name="T23" fmla="*/ 2147483647 h 324"/>
              <a:gd name="T24" fmla="*/ 2147483647 w 1153"/>
              <a:gd name="T25" fmla="*/ 2147483647 h 324"/>
              <a:gd name="T26" fmla="*/ 2147483647 w 1153"/>
              <a:gd name="T27" fmla="*/ 2147483647 h 324"/>
              <a:gd name="T28" fmla="*/ 2147483647 w 1153"/>
              <a:gd name="T29" fmla="*/ 2147483647 h 324"/>
              <a:gd name="T30" fmla="*/ 2147483647 w 1153"/>
              <a:gd name="T31" fmla="*/ 2147483647 h 324"/>
              <a:gd name="T32" fmla="*/ 2147483647 w 1153"/>
              <a:gd name="T33" fmla="*/ 2147483647 h 324"/>
              <a:gd name="T34" fmla="*/ 2147483647 w 1153"/>
              <a:gd name="T35" fmla="*/ 2147483647 h 324"/>
              <a:gd name="T36" fmla="*/ 2147483647 w 1153"/>
              <a:gd name="T37" fmla="*/ 2147483647 h 324"/>
              <a:gd name="T38" fmla="*/ 2147483647 w 1153"/>
              <a:gd name="T39" fmla="*/ 2147483647 h 324"/>
              <a:gd name="T40" fmla="*/ 2147483647 w 1153"/>
              <a:gd name="T41" fmla="*/ 2147483647 h 324"/>
              <a:gd name="T42" fmla="*/ 2147483647 w 1153"/>
              <a:gd name="T43" fmla="*/ 2147483647 h 324"/>
              <a:gd name="T44" fmla="*/ 2147483647 w 1153"/>
              <a:gd name="T45" fmla="*/ 2147483647 h 324"/>
              <a:gd name="T46" fmla="*/ 2147483647 w 1153"/>
              <a:gd name="T47" fmla="*/ 2147483647 h 324"/>
              <a:gd name="T48" fmla="*/ 2147483647 w 1153"/>
              <a:gd name="T49" fmla="*/ 2147483647 h 324"/>
              <a:gd name="T50" fmla="*/ 2147483647 w 1153"/>
              <a:gd name="T51" fmla="*/ 2147483647 h 324"/>
              <a:gd name="T52" fmla="*/ 2147483647 w 1153"/>
              <a:gd name="T53" fmla="*/ 2147483647 h 324"/>
              <a:gd name="T54" fmla="*/ 2147483647 w 1153"/>
              <a:gd name="T55" fmla="*/ 2147483647 h 324"/>
              <a:gd name="T56" fmla="*/ 2147483647 w 1153"/>
              <a:gd name="T57" fmla="*/ 0 h 324"/>
              <a:gd name="T58" fmla="*/ 2147483647 w 1153"/>
              <a:gd name="T59" fmla="*/ 2147483647 h 324"/>
              <a:gd name="T60" fmla="*/ 2147483647 w 1153"/>
              <a:gd name="T61" fmla="*/ 2147483647 h 324"/>
              <a:gd name="T62" fmla="*/ 2147483647 w 1153"/>
              <a:gd name="T63" fmla="*/ 2147483647 h 324"/>
              <a:gd name="T64" fmla="*/ 2147483647 w 1153"/>
              <a:gd name="T65" fmla="*/ 2147483647 h 324"/>
              <a:gd name="T66" fmla="*/ 2147483647 w 1153"/>
              <a:gd name="T67" fmla="*/ 2147483647 h 324"/>
              <a:gd name="T68" fmla="*/ 2147483647 w 1153"/>
              <a:gd name="T69" fmla="*/ 2147483647 h 324"/>
              <a:gd name="T70" fmla="*/ 2147483647 w 1153"/>
              <a:gd name="T71" fmla="*/ 2147483647 h 324"/>
              <a:gd name="T72" fmla="*/ 2147483647 w 1153"/>
              <a:gd name="T73" fmla="*/ 2147483647 h 324"/>
              <a:gd name="T74" fmla="*/ 2147483647 w 1153"/>
              <a:gd name="T75" fmla="*/ 2147483647 h 324"/>
              <a:gd name="T76" fmla="*/ 2147483647 w 1153"/>
              <a:gd name="T77" fmla="*/ 2147483647 h 324"/>
              <a:gd name="T78" fmla="*/ 2147483647 w 1153"/>
              <a:gd name="T79" fmla="*/ 2147483647 h 324"/>
              <a:gd name="T80" fmla="*/ 2147483647 w 1153"/>
              <a:gd name="T81" fmla="*/ 2147483647 h 324"/>
              <a:gd name="T82" fmla="*/ 2147483647 w 1153"/>
              <a:gd name="T83" fmla="*/ 2147483647 h 324"/>
              <a:gd name="T84" fmla="*/ 2147483647 w 1153"/>
              <a:gd name="T85" fmla="*/ 2147483647 h 324"/>
              <a:gd name="T86" fmla="*/ 2147483647 w 1153"/>
              <a:gd name="T87" fmla="*/ 2147483647 h 324"/>
              <a:gd name="T88" fmla="*/ 2147483647 w 1153"/>
              <a:gd name="T89" fmla="*/ 2147483647 h 324"/>
              <a:gd name="T90" fmla="*/ 2147483647 w 1153"/>
              <a:gd name="T91" fmla="*/ 2147483647 h 324"/>
              <a:gd name="T92" fmla="*/ 2147483647 w 1153"/>
              <a:gd name="T93" fmla="*/ 2147483647 h 324"/>
              <a:gd name="T94" fmla="*/ 2147483647 w 1153"/>
              <a:gd name="T95" fmla="*/ 2147483647 h 324"/>
              <a:gd name="T96" fmla="*/ 2147483647 w 1153"/>
              <a:gd name="T97" fmla="*/ 2147483647 h 324"/>
              <a:gd name="T98" fmla="*/ 2147483647 w 1153"/>
              <a:gd name="T99" fmla="*/ 2147483647 h 324"/>
              <a:gd name="T100" fmla="*/ 2147483647 w 1153"/>
              <a:gd name="T101" fmla="*/ 2147483647 h 324"/>
              <a:gd name="T102" fmla="*/ 2147483647 w 1153"/>
              <a:gd name="T103" fmla="*/ 2147483647 h 324"/>
              <a:gd name="T104" fmla="*/ 2147483647 w 1153"/>
              <a:gd name="T105" fmla="*/ 2147483647 h 324"/>
              <a:gd name="T106" fmla="*/ 2147483647 w 1153"/>
              <a:gd name="T107" fmla="*/ 2147483647 h 324"/>
              <a:gd name="T108" fmla="*/ 2147483647 w 1153"/>
              <a:gd name="T109" fmla="*/ 2147483647 h 324"/>
              <a:gd name="T110" fmla="*/ 2147483647 w 1153"/>
              <a:gd name="T111" fmla="*/ 2147483647 h 324"/>
              <a:gd name="T112" fmla="*/ 2147483647 w 1153"/>
              <a:gd name="T113" fmla="*/ 2147483647 h 324"/>
              <a:gd name="T114" fmla="*/ 2147483647 w 1153"/>
              <a:gd name="T115" fmla="*/ 2147483647 h 324"/>
              <a:gd name="T116" fmla="*/ 2147483647 w 1153"/>
              <a:gd name="T117" fmla="*/ 2147483647 h 3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3"/>
              <a:gd name="T178" fmla="*/ 0 h 324"/>
              <a:gd name="T179" fmla="*/ 1153 w 1153"/>
              <a:gd name="T180" fmla="*/ 324 h 3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3" h="324">
                <a:moveTo>
                  <a:pt x="86" y="312"/>
                </a:moveTo>
                <a:cubicBezTo>
                  <a:pt x="82" y="312"/>
                  <a:pt x="78" y="312"/>
                  <a:pt x="75" y="312"/>
                </a:cubicBezTo>
                <a:cubicBezTo>
                  <a:pt x="77" y="305"/>
                  <a:pt x="55" y="306"/>
                  <a:pt x="63" y="312"/>
                </a:cubicBezTo>
                <a:cubicBezTo>
                  <a:pt x="60" y="311"/>
                  <a:pt x="58" y="311"/>
                  <a:pt x="55" y="311"/>
                </a:cubicBezTo>
                <a:cubicBezTo>
                  <a:pt x="49" y="283"/>
                  <a:pt x="62" y="250"/>
                  <a:pt x="57" y="229"/>
                </a:cubicBezTo>
                <a:cubicBezTo>
                  <a:pt x="51" y="227"/>
                  <a:pt x="44" y="201"/>
                  <a:pt x="43" y="194"/>
                </a:cubicBezTo>
                <a:cubicBezTo>
                  <a:pt x="37" y="195"/>
                  <a:pt x="30" y="175"/>
                  <a:pt x="28" y="163"/>
                </a:cubicBezTo>
                <a:cubicBezTo>
                  <a:pt x="0" y="151"/>
                  <a:pt x="21" y="100"/>
                  <a:pt x="21" y="72"/>
                </a:cubicBezTo>
                <a:cubicBezTo>
                  <a:pt x="20" y="61"/>
                  <a:pt x="10" y="48"/>
                  <a:pt x="14" y="38"/>
                </a:cubicBezTo>
                <a:cubicBezTo>
                  <a:pt x="17" y="29"/>
                  <a:pt x="32" y="25"/>
                  <a:pt x="45" y="27"/>
                </a:cubicBezTo>
                <a:cubicBezTo>
                  <a:pt x="53" y="28"/>
                  <a:pt x="59" y="37"/>
                  <a:pt x="66" y="37"/>
                </a:cubicBezTo>
                <a:cubicBezTo>
                  <a:pt x="77" y="38"/>
                  <a:pt x="91" y="26"/>
                  <a:pt x="110" y="25"/>
                </a:cubicBezTo>
                <a:cubicBezTo>
                  <a:pt x="131" y="23"/>
                  <a:pt x="155" y="28"/>
                  <a:pt x="171" y="26"/>
                </a:cubicBezTo>
                <a:cubicBezTo>
                  <a:pt x="179" y="25"/>
                  <a:pt x="187" y="19"/>
                  <a:pt x="195" y="19"/>
                </a:cubicBezTo>
                <a:cubicBezTo>
                  <a:pt x="203" y="18"/>
                  <a:pt x="211" y="23"/>
                  <a:pt x="220" y="23"/>
                </a:cubicBezTo>
                <a:cubicBezTo>
                  <a:pt x="236" y="25"/>
                  <a:pt x="255" y="20"/>
                  <a:pt x="273" y="19"/>
                </a:cubicBezTo>
                <a:cubicBezTo>
                  <a:pt x="297" y="17"/>
                  <a:pt x="327" y="22"/>
                  <a:pt x="344" y="22"/>
                </a:cubicBezTo>
                <a:cubicBezTo>
                  <a:pt x="355" y="23"/>
                  <a:pt x="367" y="17"/>
                  <a:pt x="379" y="17"/>
                </a:cubicBezTo>
                <a:cubicBezTo>
                  <a:pt x="397" y="18"/>
                  <a:pt x="417" y="26"/>
                  <a:pt x="434" y="28"/>
                </a:cubicBezTo>
                <a:cubicBezTo>
                  <a:pt x="467" y="32"/>
                  <a:pt x="487" y="22"/>
                  <a:pt x="510" y="18"/>
                </a:cubicBezTo>
                <a:cubicBezTo>
                  <a:pt x="535" y="15"/>
                  <a:pt x="559" y="26"/>
                  <a:pt x="581" y="20"/>
                </a:cubicBezTo>
                <a:cubicBezTo>
                  <a:pt x="586" y="14"/>
                  <a:pt x="598" y="14"/>
                  <a:pt x="606" y="9"/>
                </a:cubicBezTo>
                <a:cubicBezTo>
                  <a:pt x="623" y="26"/>
                  <a:pt x="643" y="14"/>
                  <a:pt x="663" y="12"/>
                </a:cubicBezTo>
                <a:cubicBezTo>
                  <a:pt x="675" y="11"/>
                  <a:pt x="687" y="16"/>
                  <a:pt x="700" y="15"/>
                </a:cubicBezTo>
                <a:cubicBezTo>
                  <a:pt x="707" y="15"/>
                  <a:pt x="713" y="11"/>
                  <a:pt x="721" y="10"/>
                </a:cubicBezTo>
                <a:cubicBezTo>
                  <a:pt x="776" y="2"/>
                  <a:pt x="831" y="6"/>
                  <a:pt x="871" y="8"/>
                </a:cubicBezTo>
                <a:cubicBezTo>
                  <a:pt x="909" y="9"/>
                  <a:pt x="939" y="7"/>
                  <a:pt x="973" y="8"/>
                </a:cubicBezTo>
                <a:cubicBezTo>
                  <a:pt x="970" y="8"/>
                  <a:pt x="966" y="8"/>
                  <a:pt x="967" y="4"/>
                </a:cubicBezTo>
                <a:cubicBezTo>
                  <a:pt x="1000" y="14"/>
                  <a:pt x="1025" y="8"/>
                  <a:pt x="1057" y="0"/>
                </a:cubicBezTo>
                <a:cubicBezTo>
                  <a:pt x="1086" y="11"/>
                  <a:pt x="1125" y="2"/>
                  <a:pt x="1144" y="4"/>
                </a:cubicBezTo>
                <a:cubicBezTo>
                  <a:pt x="1134" y="23"/>
                  <a:pt x="1135" y="53"/>
                  <a:pt x="1123" y="69"/>
                </a:cubicBezTo>
                <a:cubicBezTo>
                  <a:pt x="1137" y="69"/>
                  <a:pt x="1123" y="90"/>
                  <a:pt x="1134" y="87"/>
                </a:cubicBezTo>
                <a:cubicBezTo>
                  <a:pt x="1130" y="108"/>
                  <a:pt x="1130" y="154"/>
                  <a:pt x="1124" y="184"/>
                </a:cubicBezTo>
                <a:cubicBezTo>
                  <a:pt x="1115" y="193"/>
                  <a:pt x="1109" y="205"/>
                  <a:pt x="1098" y="213"/>
                </a:cubicBezTo>
                <a:cubicBezTo>
                  <a:pt x="1102" y="226"/>
                  <a:pt x="1117" y="227"/>
                  <a:pt x="1131" y="231"/>
                </a:cubicBezTo>
                <a:cubicBezTo>
                  <a:pt x="1139" y="249"/>
                  <a:pt x="1153" y="276"/>
                  <a:pt x="1141" y="302"/>
                </a:cubicBezTo>
                <a:cubicBezTo>
                  <a:pt x="1130" y="299"/>
                  <a:pt x="1129" y="299"/>
                  <a:pt x="1120" y="296"/>
                </a:cubicBezTo>
                <a:cubicBezTo>
                  <a:pt x="1077" y="313"/>
                  <a:pt x="1043" y="305"/>
                  <a:pt x="979" y="302"/>
                </a:cubicBezTo>
                <a:cubicBezTo>
                  <a:pt x="963" y="324"/>
                  <a:pt x="940" y="309"/>
                  <a:pt x="917" y="316"/>
                </a:cubicBezTo>
                <a:cubicBezTo>
                  <a:pt x="911" y="314"/>
                  <a:pt x="920" y="307"/>
                  <a:pt x="910" y="306"/>
                </a:cubicBezTo>
                <a:cubicBezTo>
                  <a:pt x="909" y="322"/>
                  <a:pt x="884" y="311"/>
                  <a:pt x="879" y="311"/>
                </a:cubicBezTo>
                <a:cubicBezTo>
                  <a:pt x="872" y="311"/>
                  <a:pt x="861" y="320"/>
                  <a:pt x="852" y="311"/>
                </a:cubicBezTo>
                <a:cubicBezTo>
                  <a:pt x="850" y="320"/>
                  <a:pt x="840" y="322"/>
                  <a:pt x="829" y="320"/>
                </a:cubicBezTo>
                <a:cubicBezTo>
                  <a:pt x="824" y="319"/>
                  <a:pt x="815" y="312"/>
                  <a:pt x="816" y="312"/>
                </a:cubicBezTo>
                <a:cubicBezTo>
                  <a:pt x="814" y="311"/>
                  <a:pt x="807" y="317"/>
                  <a:pt x="806" y="317"/>
                </a:cubicBezTo>
                <a:cubicBezTo>
                  <a:pt x="804" y="317"/>
                  <a:pt x="797" y="312"/>
                  <a:pt x="795" y="311"/>
                </a:cubicBezTo>
                <a:cubicBezTo>
                  <a:pt x="774" y="308"/>
                  <a:pt x="742" y="320"/>
                  <a:pt x="720" y="308"/>
                </a:cubicBezTo>
                <a:cubicBezTo>
                  <a:pt x="716" y="308"/>
                  <a:pt x="724" y="316"/>
                  <a:pt x="714" y="313"/>
                </a:cubicBezTo>
                <a:cubicBezTo>
                  <a:pt x="699" y="313"/>
                  <a:pt x="705" y="304"/>
                  <a:pt x="685" y="307"/>
                </a:cubicBezTo>
                <a:cubicBezTo>
                  <a:pt x="679" y="284"/>
                  <a:pt x="666" y="295"/>
                  <a:pt x="651" y="298"/>
                </a:cubicBezTo>
                <a:cubicBezTo>
                  <a:pt x="598" y="311"/>
                  <a:pt x="546" y="295"/>
                  <a:pt x="499" y="306"/>
                </a:cubicBezTo>
                <a:cubicBezTo>
                  <a:pt x="504" y="300"/>
                  <a:pt x="495" y="307"/>
                  <a:pt x="493" y="300"/>
                </a:cubicBezTo>
                <a:cubicBezTo>
                  <a:pt x="486" y="297"/>
                  <a:pt x="493" y="309"/>
                  <a:pt x="486" y="306"/>
                </a:cubicBezTo>
                <a:cubicBezTo>
                  <a:pt x="464" y="296"/>
                  <a:pt x="443" y="309"/>
                  <a:pt x="424" y="301"/>
                </a:cubicBezTo>
                <a:cubicBezTo>
                  <a:pt x="410" y="306"/>
                  <a:pt x="384" y="310"/>
                  <a:pt x="371" y="299"/>
                </a:cubicBezTo>
                <a:cubicBezTo>
                  <a:pt x="362" y="303"/>
                  <a:pt x="354" y="313"/>
                  <a:pt x="343" y="312"/>
                </a:cubicBezTo>
                <a:cubicBezTo>
                  <a:pt x="335" y="312"/>
                  <a:pt x="326" y="299"/>
                  <a:pt x="319" y="298"/>
                </a:cubicBezTo>
                <a:cubicBezTo>
                  <a:pt x="300" y="295"/>
                  <a:pt x="252" y="302"/>
                  <a:pt x="242" y="304"/>
                </a:cubicBezTo>
                <a:cubicBezTo>
                  <a:pt x="189" y="315"/>
                  <a:pt x="134" y="306"/>
                  <a:pt x="86" y="312"/>
                </a:cubicBezTo>
                <a:close/>
              </a:path>
            </a:pathLst>
          </a:custGeom>
          <a:solidFill>
            <a:schemeClr val="tx2"/>
          </a:solidFill>
          <a:ln>
            <a:noFill/>
          </a:ln>
          <a:extLst/>
        </p:spPr>
        <p:txBody>
          <a:bodyPr anchor="ctr" anchorCtr="1"/>
          <a:lstStyle/>
          <a:p>
            <a:pPr marL="284163" lvl="1" indent="115888">
              <a:buFontTx/>
              <a:buNone/>
              <a:defRPr/>
            </a:pPr>
            <a:endParaRPr lang="en-US" altLang="en-US" sz="2200" i="1" dirty="0">
              <a:solidFill>
                <a:srgbClr val="0070C0"/>
              </a:solidFill>
            </a:endParaRPr>
          </a:p>
          <a:p>
            <a:pPr marL="284163" lvl="1" indent="115888">
              <a:buFontTx/>
              <a:buNone/>
              <a:defRPr/>
            </a:pPr>
            <a:r>
              <a:rPr lang="en-US" altLang="en-US" sz="2200" i="1" dirty="0">
                <a:solidFill>
                  <a:schemeClr val="bg1"/>
                </a:solidFill>
              </a:rPr>
              <a:t>“Using IAR makes it easier to exchange information between health care providers. It improves efficiency by saving </a:t>
            </a:r>
          </a:p>
          <a:p>
            <a:pPr marL="284163" lvl="1" indent="115888">
              <a:buFontTx/>
              <a:buNone/>
              <a:defRPr/>
            </a:pPr>
            <a:r>
              <a:rPr lang="en-US" altLang="en-US" sz="2200" i="1" dirty="0">
                <a:solidFill>
                  <a:schemeClr val="bg1"/>
                </a:solidFill>
              </a:rPr>
              <a:t>clinicians time they spend tracking down information”</a:t>
            </a:r>
          </a:p>
          <a:p>
            <a:pPr lvl="1" indent="-227012" algn="r">
              <a:defRPr/>
            </a:pPr>
            <a:endParaRPr lang="en-US" altLang="en-US" dirty="0">
              <a:solidFill>
                <a:schemeClr val="bg1"/>
              </a:solidFill>
            </a:endParaRPr>
          </a:p>
          <a:p>
            <a:pPr lvl="1" indent="-227012" algn="r">
              <a:defRPr/>
            </a:pPr>
            <a:r>
              <a:rPr lang="en-US" altLang="en-US" dirty="0">
                <a:solidFill>
                  <a:schemeClr val="bg1"/>
                </a:solidFill>
              </a:rPr>
              <a:t>Canadian Mental Health Association (CMHA)      </a:t>
            </a:r>
            <a:r>
              <a:rPr lang="en-US" altLang="en-US" dirty="0">
                <a:solidFill>
                  <a:srgbClr val="F5C77B"/>
                </a:solidFill>
              </a:rPr>
              <a:t>__</a:t>
            </a:r>
          </a:p>
          <a:p>
            <a:pPr marL="284163" lvl="1" indent="115888">
              <a:buFontTx/>
              <a:buNone/>
              <a:defRPr/>
            </a:pPr>
            <a:endParaRPr lang="en-US" altLang="en-US" sz="2200" i="1" dirty="0">
              <a:solidFill>
                <a:srgbClr val="0070C0"/>
              </a:solidFill>
            </a:endParaRPr>
          </a:p>
        </p:txBody>
      </p:sp>
      <p:sp>
        <p:nvSpPr>
          <p:cNvPr id="8" name="clipart_symbols_newspaperclippings"/>
          <p:cNvSpPr>
            <a:spLocks/>
          </p:cNvSpPr>
          <p:nvPr/>
        </p:nvSpPr>
        <p:spPr bwMode="auto">
          <a:xfrm>
            <a:off x="1523093" y="3882630"/>
            <a:ext cx="6919572" cy="2021021"/>
          </a:xfrm>
          <a:custGeom>
            <a:avLst/>
            <a:gdLst>
              <a:gd name="T0" fmla="*/ 2147483647 w 1151"/>
              <a:gd name="T1" fmla="*/ 2147483647 h 324"/>
              <a:gd name="T2" fmla="*/ 2147483647 w 1151"/>
              <a:gd name="T3" fmla="*/ 2147483647 h 324"/>
              <a:gd name="T4" fmla="*/ 2147483647 w 1151"/>
              <a:gd name="T5" fmla="*/ 2147483647 h 324"/>
              <a:gd name="T6" fmla="*/ 2147483647 w 1151"/>
              <a:gd name="T7" fmla="*/ 2147483647 h 324"/>
              <a:gd name="T8" fmla="*/ 2147483647 w 1151"/>
              <a:gd name="T9" fmla="*/ 2147483647 h 324"/>
              <a:gd name="T10" fmla="*/ 2147483647 w 1151"/>
              <a:gd name="T11" fmla="*/ 2147483647 h 324"/>
              <a:gd name="T12" fmla="*/ 2147483647 w 1151"/>
              <a:gd name="T13" fmla="*/ 2147483647 h 324"/>
              <a:gd name="T14" fmla="*/ 2147483647 w 1151"/>
              <a:gd name="T15" fmla="*/ 2147483647 h 324"/>
              <a:gd name="T16" fmla="*/ 2147483647 w 1151"/>
              <a:gd name="T17" fmla="*/ 2147483647 h 324"/>
              <a:gd name="T18" fmla="*/ 2147483647 w 1151"/>
              <a:gd name="T19" fmla="*/ 2147483647 h 324"/>
              <a:gd name="T20" fmla="*/ 2147483647 w 1151"/>
              <a:gd name="T21" fmla="*/ 2147483647 h 324"/>
              <a:gd name="T22" fmla="*/ 2147483647 w 1151"/>
              <a:gd name="T23" fmla="*/ 2147483647 h 324"/>
              <a:gd name="T24" fmla="*/ 2147483647 w 1151"/>
              <a:gd name="T25" fmla="*/ 2147483647 h 324"/>
              <a:gd name="T26" fmla="*/ 2147483647 w 1151"/>
              <a:gd name="T27" fmla="*/ 2147483647 h 324"/>
              <a:gd name="T28" fmla="*/ 2147483647 w 1151"/>
              <a:gd name="T29" fmla="*/ 2147483647 h 324"/>
              <a:gd name="T30" fmla="*/ 2147483647 w 1151"/>
              <a:gd name="T31" fmla="*/ 2147483647 h 324"/>
              <a:gd name="T32" fmla="*/ 2147483647 w 1151"/>
              <a:gd name="T33" fmla="*/ 2147483647 h 324"/>
              <a:gd name="T34" fmla="*/ 2147483647 w 1151"/>
              <a:gd name="T35" fmla="*/ 2147483647 h 324"/>
              <a:gd name="T36" fmla="*/ 2147483647 w 1151"/>
              <a:gd name="T37" fmla="*/ 2147483647 h 324"/>
              <a:gd name="T38" fmla="*/ 2147483647 w 1151"/>
              <a:gd name="T39" fmla="*/ 2147483647 h 324"/>
              <a:gd name="T40" fmla="*/ 2147483647 w 1151"/>
              <a:gd name="T41" fmla="*/ 2147483647 h 324"/>
              <a:gd name="T42" fmla="*/ 2147483647 w 1151"/>
              <a:gd name="T43" fmla="*/ 2147483647 h 324"/>
              <a:gd name="T44" fmla="*/ 2147483647 w 1151"/>
              <a:gd name="T45" fmla="*/ 2147483647 h 324"/>
              <a:gd name="T46" fmla="*/ 2147483647 w 1151"/>
              <a:gd name="T47" fmla="*/ 2147483647 h 324"/>
              <a:gd name="T48" fmla="*/ 2147483647 w 1151"/>
              <a:gd name="T49" fmla="*/ 2147483647 h 324"/>
              <a:gd name="T50" fmla="*/ 2147483647 w 1151"/>
              <a:gd name="T51" fmla="*/ 2147483647 h 324"/>
              <a:gd name="T52" fmla="*/ 2147483647 w 1151"/>
              <a:gd name="T53" fmla="*/ 2147483647 h 324"/>
              <a:gd name="T54" fmla="*/ 2147483647 w 1151"/>
              <a:gd name="T55" fmla="*/ 2147483647 h 324"/>
              <a:gd name="T56" fmla="*/ 2147483647 w 1151"/>
              <a:gd name="T57" fmla="*/ 2147483647 h 324"/>
              <a:gd name="T58" fmla="*/ 2147483647 w 1151"/>
              <a:gd name="T59" fmla="*/ 2147483647 h 324"/>
              <a:gd name="T60" fmla="*/ 2147483647 w 1151"/>
              <a:gd name="T61" fmla="*/ 2147483647 h 324"/>
              <a:gd name="T62" fmla="*/ 2147483647 w 1151"/>
              <a:gd name="T63" fmla="*/ 2147483647 h 324"/>
              <a:gd name="T64" fmla="*/ 2147483647 w 1151"/>
              <a:gd name="T65" fmla="*/ 2147483647 h 324"/>
              <a:gd name="T66" fmla="*/ 2147483647 w 1151"/>
              <a:gd name="T67" fmla="*/ 2147483647 h 324"/>
              <a:gd name="T68" fmla="*/ 2147483647 w 1151"/>
              <a:gd name="T69" fmla="*/ 2147483647 h 324"/>
              <a:gd name="T70" fmla="*/ 2147483647 w 1151"/>
              <a:gd name="T71" fmla="*/ 2147483647 h 324"/>
              <a:gd name="T72" fmla="*/ 2147483647 w 1151"/>
              <a:gd name="T73" fmla="*/ 2147483647 h 324"/>
              <a:gd name="T74" fmla="*/ 2147483647 w 1151"/>
              <a:gd name="T75" fmla="*/ 2147483647 h 324"/>
              <a:gd name="T76" fmla="*/ 2147483647 w 1151"/>
              <a:gd name="T77" fmla="*/ 2147483647 h 324"/>
              <a:gd name="T78" fmla="*/ 2147483647 w 1151"/>
              <a:gd name="T79" fmla="*/ 2147483647 h 324"/>
              <a:gd name="T80" fmla="*/ 2147483647 w 1151"/>
              <a:gd name="T81" fmla="*/ 2147483647 h 324"/>
              <a:gd name="T82" fmla="*/ 2147483647 w 1151"/>
              <a:gd name="T83" fmla="*/ 2147483647 h 324"/>
              <a:gd name="T84" fmla="*/ 2147483647 w 1151"/>
              <a:gd name="T85" fmla="*/ 2147483647 h 324"/>
              <a:gd name="T86" fmla="*/ 2147483647 w 1151"/>
              <a:gd name="T87" fmla="*/ 2147483647 h 324"/>
              <a:gd name="T88" fmla="*/ 2147483647 w 1151"/>
              <a:gd name="T89" fmla="*/ 2147483647 h 324"/>
              <a:gd name="T90" fmla="*/ 2147483647 w 1151"/>
              <a:gd name="T91" fmla="*/ 2147483647 h 324"/>
              <a:gd name="T92" fmla="*/ 2147483647 w 1151"/>
              <a:gd name="T93" fmla="*/ 2147483647 h 324"/>
              <a:gd name="T94" fmla="*/ 2147483647 w 1151"/>
              <a:gd name="T95" fmla="*/ 2147483647 h 324"/>
              <a:gd name="T96" fmla="*/ 2147483647 w 1151"/>
              <a:gd name="T97" fmla="*/ 2147483647 h 324"/>
              <a:gd name="T98" fmla="*/ 2147483647 w 1151"/>
              <a:gd name="T99" fmla="*/ 2147483647 h 324"/>
              <a:gd name="T100" fmla="*/ 2147483647 w 1151"/>
              <a:gd name="T101" fmla="*/ 2147483647 h 324"/>
              <a:gd name="T102" fmla="*/ 2147483647 w 1151"/>
              <a:gd name="T103" fmla="*/ 2147483647 h 324"/>
              <a:gd name="T104" fmla="*/ 2147483647 w 1151"/>
              <a:gd name="T105" fmla="*/ 2147483647 h 324"/>
              <a:gd name="T106" fmla="*/ 2147483647 w 1151"/>
              <a:gd name="T107" fmla="*/ 2147483647 h 324"/>
              <a:gd name="T108" fmla="*/ 2147483647 w 1151"/>
              <a:gd name="T109" fmla="*/ 2147483647 h 3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1"/>
              <a:gd name="T166" fmla="*/ 0 h 324"/>
              <a:gd name="T167" fmla="*/ 1151 w 1151"/>
              <a:gd name="T168" fmla="*/ 324 h 3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1" h="324">
                <a:moveTo>
                  <a:pt x="1029" y="301"/>
                </a:moveTo>
                <a:cubicBezTo>
                  <a:pt x="1033" y="301"/>
                  <a:pt x="1050" y="301"/>
                  <a:pt x="1054" y="301"/>
                </a:cubicBezTo>
                <a:cubicBezTo>
                  <a:pt x="1060" y="296"/>
                  <a:pt x="1086" y="300"/>
                  <a:pt x="1089" y="301"/>
                </a:cubicBezTo>
                <a:cubicBezTo>
                  <a:pt x="1092" y="301"/>
                  <a:pt x="1130" y="297"/>
                  <a:pt x="1132" y="297"/>
                </a:cubicBezTo>
                <a:cubicBezTo>
                  <a:pt x="1138" y="268"/>
                  <a:pt x="1115" y="246"/>
                  <a:pt x="1119" y="225"/>
                </a:cubicBezTo>
                <a:cubicBezTo>
                  <a:pt x="1125" y="222"/>
                  <a:pt x="1123" y="194"/>
                  <a:pt x="1124" y="187"/>
                </a:cubicBezTo>
                <a:cubicBezTo>
                  <a:pt x="1130" y="188"/>
                  <a:pt x="1120" y="164"/>
                  <a:pt x="1123" y="152"/>
                </a:cubicBezTo>
                <a:cubicBezTo>
                  <a:pt x="1151" y="140"/>
                  <a:pt x="1129" y="89"/>
                  <a:pt x="1129" y="61"/>
                </a:cubicBezTo>
                <a:cubicBezTo>
                  <a:pt x="1129" y="50"/>
                  <a:pt x="1139" y="37"/>
                  <a:pt x="1135" y="26"/>
                </a:cubicBezTo>
                <a:cubicBezTo>
                  <a:pt x="1132" y="18"/>
                  <a:pt x="1117" y="14"/>
                  <a:pt x="1104" y="16"/>
                </a:cubicBezTo>
                <a:cubicBezTo>
                  <a:pt x="1095" y="18"/>
                  <a:pt x="1092" y="19"/>
                  <a:pt x="1085" y="20"/>
                </a:cubicBezTo>
                <a:cubicBezTo>
                  <a:pt x="1073" y="21"/>
                  <a:pt x="1058" y="15"/>
                  <a:pt x="1039" y="15"/>
                </a:cubicBezTo>
                <a:cubicBezTo>
                  <a:pt x="1018" y="14"/>
                  <a:pt x="994" y="19"/>
                  <a:pt x="977" y="17"/>
                </a:cubicBezTo>
                <a:cubicBezTo>
                  <a:pt x="970" y="16"/>
                  <a:pt x="963" y="24"/>
                  <a:pt x="955" y="24"/>
                </a:cubicBezTo>
                <a:cubicBezTo>
                  <a:pt x="947" y="23"/>
                  <a:pt x="938" y="14"/>
                  <a:pt x="929" y="15"/>
                </a:cubicBezTo>
                <a:cubicBezTo>
                  <a:pt x="913" y="16"/>
                  <a:pt x="894" y="12"/>
                  <a:pt x="875" y="11"/>
                </a:cubicBezTo>
                <a:cubicBezTo>
                  <a:pt x="851" y="9"/>
                  <a:pt x="822" y="14"/>
                  <a:pt x="805" y="15"/>
                </a:cubicBezTo>
                <a:cubicBezTo>
                  <a:pt x="794" y="16"/>
                  <a:pt x="782" y="10"/>
                  <a:pt x="770" y="11"/>
                </a:cubicBezTo>
                <a:cubicBezTo>
                  <a:pt x="751" y="12"/>
                  <a:pt x="732" y="20"/>
                  <a:pt x="715" y="22"/>
                </a:cubicBezTo>
                <a:cubicBezTo>
                  <a:pt x="682" y="27"/>
                  <a:pt x="662" y="16"/>
                  <a:pt x="639" y="13"/>
                </a:cubicBezTo>
                <a:cubicBezTo>
                  <a:pt x="614" y="10"/>
                  <a:pt x="612" y="23"/>
                  <a:pt x="589" y="17"/>
                </a:cubicBezTo>
                <a:cubicBezTo>
                  <a:pt x="584" y="11"/>
                  <a:pt x="551" y="10"/>
                  <a:pt x="543" y="5"/>
                </a:cubicBezTo>
                <a:cubicBezTo>
                  <a:pt x="519" y="7"/>
                  <a:pt x="506" y="11"/>
                  <a:pt x="485" y="9"/>
                </a:cubicBezTo>
                <a:cubicBezTo>
                  <a:pt x="474" y="8"/>
                  <a:pt x="462" y="13"/>
                  <a:pt x="449" y="13"/>
                </a:cubicBezTo>
                <a:cubicBezTo>
                  <a:pt x="442" y="12"/>
                  <a:pt x="435" y="9"/>
                  <a:pt x="428" y="8"/>
                </a:cubicBezTo>
                <a:cubicBezTo>
                  <a:pt x="373" y="0"/>
                  <a:pt x="317" y="5"/>
                  <a:pt x="278" y="7"/>
                </a:cubicBezTo>
                <a:cubicBezTo>
                  <a:pt x="240" y="9"/>
                  <a:pt x="240" y="9"/>
                  <a:pt x="206" y="10"/>
                </a:cubicBezTo>
                <a:cubicBezTo>
                  <a:pt x="209" y="10"/>
                  <a:pt x="172" y="14"/>
                  <a:pt x="171" y="10"/>
                </a:cubicBezTo>
                <a:cubicBezTo>
                  <a:pt x="123" y="2"/>
                  <a:pt x="124" y="10"/>
                  <a:pt x="91" y="2"/>
                </a:cubicBezTo>
                <a:cubicBezTo>
                  <a:pt x="62" y="13"/>
                  <a:pt x="24" y="4"/>
                  <a:pt x="5" y="7"/>
                </a:cubicBezTo>
                <a:cubicBezTo>
                  <a:pt x="15" y="26"/>
                  <a:pt x="14" y="56"/>
                  <a:pt x="27" y="72"/>
                </a:cubicBezTo>
                <a:cubicBezTo>
                  <a:pt x="12" y="72"/>
                  <a:pt x="27" y="93"/>
                  <a:pt x="16" y="90"/>
                </a:cubicBezTo>
                <a:cubicBezTo>
                  <a:pt x="20" y="111"/>
                  <a:pt x="20" y="156"/>
                  <a:pt x="27" y="187"/>
                </a:cubicBezTo>
                <a:cubicBezTo>
                  <a:pt x="36" y="196"/>
                  <a:pt x="9" y="208"/>
                  <a:pt x="19" y="215"/>
                </a:cubicBezTo>
                <a:cubicBezTo>
                  <a:pt x="16" y="228"/>
                  <a:pt x="34" y="230"/>
                  <a:pt x="21" y="233"/>
                </a:cubicBezTo>
                <a:cubicBezTo>
                  <a:pt x="13" y="252"/>
                  <a:pt x="0" y="279"/>
                  <a:pt x="12" y="305"/>
                </a:cubicBezTo>
                <a:cubicBezTo>
                  <a:pt x="22" y="302"/>
                  <a:pt x="23" y="302"/>
                  <a:pt x="33" y="298"/>
                </a:cubicBezTo>
                <a:cubicBezTo>
                  <a:pt x="76" y="315"/>
                  <a:pt x="110" y="307"/>
                  <a:pt x="173" y="303"/>
                </a:cubicBezTo>
                <a:cubicBezTo>
                  <a:pt x="190" y="324"/>
                  <a:pt x="213" y="309"/>
                  <a:pt x="235" y="316"/>
                </a:cubicBezTo>
                <a:cubicBezTo>
                  <a:pt x="242" y="314"/>
                  <a:pt x="268" y="311"/>
                  <a:pt x="273" y="311"/>
                </a:cubicBezTo>
                <a:cubicBezTo>
                  <a:pt x="281" y="310"/>
                  <a:pt x="303" y="309"/>
                  <a:pt x="313" y="307"/>
                </a:cubicBezTo>
                <a:cubicBezTo>
                  <a:pt x="318" y="306"/>
                  <a:pt x="337" y="310"/>
                  <a:pt x="337" y="310"/>
                </a:cubicBezTo>
                <a:cubicBezTo>
                  <a:pt x="339" y="310"/>
                  <a:pt x="345" y="316"/>
                  <a:pt x="347" y="316"/>
                </a:cubicBezTo>
                <a:cubicBezTo>
                  <a:pt x="349" y="316"/>
                  <a:pt x="356" y="310"/>
                  <a:pt x="358" y="310"/>
                </a:cubicBezTo>
                <a:cubicBezTo>
                  <a:pt x="379" y="306"/>
                  <a:pt x="387" y="312"/>
                  <a:pt x="411" y="310"/>
                </a:cubicBezTo>
                <a:cubicBezTo>
                  <a:pt x="415" y="310"/>
                  <a:pt x="429" y="314"/>
                  <a:pt x="439" y="311"/>
                </a:cubicBezTo>
                <a:cubicBezTo>
                  <a:pt x="453" y="310"/>
                  <a:pt x="484" y="302"/>
                  <a:pt x="504" y="305"/>
                </a:cubicBezTo>
                <a:cubicBezTo>
                  <a:pt x="522" y="288"/>
                  <a:pt x="596" y="303"/>
                  <a:pt x="614" y="300"/>
                </a:cubicBezTo>
                <a:cubicBezTo>
                  <a:pt x="622" y="297"/>
                  <a:pt x="660" y="304"/>
                  <a:pt x="667" y="301"/>
                </a:cubicBezTo>
                <a:cubicBezTo>
                  <a:pt x="688" y="291"/>
                  <a:pt x="710" y="303"/>
                  <a:pt x="728" y="295"/>
                </a:cubicBezTo>
                <a:cubicBezTo>
                  <a:pt x="743" y="300"/>
                  <a:pt x="769" y="303"/>
                  <a:pt x="782" y="293"/>
                </a:cubicBezTo>
                <a:cubicBezTo>
                  <a:pt x="790" y="296"/>
                  <a:pt x="798" y="306"/>
                  <a:pt x="809" y="305"/>
                </a:cubicBezTo>
                <a:cubicBezTo>
                  <a:pt x="817" y="304"/>
                  <a:pt x="854" y="302"/>
                  <a:pt x="861" y="300"/>
                </a:cubicBezTo>
                <a:cubicBezTo>
                  <a:pt x="879" y="297"/>
                  <a:pt x="900" y="294"/>
                  <a:pt x="911" y="296"/>
                </a:cubicBezTo>
                <a:cubicBezTo>
                  <a:pt x="964" y="306"/>
                  <a:pt x="982" y="296"/>
                  <a:pt x="1029" y="301"/>
                </a:cubicBezTo>
                <a:close/>
              </a:path>
            </a:pathLst>
          </a:custGeom>
          <a:solidFill>
            <a:schemeClr val="bg1">
              <a:lumMod val="85000"/>
            </a:schemeClr>
          </a:solidFill>
          <a:ln w="9525">
            <a:noFill/>
            <a:round/>
            <a:headEnd/>
            <a:tailEnd/>
          </a:ln>
        </p:spPr>
        <p:txBody>
          <a:bodyPr lIns="182880" rIns="182880" anchor="ctr" anchorCtr="1"/>
          <a:lstStyle/>
          <a:p>
            <a:pPr marL="115888">
              <a:defRPr/>
            </a:pPr>
            <a:r>
              <a:rPr lang="en-CA" altLang="en-US" dirty="0">
                <a:solidFill>
                  <a:schemeClr val="tx2">
                    <a:lumMod val="75000"/>
                  </a:schemeClr>
                </a:solidFill>
                <a:latin typeface="Arial" panose="020B0604020202020204" pitchFamily="34" charset="0"/>
                <a:cs typeface="Arial" panose="020B0604020202020204" pitchFamily="34" charset="0"/>
              </a:rPr>
              <a:t>“The IAR allows staff to have more of a history and build on the client’s story. It improves coordination across the client’s circle of care.”</a:t>
            </a:r>
          </a:p>
          <a:p>
            <a:pPr algn="r">
              <a:defRPr/>
            </a:pPr>
            <a:r>
              <a:rPr lang="en-CA" altLang="en-US" dirty="0"/>
              <a:t>University Health Network (UHN)</a:t>
            </a:r>
          </a:p>
          <a:p>
            <a:pPr>
              <a:defRPr/>
            </a:pPr>
            <a:endParaRPr lang="en-CA" altLang="en-US" sz="1400" i="1" dirty="0">
              <a:solidFill>
                <a:srgbClr val="0070C0"/>
              </a:solidFill>
            </a:endParaRPr>
          </a:p>
          <a:p>
            <a:pPr>
              <a:defRPr/>
            </a:pPr>
            <a:endParaRPr lang="en-US" sz="1400" b="0" dirty="0">
              <a:solidFill>
                <a:srgbClr val="000000"/>
              </a:solidFill>
              <a:latin typeface="Arial" pitchFamily="34" charset="0"/>
            </a:endParaRPr>
          </a:p>
        </p:txBody>
      </p:sp>
      <p:sp>
        <p:nvSpPr>
          <p:cNvPr id="5" name="Title 1"/>
          <p:cNvSpPr>
            <a:spLocks noGrp="1"/>
          </p:cNvSpPr>
          <p:nvPr>
            <p:ph type="title"/>
          </p:nvPr>
        </p:nvSpPr>
        <p:spPr>
          <a:xfrm>
            <a:off x="623858" y="366170"/>
            <a:ext cx="8229600" cy="1081088"/>
          </a:xfrm>
        </p:spPr>
        <p:txBody>
          <a:bodyPr/>
          <a:lstStyle/>
          <a:p>
            <a:r>
              <a:rPr lang="en-US" altLang="en-US" sz="2800" dirty="0"/>
              <a:t>Comments from HSPs using IAR</a:t>
            </a:r>
            <a:br>
              <a:rPr lang="en-CA" altLang="en-US" sz="2800" dirty="0"/>
            </a:br>
            <a:endParaRPr lang="en-CA" altLang="en-US" sz="2800" dirty="0"/>
          </a:p>
        </p:txBody>
      </p:sp>
      <p:sp>
        <p:nvSpPr>
          <p:cNvPr id="4" name="Slide Number Placeholder 3"/>
          <p:cNvSpPr>
            <a:spLocks noGrp="1"/>
          </p:cNvSpPr>
          <p:nvPr>
            <p:ph type="sldNum" sz="quarter" idx="4"/>
          </p:nvPr>
        </p:nvSpPr>
        <p:spPr/>
        <p:txBody>
          <a:bodyPr/>
          <a:lstStyle/>
          <a:p>
            <a:fld id="{8B4EBC8F-15CE-4F6F-BE75-F530780BAB6D}" type="slidenum">
              <a:rPr lang="en-US" smtClean="0"/>
              <a:pPr/>
              <a:t>9</a:t>
            </a:fld>
            <a:endParaRPr lang="en-US" dirty="0"/>
          </a:p>
        </p:txBody>
      </p:sp>
    </p:spTree>
    <p:extLst>
      <p:ext uri="{BB962C8B-B14F-4D97-AF65-F5344CB8AC3E}">
        <p14:creationId xmlns:p14="http://schemas.microsoft.com/office/powerpoint/2010/main" val="1813416333"/>
      </p:ext>
    </p:extLst>
  </p:cSld>
  <p:clrMapOvr>
    <a:masterClrMapping/>
  </p:clrMapOvr>
</p:sld>
</file>

<file path=ppt/theme/theme1.xml><?xml version="1.0" encoding="utf-8"?>
<a:theme xmlns:a="http://schemas.openxmlformats.org/drawingml/2006/main" name="Access to in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IM Powerpoint template Technical" id="{DC4DAB4F-C5C3-4A98-90FE-49F2E0DCAD13}" vid="{6544070A-D08F-4193-83B3-6454E60E76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5F791AC26504682A4F7167EA84761" ma:contentTypeVersion="2" ma:contentTypeDescription="Create a new document." ma:contentTypeScope="" ma:versionID="2079999ad89ac72f39797af16a0bdc83">
  <xsd:schema xmlns:xsd="http://www.w3.org/2001/XMLSchema" xmlns:xs="http://www.w3.org/2001/XMLSchema" xmlns:p="http://schemas.microsoft.com/office/2006/metadata/properties" xmlns:ns2="6a1316c6-84f3-4d23-bab2-cc308c5cbdd0" targetNamespace="http://schemas.microsoft.com/office/2006/metadata/properties" ma:root="true" ma:fieldsID="8656598177dd90b7b0b1e30c7818cf8c" ns2:_="">
    <xsd:import namespace="6a1316c6-84f3-4d23-bab2-cc308c5cbdd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316c6-84f3-4d23-bab2-cc308c5cb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7D8CBD-ECFB-4466-A7E5-16D76BEF0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316c6-84f3-4d23-bab2-cc308c5cbd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69FF31-4241-4228-8B37-4C667CAAC78E}">
  <ds:schemaRefs>
    <ds:schemaRef ds:uri="http://schemas.microsoft.com/sharepoint/v3/contenttype/forms"/>
  </ds:schemaRefs>
</ds:datastoreItem>
</file>

<file path=customXml/itemProps3.xml><?xml version="1.0" encoding="utf-8"?>
<ds:datastoreItem xmlns:ds="http://schemas.openxmlformats.org/officeDocument/2006/customXml" ds:itemID="{EDA11956-E838-4CB6-8562-81ED7991736F}">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6a1316c6-84f3-4d23-bab2-cc308c5cbdd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16588</TotalTime>
  <Words>2202</Words>
  <Application>Microsoft Office PowerPoint</Application>
  <PresentationFormat>On-screen Show (4:3)</PresentationFormat>
  <Paragraphs>404</Paragraphs>
  <Slides>42</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Arial Narrow</vt:lpstr>
      <vt:lpstr>Calibri</vt:lpstr>
      <vt:lpstr>Century Gothic</vt:lpstr>
      <vt:lpstr>Courier New</vt:lpstr>
      <vt:lpstr>Times</vt:lpstr>
      <vt:lpstr>Wingdings</vt:lpstr>
      <vt:lpstr>Access to information</vt:lpstr>
      <vt:lpstr>Visio</vt:lpstr>
      <vt:lpstr>IAR Business Process</vt:lpstr>
      <vt:lpstr>What best describes your role(s) in your organization?  </vt:lpstr>
      <vt:lpstr>Do you currently use IAR in your work?  </vt:lpstr>
      <vt:lpstr>Webinar Agenda</vt:lpstr>
      <vt:lpstr>Why a session on developing a process/procedure for using IAR?</vt:lpstr>
      <vt:lpstr>Benefits of IAR </vt:lpstr>
      <vt:lpstr>Using IAR to understand the Client journey  </vt:lpstr>
      <vt:lpstr>Benefits of IAR</vt:lpstr>
      <vt:lpstr>Comments from HSPs using IAR </vt:lpstr>
      <vt:lpstr>IAR: Easy access to information, why not? </vt:lpstr>
      <vt:lpstr>Understanding the Client’s story (Q3RRS)  </vt:lpstr>
      <vt:lpstr>Videos: Mock Client Scenarios</vt:lpstr>
      <vt:lpstr>Making Training Easier: Self-Directed eLearning</vt:lpstr>
      <vt:lpstr>Developing a process for IAR Use </vt:lpstr>
      <vt:lpstr>What is a Business Process? </vt:lpstr>
      <vt:lpstr>Tools to help develop processes/procedures</vt:lpstr>
      <vt:lpstr>What is the goal for using IAR?</vt:lpstr>
      <vt:lpstr>How do you develop a business process for IAR use?</vt:lpstr>
      <vt:lpstr>Business Process Mapping</vt:lpstr>
      <vt:lpstr>Are you familiar with business process mapping? </vt:lpstr>
      <vt:lpstr>How to map a Business Process</vt:lpstr>
      <vt:lpstr>Business Process Mapping example</vt:lpstr>
      <vt:lpstr>If Business Process Mapping is not your “thing” </vt:lpstr>
      <vt:lpstr>An HSP’s procedure for using IAR with new and existing Clients </vt:lpstr>
      <vt:lpstr>Procedure for a new Client</vt:lpstr>
      <vt:lpstr>  Using IAR in Assertive Community Treatment (ACT) TEAM   Sharon Blom   </vt:lpstr>
      <vt:lpstr>New Client Example </vt:lpstr>
      <vt:lpstr>Business Process Map: Using IAR for a new Client</vt:lpstr>
      <vt:lpstr>Follow / Unfollow a person</vt:lpstr>
      <vt:lpstr>Messaging from within an assessment</vt:lpstr>
      <vt:lpstr>Business Process Chart:  Using IAR for a new Client</vt:lpstr>
      <vt:lpstr>Procedure for an existing Client</vt:lpstr>
      <vt:lpstr>Existing Client Examples</vt:lpstr>
      <vt:lpstr>Business Process Chart: Using IAR for an existing client</vt:lpstr>
      <vt:lpstr>Business Process Map: Using IAR for an existing Client</vt:lpstr>
      <vt:lpstr> Which format do you think you’ll use to represent your “As Is” and  “To Be” Business Process? </vt:lpstr>
      <vt:lpstr>Develop your procedure/process for integrating IAR use into your workflow </vt:lpstr>
      <vt:lpstr>Document your “As Is” and “To Be” process to incorporate the use of IAR</vt:lpstr>
      <vt:lpstr>Reviewing your workflow</vt:lpstr>
      <vt:lpstr>Think about the roles in your organization. Who would you include in this activity? </vt:lpstr>
      <vt:lpstr>Recap: Developing a process/procedure for using IAR</vt:lpstr>
      <vt:lpstr>Q&amp;A </vt:lpstr>
    </vt:vector>
  </TitlesOfParts>
  <Company>CCIM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Mansard, Adrian</dc:creator>
  <cp:lastModifiedBy>Mansard, Adrian (MOH)</cp:lastModifiedBy>
  <cp:revision>331</cp:revision>
  <cp:lastPrinted>2018-11-13T15:29:09Z</cp:lastPrinted>
  <dcterms:created xsi:type="dcterms:W3CDTF">2017-10-02T15:24:53Z</dcterms:created>
  <dcterms:modified xsi:type="dcterms:W3CDTF">2020-07-03T17:39:47Z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Tara.McKay@ontario.ca</vt:lpwstr>
  </property>
  <property fmtid="{D5CDD505-2E9C-101B-9397-08002B2CF9AE}" pid="5" name="MSIP_Label_034a106e-6316-442c-ad35-738afd673d2b_SetDate">
    <vt:lpwstr>2018-11-15T20:43:09.9509099Z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y fmtid="{D5CDD505-2E9C-101B-9397-08002B2CF9AE}" pid="10" name="ContentTypeId">
    <vt:lpwstr>0x0101002045F791AC26504682A4F7167EA84761</vt:lpwstr>
  </property>
</Properties>
</file>